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drawings/drawing5.xml" ContentType="application/vnd.openxmlformats-officedocument.drawingml.chartshapes+xml"/>
  <Override PartName="/ppt/notesSlides/notesSlide24.xml" ContentType="application/vnd.openxmlformats-officedocument.presentationml.notesSlide+xml"/>
  <Override PartName="/ppt/charts/chart19.xml" ContentType="application/vnd.openxmlformats-officedocument.drawingml.chart+xml"/>
  <Override PartName="/ppt/drawings/drawing6.xml" ContentType="application/vnd.openxmlformats-officedocument.drawingml.chartshapes+xml"/>
  <Override PartName="/ppt/notesSlides/notesSlide25.xml" ContentType="application/vnd.openxmlformats-officedocument.presentationml.notesSlide+xml"/>
  <Override PartName="/ppt/charts/chart20.xml" ContentType="application/vnd.openxmlformats-officedocument.drawingml.chart+xml"/>
  <Override PartName="/ppt/drawings/drawing7.xml" ContentType="application/vnd.openxmlformats-officedocument.drawingml.chartshapes+xml"/>
  <Override PartName="/ppt/notesSlides/notesSlide26.xml" ContentType="application/vnd.openxmlformats-officedocument.presentationml.notesSlide+xml"/>
  <Override PartName="/ppt/charts/chart21.xml" ContentType="application/vnd.openxmlformats-officedocument.drawingml.chart+xml"/>
  <Override PartName="/ppt/drawings/drawing8.xml" ContentType="application/vnd.openxmlformats-officedocument.drawingml.chartshapes+xml"/>
  <Override PartName="/ppt/notesSlides/notesSlide27.xml" ContentType="application/vnd.openxmlformats-officedocument.presentationml.notesSlide+xml"/>
  <Override PartName="/ppt/charts/chart22.xml" ContentType="application/vnd.openxmlformats-officedocument.drawingml.chart+xml"/>
  <Override PartName="/ppt/drawings/drawing9.xml" ContentType="application/vnd.openxmlformats-officedocument.drawingml.chartshapes+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drawings/drawing10.xml" ContentType="application/vnd.openxmlformats-officedocument.drawingml.chartshapes+xml"/>
  <Override PartName="/ppt/notesSlides/notesSlide30.xml" ContentType="application/vnd.openxmlformats-officedocument.presentationml.notesSlide+xml"/>
  <Override PartName="/ppt/charts/chart25.xml" ContentType="application/vnd.openxmlformats-officedocument.drawingml.chart+xml"/>
  <Override PartName="/ppt/drawings/drawing11.xml" ContentType="application/vnd.openxmlformats-officedocument.drawingml.chartshapes+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drawings/drawing12.xml" ContentType="application/vnd.openxmlformats-officedocument.drawingml.chartshapes+xml"/>
  <Override PartName="/ppt/notesSlides/notesSlide33.xml" ContentType="application/vnd.openxmlformats-officedocument.presentationml.notesSlide+xml"/>
  <Override PartName="/ppt/charts/chart28.xml" ContentType="application/vnd.openxmlformats-officedocument.drawingml.chart+xml"/>
  <Override PartName="/ppt/drawings/drawing13.xml" ContentType="application/vnd.openxmlformats-officedocument.drawingml.chartshapes+xml"/>
  <Override PartName="/ppt/notesSlides/notesSlide34.xml" ContentType="application/vnd.openxmlformats-officedocument.presentationml.notesSlide+xml"/>
  <Override PartName="/ppt/charts/chart29.xml" ContentType="application/vnd.openxmlformats-officedocument.drawingml.chart+xml"/>
  <Override PartName="/ppt/drawings/drawing14.xml" ContentType="application/vnd.openxmlformats-officedocument.drawingml.chartshapes+xml"/>
  <Override PartName="/ppt/notesSlides/notesSlide35.xml" ContentType="application/vnd.openxmlformats-officedocument.presentationml.notesSlide+xml"/>
  <Override PartName="/ppt/charts/chart30.xml" ContentType="application/vnd.openxmlformats-officedocument.drawingml.chart+xml"/>
  <Override PartName="/ppt/drawings/drawing15.xml" ContentType="application/vnd.openxmlformats-officedocument.drawingml.chartshapes+xml"/>
  <Override PartName="/ppt/notesSlides/notesSlide36.xml" ContentType="application/vnd.openxmlformats-officedocument.presentationml.notesSlide+xml"/>
  <Override PartName="/ppt/charts/chart31.xml" ContentType="application/vnd.openxmlformats-officedocument.drawingml.chart+xml"/>
  <Override PartName="/ppt/drawings/drawing16.xml" ContentType="application/vnd.openxmlformats-officedocument.drawingml.chartshapes+xml"/>
  <Override PartName="/ppt/notesSlides/notesSlide37.xml" ContentType="application/vnd.openxmlformats-officedocument.presentationml.notesSlide+xml"/>
  <Override PartName="/ppt/charts/chart32.xml" ContentType="application/vnd.openxmlformats-officedocument.drawingml.chart+xml"/>
  <Override PartName="/ppt/drawings/drawing17.xml" ContentType="application/vnd.openxmlformats-officedocument.drawingml.chartshapes+xml"/>
  <Override PartName="/ppt/notesSlides/notesSlide38.xml" ContentType="application/vnd.openxmlformats-officedocument.presentationml.notesSlide+xml"/>
  <Override PartName="/ppt/charts/chart33.xml" ContentType="application/vnd.openxmlformats-officedocument.drawingml.chart+xml"/>
  <Override PartName="/ppt/drawings/drawing18.xml" ContentType="application/vnd.openxmlformats-officedocument.drawingml.chartshapes+xml"/>
  <Override PartName="/ppt/notesSlides/notesSlide39.xml" ContentType="application/vnd.openxmlformats-officedocument.presentationml.notesSlide+xml"/>
  <Override PartName="/ppt/charts/chart34.xml" ContentType="application/vnd.openxmlformats-officedocument.drawingml.chart+xml"/>
  <Override PartName="/ppt/drawings/drawing19.xml" ContentType="application/vnd.openxmlformats-officedocument.drawingml.chartshapes+xml"/>
  <Override PartName="/ppt/notesSlides/notesSlide40.xml" ContentType="application/vnd.openxmlformats-officedocument.presentationml.notesSlide+xml"/>
  <Override PartName="/ppt/charts/chart35.xml" ContentType="application/vnd.openxmlformats-officedocument.drawingml.chart+xml"/>
  <Override PartName="/ppt/drawings/drawing20.xml" ContentType="application/vnd.openxmlformats-officedocument.drawingml.chartshapes+xml"/>
  <Override PartName="/ppt/notesSlides/notesSlide41.xml" ContentType="application/vnd.openxmlformats-officedocument.presentationml.notesSlide+xml"/>
  <Override PartName="/ppt/charts/chart36.xml" ContentType="application/vnd.openxmlformats-officedocument.drawingml.chart+xml"/>
  <Override PartName="/ppt/drawings/drawing21.xml" ContentType="application/vnd.openxmlformats-officedocument.drawingml.chartshapes+xml"/>
  <Override PartName="/ppt/notesSlides/notesSlide42.xml" ContentType="application/vnd.openxmlformats-officedocument.presentationml.notesSlide+xml"/>
  <Override PartName="/ppt/charts/chart37.xml" ContentType="application/vnd.openxmlformats-officedocument.drawingml.chart+xml"/>
  <Override PartName="/ppt/drawings/drawing22.xml" ContentType="application/vnd.openxmlformats-officedocument.drawingml.chartshapes+xml"/>
  <Override PartName="/ppt/notesSlides/notesSlide43.xml" ContentType="application/vnd.openxmlformats-officedocument.presentationml.notesSlide+xml"/>
  <Override PartName="/ppt/charts/chart38.xml" ContentType="application/vnd.openxmlformats-officedocument.drawingml.chart+xml"/>
  <Override PartName="/ppt/drawings/drawing23.xml" ContentType="application/vnd.openxmlformats-officedocument.drawingml.chartshapes+xml"/>
  <Override PartName="/ppt/notesSlides/notesSlide44.xml" ContentType="application/vnd.openxmlformats-officedocument.presentationml.notesSlide+xml"/>
  <Override PartName="/ppt/charts/chart39.xml" ContentType="application/vnd.openxmlformats-officedocument.drawingml.chart+xml"/>
  <Override PartName="/ppt/drawings/drawing24.xml" ContentType="application/vnd.openxmlformats-officedocument.drawingml.chartshapes+xml"/>
  <Override PartName="/ppt/notesSlides/notesSlide45.xml" ContentType="application/vnd.openxmlformats-officedocument.presentationml.notesSlide+xml"/>
  <Override PartName="/ppt/charts/chart40.xml" ContentType="application/vnd.openxmlformats-officedocument.drawingml.chart+xml"/>
  <Override PartName="/ppt/drawings/drawing25.xml" ContentType="application/vnd.openxmlformats-officedocument.drawingml.chartshapes+xml"/>
  <Override PartName="/ppt/notesSlides/notesSlide46.xml" ContentType="application/vnd.openxmlformats-officedocument.presentationml.notesSlide+xml"/>
  <Override PartName="/ppt/charts/chart41.xml" ContentType="application/vnd.openxmlformats-officedocument.drawingml.chart+xml"/>
  <Override PartName="/ppt/drawings/drawing26.xml" ContentType="application/vnd.openxmlformats-officedocument.drawingml.chartshapes+xml"/>
  <Override PartName="/ppt/notesSlides/notesSlide47.xml" ContentType="application/vnd.openxmlformats-officedocument.presentationml.notesSlide+xml"/>
  <Override PartName="/ppt/charts/chart42.xml" ContentType="application/vnd.openxmlformats-officedocument.drawingml.chart+xml"/>
  <Override PartName="/ppt/drawings/drawing27.xml" ContentType="application/vnd.openxmlformats-officedocument.drawingml.chartshapes+xml"/>
  <Override PartName="/ppt/notesSlides/notesSlide48.xml" ContentType="application/vnd.openxmlformats-officedocument.presentationml.notesSlide+xml"/>
  <Override PartName="/ppt/charts/chart43.xml" ContentType="application/vnd.openxmlformats-officedocument.drawingml.chart+xml"/>
  <Override PartName="/ppt/drawings/drawing28.xml" ContentType="application/vnd.openxmlformats-officedocument.drawingml.chartshapes+xml"/>
  <Override PartName="/ppt/notesSlides/notesSlide49.xml" ContentType="application/vnd.openxmlformats-officedocument.presentationml.notesSlide+xml"/>
  <Override PartName="/ppt/charts/chart44.xml" ContentType="application/vnd.openxmlformats-officedocument.drawingml.chart+xml"/>
  <Override PartName="/ppt/drawings/drawing29.xml" ContentType="application/vnd.openxmlformats-officedocument.drawingml.chartshapes+xml"/>
  <Override PartName="/ppt/notesSlides/notesSlide50.xml" ContentType="application/vnd.openxmlformats-officedocument.presentationml.notesSlide+xml"/>
  <Override PartName="/ppt/charts/chart45.xml" ContentType="application/vnd.openxmlformats-officedocument.drawingml.chart+xml"/>
  <Override PartName="/ppt/drawings/drawing30.xml" ContentType="application/vnd.openxmlformats-officedocument.drawingml.chartshapes+xml"/>
  <Override PartName="/ppt/notesSlides/notesSlide51.xml" ContentType="application/vnd.openxmlformats-officedocument.presentationml.notesSlide+xml"/>
  <Override PartName="/ppt/charts/chart46.xml" ContentType="application/vnd.openxmlformats-officedocument.drawingml.chart+xml"/>
  <Override PartName="/ppt/notesSlides/notesSlide52.xml" ContentType="application/vnd.openxmlformats-officedocument.presentationml.notesSlide+xml"/>
  <Override PartName="/ppt/charts/chart47.xml" ContentType="application/vnd.openxmlformats-officedocument.drawingml.chart+xml"/>
  <Override PartName="/ppt/notesSlides/notesSlide53.xml" ContentType="application/vnd.openxmlformats-officedocument.presentationml.notesSlide+xml"/>
  <Override PartName="/ppt/charts/chart48.xml" ContentType="application/vnd.openxmlformats-officedocument.drawingml.chart+xml"/>
  <Override PartName="/ppt/drawings/drawing31.xml" ContentType="application/vnd.openxmlformats-officedocument.drawingml.chartshapes+xml"/>
  <Override PartName="/ppt/notesSlides/notesSlide54.xml" ContentType="application/vnd.openxmlformats-officedocument.presentationml.notesSlide+xml"/>
  <Override PartName="/ppt/charts/chart49.xml" ContentType="application/vnd.openxmlformats-officedocument.drawingml.chart+xml"/>
  <Override PartName="/ppt/drawings/drawing32.xml" ContentType="application/vnd.openxmlformats-officedocument.drawingml.chartshapes+xml"/>
  <Override PartName="/ppt/notesSlides/notesSlide55.xml" ContentType="application/vnd.openxmlformats-officedocument.presentationml.notesSlide+xml"/>
  <Override PartName="/ppt/charts/chart50.xml" ContentType="application/vnd.openxmlformats-officedocument.drawingml.chart+xml"/>
  <Override PartName="/ppt/notesSlides/notesSlide56.xml" ContentType="application/vnd.openxmlformats-officedocument.presentationml.notesSlide+xml"/>
  <Override PartName="/ppt/charts/chart51.xml" ContentType="application/vnd.openxmlformats-officedocument.drawingml.chart+xml"/>
  <Override PartName="/ppt/notesSlides/notesSlide57.xml" ContentType="application/vnd.openxmlformats-officedocument.presentationml.notesSlide+xml"/>
  <Override PartName="/ppt/charts/chart52.xml" ContentType="application/vnd.openxmlformats-officedocument.drawingml.chart+xml"/>
  <Override PartName="/ppt/notesSlides/notesSlide58.xml" ContentType="application/vnd.openxmlformats-officedocument.presentationml.notesSlide+xml"/>
  <Override PartName="/ppt/charts/chart53.xml" ContentType="application/vnd.openxmlformats-officedocument.drawingml.chart+xml"/>
  <Override PartName="/ppt/notesSlides/notesSlide59.xml" ContentType="application/vnd.openxmlformats-officedocument.presentationml.notesSlide+xml"/>
  <Override PartName="/ppt/charts/chart54.xml" ContentType="application/vnd.openxmlformats-officedocument.drawingml.chart+xml"/>
  <Override PartName="/ppt/notesSlides/notesSlide60.xml" ContentType="application/vnd.openxmlformats-officedocument.presentationml.notesSlide+xml"/>
  <Override PartName="/ppt/charts/chart55.xml" ContentType="application/vnd.openxmlformats-officedocument.drawingml.chart+xml"/>
  <Override PartName="/ppt/drawings/drawing33.xml" ContentType="application/vnd.openxmlformats-officedocument.drawingml.chartshapes+xml"/>
  <Override PartName="/ppt/notesSlides/notesSlide61.xml" ContentType="application/vnd.openxmlformats-officedocument.presentationml.notesSlide+xml"/>
  <Override PartName="/ppt/charts/chart56.xml" ContentType="application/vnd.openxmlformats-officedocument.drawingml.chart+xml"/>
  <Override PartName="/ppt/drawings/drawing34.xml" ContentType="application/vnd.openxmlformats-officedocument.drawingml.chartshapes+xml"/>
  <Override PartName="/ppt/notesSlides/notesSlide62.xml" ContentType="application/vnd.openxmlformats-officedocument.presentationml.notesSlide+xml"/>
  <Override PartName="/ppt/charts/chart57.xml" ContentType="application/vnd.openxmlformats-officedocument.drawingml.chart+xml"/>
  <Override PartName="/ppt/drawings/drawing35.xml" ContentType="application/vnd.openxmlformats-officedocument.drawingml.chartshapes+xml"/>
  <Override PartName="/ppt/notesSlides/notesSlide63.xml" ContentType="application/vnd.openxmlformats-officedocument.presentationml.notesSlide+xml"/>
  <Override PartName="/ppt/charts/chart58.xml" ContentType="application/vnd.openxmlformats-officedocument.drawingml.chart+xml"/>
  <Override PartName="/ppt/drawings/drawing36.xml" ContentType="application/vnd.openxmlformats-officedocument.drawingml.chartshapes+xml"/>
  <Override PartName="/ppt/notesSlides/notesSlide64.xml" ContentType="application/vnd.openxmlformats-officedocument.presentationml.notesSlide+xml"/>
  <Override PartName="/ppt/charts/chart59.xml" ContentType="application/vnd.openxmlformats-officedocument.drawingml.chart+xml"/>
  <Override PartName="/ppt/drawings/drawing37.xml" ContentType="application/vnd.openxmlformats-officedocument.drawingml.chartshapes+xml"/>
  <Override PartName="/ppt/notesSlides/notesSlide65.xml" ContentType="application/vnd.openxmlformats-officedocument.presentationml.notesSlide+xml"/>
  <Override PartName="/ppt/charts/chart60.xml" ContentType="application/vnd.openxmlformats-officedocument.drawingml.chart+xml"/>
  <Override PartName="/ppt/notesSlides/notesSlide66.xml" ContentType="application/vnd.openxmlformats-officedocument.presentationml.notesSlide+xml"/>
  <Override PartName="/ppt/charts/chart61.xml" ContentType="application/vnd.openxmlformats-officedocument.drawingml.chart+xml"/>
  <Override PartName="/ppt/drawings/drawing38.xml" ContentType="application/vnd.openxmlformats-officedocument.drawingml.chartshapes+xml"/>
  <Override PartName="/ppt/notesSlides/notesSlide67.xml" ContentType="application/vnd.openxmlformats-officedocument.presentationml.notesSlide+xml"/>
  <Override PartName="/ppt/charts/chart62.xml" ContentType="application/vnd.openxmlformats-officedocument.drawingml.chart+xml"/>
  <Override PartName="/ppt/notesSlides/notesSlide68.xml" ContentType="application/vnd.openxmlformats-officedocument.presentationml.notesSlide+xml"/>
  <Override PartName="/ppt/charts/chart63.xml" ContentType="application/vnd.openxmlformats-officedocument.drawingml.chart+xml"/>
  <Override PartName="/ppt/notesSlides/notesSlide69.xml" ContentType="application/vnd.openxmlformats-officedocument.presentationml.notesSlide+xml"/>
  <Override PartName="/ppt/charts/chart64.xml" ContentType="application/vnd.openxmlformats-officedocument.drawingml.chart+xml"/>
  <Override PartName="/ppt/notesSlides/notesSlide70.xml" ContentType="application/vnd.openxmlformats-officedocument.presentationml.notesSlide+xml"/>
  <Override PartName="/ppt/charts/chart65.xml" ContentType="application/vnd.openxmlformats-officedocument.drawingml.chart+xml"/>
  <Override PartName="/ppt/notesSlides/notesSlide71.xml" ContentType="application/vnd.openxmlformats-officedocument.presentationml.notesSlide+xml"/>
  <Override PartName="/ppt/charts/chart66.xml" ContentType="application/vnd.openxmlformats-officedocument.drawingml.chart+xml"/>
  <Override PartName="/ppt/notesSlides/notesSlide72.xml" ContentType="application/vnd.openxmlformats-officedocument.presentationml.notesSlide+xml"/>
  <Override PartName="/ppt/charts/chart67.xml" ContentType="application/vnd.openxmlformats-officedocument.drawingml.chart+xml"/>
  <Override PartName="/ppt/drawings/drawing39.xml" ContentType="application/vnd.openxmlformats-officedocument.drawingml.chartshapes+xml"/>
  <Override PartName="/ppt/notesSlides/notesSlide73.xml" ContentType="application/vnd.openxmlformats-officedocument.presentationml.notesSlide+xml"/>
  <Override PartName="/ppt/charts/chart68.xml" ContentType="application/vnd.openxmlformats-officedocument.drawingml.chart+xml"/>
  <Override PartName="/ppt/drawings/drawing40.xml" ContentType="application/vnd.openxmlformats-officedocument.drawingml.chartshapes+xml"/>
  <Override PartName="/ppt/notesSlides/notesSlide74.xml" ContentType="application/vnd.openxmlformats-officedocument.presentationml.notesSlide+xml"/>
  <Override PartName="/ppt/charts/chart69.xml" ContentType="application/vnd.openxmlformats-officedocument.drawingml.chart+xml"/>
  <Override PartName="/ppt/drawings/drawing41.xml" ContentType="application/vnd.openxmlformats-officedocument.drawingml.chartshapes+xml"/>
  <Override PartName="/ppt/notesSlides/notesSlide75.xml" ContentType="application/vnd.openxmlformats-officedocument.presentationml.notesSlide+xml"/>
  <Override PartName="/ppt/charts/chart70.xml" ContentType="application/vnd.openxmlformats-officedocument.drawingml.chart+xml"/>
  <Override PartName="/ppt/drawings/drawing42.xml" ContentType="application/vnd.openxmlformats-officedocument.drawingml.chartshapes+xml"/>
  <Override PartName="/ppt/notesSlides/notesSlide76.xml" ContentType="application/vnd.openxmlformats-officedocument.presentationml.notesSlide+xml"/>
  <Override PartName="/ppt/charts/chart71.xml" ContentType="application/vnd.openxmlformats-officedocument.drawingml.chart+xml"/>
  <Override PartName="/ppt/drawings/drawing43.xml" ContentType="application/vnd.openxmlformats-officedocument.drawingml.chartshapes+xml"/>
  <Override PartName="/ppt/notesSlides/notesSlide77.xml" ContentType="application/vnd.openxmlformats-officedocument.presentationml.notesSlide+xml"/>
  <Override PartName="/ppt/charts/chart72.xml" ContentType="application/vnd.openxmlformats-officedocument.drawingml.chart+xml"/>
  <Override PartName="/ppt/drawings/drawing44.xml" ContentType="application/vnd.openxmlformats-officedocument.drawingml.chartshapes+xml"/>
  <Override PartName="/ppt/notesSlides/notesSlide78.xml" ContentType="application/vnd.openxmlformats-officedocument.presentationml.notesSlide+xml"/>
  <Override PartName="/ppt/charts/chart73.xml" ContentType="application/vnd.openxmlformats-officedocument.drawingml.chart+xml"/>
  <Override PartName="/ppt/drawings/drawing45.xml" ContentType="application/vnd.openxmlformats-officedocument.drawingml.chartshapes+xml"/>
  <Override PartName="/ppt/notesSlides/notesSlide79.xml" ContentType="application/vnd.openxmlformats-officedocument.presentationml.notesSlide+xml"/>
  <Override PartName="/ppt/charts/chart74.xml" ContentType="application/vnd.openxmlformats-officedocument.drawingml.chart+xml"/>
  <Override PartName="/ppt/drawings/drawing46.xml" ContentType="application/vnd.openxmlformats-officedocument.drawingml.chartshape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75.xml" ContentType="application/vnd.openxmlformats-officedocument.drawingml.chart+xml"/>
  <Override PartName="/ppt/drawings/drawing47.xml" ContentType="application/vnd.openxmlformats-officedocument.drawingml.chartshapes+xml"/>
  <Override PartName="/ppt/notesSlides/notesSlide86.xml" ContentType="application/vnd.openxmlformats-officedocument.presentationml.notesSlide+xml"/>
  <Override PartName="/ppt/charts/chart76.xml" ContentType="application/vnd.openxmlformats-officedocument.drawingml.chart+xml"/>
  <Override PartName="/ppt/notesSlides/notesSlide87.xml" ContentType="application/vnd.openxmlformats-officedocument.presentationml.notesSlide+xml"/>
  <Override PartName="/ppt/charts/chart77.xml" ContentType="application/vnd.openxmlformats-officedocument.drawingml.chart+xml"/>
  <Override PartName="/ppt/drawings/drawing48.xml" ContentType="application/vnd.openxmlformats-officedocument.drawingml.chartshapes+xml"/>
  <Override PartName="/ppt/notesSlides/notesSlide88.xml" ContentType="application/vnd.openxmlformats-officedocument.presentationml.notesSlide+xml"/>
  <Override PartName="/ppt/charts/chart78.xml" ContentType="application/vnd.openxmlformats-officedocument.drawingml.chart+xml"/>
  <Override PartName="/ppt/drawings/drawing49.xml" ContentType="application/vnd.openxmlformats-officedocument.drawingml.chartshapes+xml"/>
  <Override PartName="/ppt/notesSlides/notesSlide89.xml" ContentType="application/vnd.openxmlformats-officedocument.presentationml.notesSlide+xml"/>
  <Override PartName="/ppt/charts/chart79.xml" ContentType="application/vnd.openxmlformats-officedocument.drawingml.chart+xml"/>
  <Override PartName="/ppt/drawings/drawing50.xml" ContentType="application/vnd.openxmlformats-officedocument.drawingml.chartshapes+xml"/>
  <Override PartName="/ppt/notesSlides/notesSlide90.xml" ContentType="application/vnd.openxmlformats-officedocument.presentationml.notesSlide+xml"/>
  <Override PartName="/ppt/charts/chart80.xml" ContentType="application/vnd.openxmlformats-officedocument.drawingml.chart+xml"/>
  <Override PartName="/ppt/drawings/drawing51.xml" ContentType="application/vnd.openxmlformats-officedocument.drawingml.chartshapes+xml"/>
  <Override PartName="/ppt/notesSlides/notesSlide91.xml" ContentType="application/vnd.openxmlformats-officedocument.presentationml.notesSlide+xml"/>
  <Override PartName="/ppt/charts/chart81.xml" ContentType="application/vnd.openxmlformats-officedocument.drawingml.chart+xml"/>
  <Override PartName="/ppt/drawings/drawing52.xml" ContentType="application/vnd.openxmlformats-officedocument.drawingml.chartshapes+xml"/>
  <Override PartName="/ppt/notesSlides/notesSlide92.xml" ContentType="application/vnd.openxmlformats-officedocument.presentationml.notesSlide+xml"/>
  <Override PartName="/ppt/charts/chart82.xml" ContentType="application/vnd.openxmlformats-officedocument.drawingml.chart+xml"/>
  <Override PartName="/ppt/drawings/drawing53.xml" ContentType="application/vnd.openxmlformats-officedocument.drawingml.chartshapes+xml"/>
  <Override PartName="/ppt/notesSlides/notesSlide93.xml" ContentType="application/vnd.openxmlformats-officedocument.presentationml.notesSlide+xml"/>
  <Override PartName="/ppt/charts/chart83.xml" ContentType="application/vnd.openxmlformats-officedocument.drawingml.chart+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rts/chart84.xml" ContentType="application/vnd.openxmlformats-officedocument.drawingml.chart+xml"/>
  <Override PartName="/ppt/notesSlides/notesSlide96.xml" ContentType="application/vnd.openxmlformats-officedocument.presentationml.notesSlide+xml"/>
  <Override PartName="/ppt/charts/chart85.xml" ContentType="application/vnd.openxmlformats-officedocument.drawingml.chart+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86.xml" ContentType="application/vnd.openxmlformats-officedocument.drawingml.chart+xml"/>
  <Override PartName="/ppt/notesSlides/notesSlide101.xml" ContentType="application/vnd.openxmlformats-officedocument.presentationml.notesSlide+xml"/>
  <Override PartName="/ppt/charts/chart87.xml" ContentType="application/vnd.openxmlformats-officedocument.drawingml.chart+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88.xml" ContentType="application/vnd.openxmlformats-officedocument.drawingml.chart+xml"/>
  <Override PartName="/ppt/notesSlides/notesSlide105.xml" ContentType="application/vnd.openxmlformats-officedocument.presentationml.notesSlide+xml"/>
  <Override PartName="/ppt/charts/chart89.xml" ContentType="application/vnd.openxmlformats-officedocument.drawingml.chart+xml"/>
  <Override PartName="/ppt/notesSlides/notesSlide106.xml" ContentType="application/vnd.openxmlformats-officedocument.presentationml.notesSlide+xml"/>
  <Override PartName="/ppt/charts/chart90.xml" ContentType="application/vnd.openxmlformats-officedocument.drawingml.chart+xml"/>
  <Override PartName="/ppt/notesSlides/notesSlide107.xml" ContentType="application/vnd.openxmlformats-officedocument.presentationml.notesSlide+xml"/>
  <Override PartName="/ppt/charts/chart91.xml" ContentType="application/vnd.openxmlformats-officedocument.drawingml.chart+xml"/>
  <Override PartName="/ppt/notesSlides/notesSlide108.xml" ContentType="application/vnd.openxmlformats-officedocument.presentationml.notesSlide+xml"/>
  <Override PartName="/ppt/charts/chart92.xml" ContentType="application/vnd.openxmlformats-officedocument.drawingml.chart+xml"/>
  <Override PartName="/ppt/notesSlides/notesSlide109.xml" ContentType="application/vnd.openxmlformats-officedocument.presentationml.notesSlide+xml"/>
  <Override PartName="/ppt/charts/chart93.xml" ContentType="application/vnd.openxmlformats-officedocument.drawingml.chart+xml"/>
  <Override PartName="/ppt/notesSlides/notesSlide110.xml" ContentType="application/vnd.openxmlformats-officedocument.presentationml.notesSlide+xml"/>
  <Override PartName="/ppt/charts/chart94.xml" ContentType="application/vnd.openxmlformats-officedocument.drawingml.chart+xml"/>
  <Override PartName="/ppt/notesSlides/notesSlide111.xml" ContentType="application/vnd.openxmlformats-officedocument.presentationml.notesSlide+xml"/>
  <Override PartName="/ppt/charts/chart95.xml" ContentType="application/vnd.openxmlformats-officedocument.drawingml.chart+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rts/chart96.xml" ContentType="application/vnd.openxmlformats-officedocument.drawingml.chart+xml"/>
  <Override PartName="/ppt/notesSlides/notesSlide115.xml" ContentType="application/vnd.openxmlformats-officedocument.presentationml.notesSlide+xml"/>
  <Override PartName="/ppt/charts/chart97.xml" ContentType="application/vnd.openxmlformats-officedocument.drawingml.chart+xml"/>
  <Override PartName="/ppt/notesSlides/notesSlide116.xml" ContentType="application/vnd.openxmlformats-officedocument.presentationml.notesSlide+xml"/>
  <Override PartName="/ppt/charts/chart98.xml" ContentType="application/vnd.openxmlformats-officedocument.drawingml.chart+xml"/>
  <Override PartName="/ppt/notesSlides/notesSlide117.xml" ContentType="application/vnd.openxmlformats-officedocument.presentationml.notesSlide+xml"/>
  <Override PartName="/ppt/charts/chart99.xml" ContentType="application/vnd.openxmlformats-officedocument.drawingml.chart+xml"/>
  <Override PartName="/ppt/notesSlides/notesSlide118.xml" ContentType="application/vnd.openxmlformats-officedocument.presentationml.notesSlide+xml"/>
  <Override PartName="/ppt/charts/chart100.xml" ContentType="application/vnd.openxmlformats-officedocument.drawingml.chart+xml"/>
  <Override PartName="/ppt/notesSlides/notesSlide119.xml" ContentType="application/vnd.openxmlformats-officedocument.presentationml.notesSlide+xml"/>
  <Override PartName="/ppt/charts/chart101.xml" ContentType="application/vnd.openxmlformats-officedocument.drawingml.chart+xml"/>
  <Override PartName="/ppt/notesSlides/notesSlide120.xml" ContentType="application/vnd.openxmlformats-officedocument.presentationml.notesSlide+xml"/>
  <Override PartName="/ppt/charts/chart102.xml" ContentType="application/vnd.openxmlformats-officedocument.drawingml.chart+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103.xml" ContentType="application/vnd.openxmlformats-officedocument.drawingml.chart+xml"/>
  <Override PartName="/ppt/notesSlides/notesSlide124.xml" ContentType="application/vnd.openxmlformats-officedocument.presentationml.notesSlide+xml"/>
  <Override PartName="/ppt/charts/chart104.xml" ContentType="application/vnd.openxmlformats-officedocument.drawingml.chart+xml"/>
  <Override PartName="/ppt/notesSlides/notesSlide125.xml" ContentType="application/vnd.openxmlformats-officedocument.presentationml.notesSlide+xml"/>
  <Override PartName="/ppt/charts/chart105.xml" ContentType="application/vnd.openxmlformats-officedocument.drawingml.chart+xml"/>
  <Override PartName="/ppt/notesSlides/notesSlide126.xml" ContentType="application/vnd.openxmlformats-officedocument.presentationml.notesSlide+xml"/>
  <Override PartName="/ppt/charts/chart106.xml" ContentType="application/vnd.openxmlformats-officedocument.drawingml.chart+xml"/>
  <Override PartName="/ppt/notesSlides/notesSlide127.xml" ContentType="application/vnd.openxmlformats-officedocument.presentationml.notesSlide+xml"/>
  <Override PartName="/ppt/charts/chart107.xml" ContentType="application/vnd.openxmlformats-officedocument.drawingml.chart+xml"/>
  <Override PartName="/ppt/notesSlides/notesSlide128.xml" ContentType="application/vnd.openxmlformats-officedocument.presentationml.notesSlide+xml"/>
  <Override PartName="/ppt/charts/chart108.xml" ContentType="application/vnd.openxmlformats-officedocument.drawingml.chart+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harts/chart109.xml" ContentType="application/vnd.openxmlformats-officedocument.drawingml.chart+xml"/>
  <Override PartName="/ppt/notesSlides/notesSlide132.xml" ContentType="application/vnd.openxmlformats-officedocument.presentationml.notesSlide+xml"/>
  <Override PartName="/ppt/charts/chart110.xml" ContentType="application/vnd.openxmlformats-officedocument.drawingml.chart+xml"/>
  <Override PartName="/ppt/notesSlides/notesSlide133.xml" ContentType="application/vnd.openxmlformats-officedocument.presentationml.notesSlide+xml"/>
  <Override PartName="/ppt/charts/chart111.xml" ContentType="application/vnd.openxmlformats-officedocument.drawingml.chart+xml"/>
  <Override PartName="/ppt/notesSlides/notesSlide134.xml" ContentType="application/vnd.openxmlformats-officedocument.presentationml.notesSlide+xml"/>
  <Override PartName="/ppt/charts/chart112.xml" ContentType="application/vnd.openxmlformats-officedocument.drawingml.chart+xml"/>
  <Override PartName="/ppt/notesSlides/notesSlide135.xml" ContentType="application/vnd.openxmlformats-officedocument.presentationml.notesSlide+xml"/>
  <Override PartName="/ppt/charts/chart113.xml" ContentType="application/vnd.openxmlformats-officedocument.drawingml.chart+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charts/chart114.xml" ContentType="application/vnd.openxmlformats-officedocument.drawingml.chart+xml"/>
  <Override PartName="/ppt/notesSlides/notesSlide139.xml" ContentType="application/vnd.openxmlformats-officedocument.presentationml.notesSlide+xml"/>
  <Override PartName="/ppt/charts/chart115.xml" ContentType="application/vnd.openxmlformats-officedocument.drawingml.chart+xml"/>
  <Override PartName="/ppt/notesSlides/notesSlide140.xml" ContentType="application/vnd.openxmlformats-officedocument.presentationml.notesSlide+xml"/>
  <Override PartName="/ppt/charts/chart116.xml" ContentType="application/vnd.openxmlformats-officedocument.drawingml.chart+xml"/>
  <Override PartName="/ppt/notesSlides/notesSlide141.xml" ContentType="application/vnd.openxmlformats-officedocument.presentationml.notesSlide+xml"/>
  <Override PartName="/ppt/charts/chart117.xml" ContentType="application/vnd.openxmlformats-officedocument.drawingml.chart+xml"/>
  <Override PartName="/ppt/notesSlides/notesSlide142.xml" ContentType="application/vnd.openxmlformats-officedocument.presentationml.notesSlide+xml"/>
  <Override PartName="/ppt/charts/chart118.xml" ContentType="application/vnd.openxmlformats-officedocument.drawingml.chart+xml"/>
  <Override PartName="/ppt/notesSlides/notesSlide143.xml" ContentType="application/vnd.openxmlformats-officedocument.presentationml.notesSlide+xml"/>
  <Override PartName="/ppt/charts/chart119.xml" ContentType="application/vnd.openxmlformats-officedocument.drawingml.chart+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charts/chart120.xml" ContentType="application/vnd.openxmlformats-officedocument.drawingml.chart+xml"/>
  <Override PartName="/ppt/notesSlides/notesSlide147.xml" ContentType="application/vnd.openxmlformats-officedocument.presentationml.notesSlide+xml"/>
  <Override PartName="/ppt/charts/chart121.xml" ContentType="application/vnd.openxmlformats-officedocument.drawingml.chart+xml"/>
  <Override PartName="/ppt/notesSlides/notesSlide148.xml" ContentType="application/vnd.openxmlformats-officedocument.presentationml.notesSlide+xml"/>
  <Override PartName="/ppt/charts/chart122.xml" ContentType="application/vnd.openxmlformats-officedocument.drawingml.chart+xml"/>
  <Override PartName="/ppt/notesSlides/notesSlide149.xml" ContentType="application/vnd.openxmlformats-officedocument.presentationml.notesSlide+xml"/>
  <Override PartName="/ppt/charts/chart123.xml" ContentType="application/vnd.openxmlformats-officedocument.drawingml.chart+xml"/>
  <Override PartName="/ppt/notesSlides/notesSlide150.xml" ContentType="application/vnd.openxmlformats-officedocument.presentationml.notesSlide+xml"/>
  <Override PartName="/ppt/charts/chart124.xml" ContentType="application/vnd.openxmlformats-officedocument.drawingml.chart+xml"/>
  <Override PartName="/ppt/notesSlides/notesSlide151.xml" ContentType="application/vnd.openxmlformats-officedocument.presentationml.notesSlide+xml"/>
  <Override PartName="/ppt/charts/chart125.xml" ContentType="application/vnd.openxmlformats-officedocument.drawingml.chart+xml"/>
  <Override PartName="/ppt/notesSlides/notesSlide152.xml" ContentType="application/vnd.openxmlformats-officedocument.presentationml.notesSlide+xml"/>
  <Override PartName="/ppt/charts/chart126.xml" ContentType="application/vnd.openxmlformats-officedocument.drawingml.chart+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charts/chart127.xml" ContentType="application/vnd.openxmlformats-officedocument.drawingml.chart+xml"/>
  <Override PartName="/ppt/notesSlides/notesSlide156.xml" ContentType="application/vnd.openxmlformats-officedocument.presentationml.notesSlide+xml"/>
  <Override PartName="/ppt/charts/chart128.xml" ContentType="application/vnd.openxmlformats-officedocument.drawingml.chart+xml"/>
  <Override PartName="/ppt/notesSlides/notesSlide157.xml" ContentType="application/vnd.openxmlformats-officedocument.presentationml.notesSlide+xml"/>
  <Override PartName="/ppt/charts/chart129.xml" ContentType="application/vnd.openxmlformats-officedocument.drawingml.chart+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charts/chart130.xml" ContentType="application/vnd.openxmlformats-officedocument.drawingml.chart+xml"/>
  <Override PartName="/ppt/notesSlides/notesSlide161.xml" ContentType="application/vnd.openxmlformats-officedocument.presentationml.notesSlide+xml"/>
  <Override PartName="/ppt/charts/chart131.xml" ContentType="application/vnd.openxmlformats-officedocument.drawingml.chart+xml"/>
  <Override PartName="/ppt/notesSlides/notesSlide162.xml" ContentType="application/vnd.openxmlformats-officedocument.presentationml.notesSlide+xml"/>
  <Override PartName="/ppt/charts/chart13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4"/>
  </p:notesMasterIdLst>
  <p:sldIdLst>
    <p:sldId id="267" r:id="rId5"/>
    <p:sldId id="567" r:id="rId6"/>
    <p:sldId id="436" r:id="rId7"/>
    <p:sldId id="619" r:id="rId8"/>
    <p:sldId id="664" r:id="rId9"/>
    <p:sldId id="615" r:id="rId10"/>
    <p:sldId id="700" r:id="rId11"/>
    <p:sldId id="272" r:id="rId12"/>
    <p:sldId id="273" r:id="rId13"/>
    <p:sldId id="274" r:id="rId14"/>
    <p:sldId id="275" r:id="rId15"/>
    <p:sldId id="276" r:id="rId16"/>
    <p:sldId id="277" r:id="rId17"/>
    <p:sldId id="278" r:id="rId18"/>
    <p:sldId id="280" r:id="rId19"/>
    <p:sldId id="370" r:id="rId20"/>
    <p:sldId id="568" r:id="rId21"/>
    <p:sldId id="614" r:id="rId22"/>
    <p:sldId id="569" r:id="rId23"/>
    <p:sldId id="570" r:id="rId24"/>
    <p:sldId id="573" r:id="rId25"/>
    <p:sldId id="571" r:id="rId26"/>
    <p:sldId id="574" r:id="rId27"/>
    <p:sldId id="575" r:id="rId28"/>
    <p:sldId id="437" r:id="rId29"/>
    <p:sldId id="617" r:id="rId30"/>
    <p:sldId id="620" r:id="rId31"/>
    <p:sldId id="271" r:id="rId32"/>
    <p:sldId id="618" r:id="rId33"/>
    <p:sldId id="576" r:id="rId34"/>
    <p:sldId id="701" r:id="rId35"/>
    <p:sldId id="282" r:id="rId36"/>
    <p:sldId id="577" r:id="rId37"/>
    <p:sldId id="283" r:id="rId38"/>
    <p:sldId id="284" r:id="rId39"/>
    <p:sldId id="578" r:id="rId40"/>
    <p:sldId id="285" r:id="rId41"/>
    <p:sldId id="580" r:id="rId42"/>
    <p:sldId id="286" r:id="rId43"/>
    <p:sldId id="584" r:id="rId44"/>
    <p:sldId id="287" r:id="rId45"/>
    <p:sldId id="289" r:id="rId46"/>
    <p:sldId id="291" r:id="rId47"/>
    <p:sldId id="295" r:id="rId48"/>
    <p:sldId id="296" r:id="rId49"/>
    <p:sldId id="293" r:id="rId50"/>
    <p:sldId id="549" r:id="rId51"/>
    <p:sldId id="550" r:id="rId52"/>
    <p:sldId id="294" r:id="rId53"/>
    <p:sldId id="297" r:id="rId54"/>
    <p:sldId id="586" r:id="rId55"/>
    <p:sldId id="587" r:id="rId56"/>
    <p:sldId id="588" r:id="rId57"/>
    <p:sldId id="300" r:id="rId58"/>
    <p:sldId id="442" r:id="rId59"/>
    <p:sldId id="301" r:id="rId60"/>
    <p:sldId id="585" r:id="rId61"/>
    <p:sldId id="440" r:id="rId62"/>
    <p:sldId id="323" r:id="rId63"/>
    <p:sldId id="327" r:id="rId64"/>
    <p:sldId id="443" r:id="rId65"/>
    <p:sldId id="441" r:id="rId66"/>
    <p:sldId id="326" r:id="rId67"/>
    <p:sldId id="330" r:id="rId68"/>
    <p:sldId id="328" r:id="rId69"/>
    <p:sldId id="331" r:id="rId70"/>
    <p:sldId id="332" r:id="rId71"/>
    <p:sldId id="329" r:id="rId72"/>
    <p:sldId id="333" r:id="rId73"/>
    <p:sldId id="334" r:id="rId74"/>
    <p:sldId id="335" r:id="rId75"/>
    <p:sldId id="336" r:id="rId76"/>
    <p:sldId id="337" r:id="rId77"/>
    <p:sldId id="338" r:id="rId78"/>
    <p:sldId id="340" r:id="rId79"/>
    <p:sldId id="339" r:id="rId80"/>
    <p:sldId id="321" r:id="rId81"/>
    <p:sldId id="514" r:id="rId82"/>
    <p:sldId id="515" r:id="rId83"/>
    <p:sldId id="516" r:id="rId84"/>
    <p:sldId id="517" r:id="rId85"/>
    <p:sldId id="518" r:id="rId86"/>
    <p:sldId id="521" r:id="rId87"/>
    <p:sldId id="522" r:id="rId88"/>
    <p:sldId id="444" r:id="rId89"/>
    <p:sldId id="589" r:id="rId90"/>
    <p:sldId id="590" r:id="rId91"/>
    <p:sldId id="591" r:id="rId92"/>
    <p:sldId id="592" r:id="rId93"/>
    <p:sldId id="593" r:id="rId94"/>
    <p:sldId id="594" r:id="rId95"/>
    <p:sldId id="595" r:id="rId96"/>
    <p:sldId id="596" r:id="rId97"/>
    <p:sldId id="597" r:id="rId98"/>
    <p:sldId id="598" r:id="rId99"/>
    <p:sldId id="599" r:id="rId100"/>
    <p:sldId id="600" r:id="rId101"/>
    <p:sldId id="601" r:id="rId102"/>
    <p:sldId id="602" r:id="rId103"/>
    <p:sldId id="603" r:id="rId104"/>
    <p:sldId id="604" r:id="rId105"/>
    <p:sldId id="605" r:id="rId106"/>
    <p:sldId id="606" r:id="rId107"/>
    <p:sldId id="612" r:id="rId108"/>
    <p:sldId id="613" r:id="rId109"/>
    <p:sldId id="608" r:id="rId110"/>
    <p:sldId id="616" r:id="rId111"/>
    <p:sldId id="611" r:id="rId112"/>
    <p:sldId id="621" r:id="rId113"/>
    <p:sldId id="624" r:id="rId114"/>
    <p:sldId id="625" r:id="rId115"/>
    <p:sldId id="626" r:id="rId116"/>
    <p:sldId id="627" r:id="rId117"/>
    <p:sldId id="628" r:id="rId118"/>
    <p:sldId id="629" r:id="rId119"/>
    <p:sldId id="630" r:id="rId120"/>
    <p:sldId id="631" r:id="rId121"/>
    <p:sldId id="632" r:id="rId122"/>
    <p:sldId id="635" r:id="rId123"/>
    <p:sldId id="636" r:id="rId124"/>
    <p:sldId id="637" r:id="rId125"/>
    <p:sldId id="638" r:id="rId126"/>
    <p:sldId id="639" r:id="rId127"/>
    <p:sldId id="640" r:id="rId128"/>
    <p:sldId id="641" r:id="rId129"/>
    <p:sldId id="642" r:id="rId130"/>
    <p:sldId id="643" r:id="rId131"/>
    <p:sldId id="645" r:id="rId132"/>
    <p:sldId id="647" r:id="rId133"/>
    <p:sldId id="648" r:id="rId134"/>
    <p:sldId id="649" r:id="rId135"/>
    <p:sldId id="650" r:id="rId136"/>
    <p:sldId id="651" r:id="rId137"/>
    <p:sldId id="652" r:id="rId138"/>
    <p:sldId id="653" r:id="rId139"/>
    <p:sldId id="655" r:id="rId140"/>
    <p:sldId id="657" r:id="rId141"/>
    <p:sldId id="658" r:id="rId142"/>
    <p:sldId id="659" r:id="rId143"/>
    <p:sldId id="660" r:id="rId144"/>
    <p:sldId id="661" r:id="rId145"/>
    <p:sldId id="662" r:id="rId146"/>
    <p:sldId id="665" r:id="rId147"/>
    <p:sldId id="669" r:id="rId148"/>
    <p:sldId id="670" r:id="rId149"/>
    <p:sldId id="671" r:id="rId150"/>
    <p:sldId id="672" r:id="rId151"/>
    <p:sldId id="673" r:id="rId152"/>
    <p:sldId id="674" r:id="rId153"/>
    <p:sldId id="675" r:id="rId154"/>
    <p:sldId id="677" r:id="rId155"/>
    <p:sldId id="680" r:id="rId156"/>
    <p:sldId id="681" r:id="rId157"/>
    <p:sldId id="682" r:id="rId158"/>
    <p:sldId id="683" r:id="rId159"/>
    <p:sldId id="684" r:id="rId160"/>
    <p:sldId id="685" r:id="rId161"/>
    <p:sldId id="686" r:id="rId162"/>
    <p:sldId id="687" r:id="rId163"/>
    <p:sldId id="694" r:id="rId164"/>
    <p:sldId id="695" r:id="rId165"/>
    <p:sldId id="696" r:id="rId166"/>
    <p:sldId id="697" r:id="rId167"/>
    <p:sldId id="698" r:id="rId168"/>
    <p:sldId id="689" r:id="rId169"/>
    <p:sldId id="690" r:id="rId170"/>
    <p:sldId id="691" r:id="rId171"/>
    <p:sldId id="692" r:id="rId172"/>
    <p:sldId id="693" r:id="rId1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9900FF"/>
    <a:srgbClr val="FF99FF"/>
    <a:srgbClr val="FFFF00"/>
    <a:srgbClr val="FF00FF"/>
    <a:srgbClr val="00FF00"/>
    <a:srgbClr val="CCCC00"/>
    <a:srgbClr val="00FFFF"/>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90385" autoAdjust="0"/>
  </p:normalViewPr>
  <p:slideViewPr>
    <p:cSldViewPr>
      <p:cViewPr varScale="1">
        <p:scale>
          <a:sx n="84" d="100"/>
          <a:sy n="84" d="100"/>
        </p:scale>
        <p:origin x="16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79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presProps" Target="presProps.xml"/><Relationship Id="rId170" Type="http://schemas.openxmlformats.org/officeDocument/2006/relationships/slide" Target="slides/slide166.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slide" Target="slides/slide160.xml"/><Relationship Id="rId169" Type="http://schemas.openxmlformats.org/officeDocument/2006/relationships/slide" Target="slides/slide165.xml"/><Relationship Id="rId177"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39.xml"/><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40.xml"/><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2" Type="http://schemas.openxmlformats.org/officeDocument/2006/relationships/chartUserShapes" Target="../drawings/drawing41.xml"/><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42.xml"/><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2" Type="http://schemas.openxmlformats.org/officeDocument/2006/relationships/chartUserShapes" Target="../drawings/drawing43.xml"/><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44.xml"/><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45.xml"/><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46.xml"/><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47.xml"/><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2" Type="http://schemas.openxmlformats.org/officeDocument/2006/relationships/chartUserShapes" Target="../drawings/drawing48.xml"/><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2" Type="http://schemas.openxmlformats.org/officeDocument/2006/relationships/chartUserShapes" Target="../drawings/drawing49.xml"/><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2" Type="http://schemas.openxmlformats.org/officeDocument/2006/relationships/chartUserShapes" Target="../drawings/drawing50.xml"/><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2" Type="http://schemas.openxmlformats.org/officeDocument/2006/relationships/chartUserShapes" Target="../drawings/drawing51.xml"/><Relationship Id="rId1" Type="http://schemas.openxmlformats.org/officeDocument/2006/relationships/package" Target="../embeddings/Microsoft_Excel_Worksheet80.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52.xml"/><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53.xml"/><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Europe</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Sheet1!$B$2:$B$24</c:f>
              <c:numCache>
                <c:formatCode>General</c:formatCode>
                <c:ptCount val="23"/>
                <c:pt idx="0">
                  <c:v>18</c:v>
                </c:pt>
                <c:pt idx="1">
                  <c:v>21</c:v>
                </c:pt>
                <c:pt idx="2">
                  <c:v>22</c:v>
                </c:pt>
                <c:pt idx="3">
                  <c:v>29</c:v>
                </c:pt>
                <c:pt idx="4">
                  <c:v>35</c:v>
                </c:pt>
                <c:pt idx="5">
                  <c:v>37</c:v>
                </c:pt>
                <c:pt idx="6">
                  <c:v>13</c:v>
                </c:pt>
                <c:pt idx="7">
                  <c:v>16</c:v>
                </c:pt>
                <c:pt idx="8">
                  <c:v>26</c:v>
                </c:pt>
                <c:pt idx="9">
                  <c:v>30</c:v>
                </c:pt>
                <c:pt idx="10">
                  <c:v>25</c:v>
                </c:pt>
                <c:pt idx="11">
                  <c:v>28</c:v>
                </c:pt>
                <c:pt idx="12">
                  <c:v>28</c:v>
                </c:pt>
                <c:pt idx="13">
                  <c:v>21</c:v>
                </c:pt>
                <c:pt idx="14">
                  <c:v>23</c:v>
                </c:pt>
                <c:pt idx="15">
                  <c:v>34</c:v>
                </c:pt>
                <c:pt idx="16">
                  <c:v>45</c:v>
                </c:pt>
                <c:pt idx="17">
                  <c:v>64</c:v>
                </c:pt>
                <c:pt idx="18">
                  <c:v>48</c:v>
                </c:pt>
                <c:pt idx="19">
                  <c:v>63</c:v>
                </c:pt>
                <c:pt idx="20">
                  <c:v>56</c:v>
                </c:pt>
                <c:pt idx="21">
                  <c:v>63</c:v>
                </c:pt>
                <c:pt idx="22">
                  <c:v>72</c:v>
                </c:pt>
              </c:numCache>
            </c:numRef>
          </c:val>
        </c:ser>
        <c:ser>
          <c:idx val="1"/>
          <c:order val="1"/>
          <c:tx>
            <c:strRef>
              <c:f>Sheet1!$C$1</c:f>
              <c:strCache>
                <c:ptCount val="1"/>
                <c:pt idx="0">
                  <c:v>North America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Sheet1!$C$2:$C$24</c:f>
              <c:numCache>
                <c:formatCode>General</c:formatCode>
                <c:ptCount val="23"/>
                <c:pt idx="0">
                  <c:v>11</c:v>
                </c:pt>
                <c:pt idx="1">
                  <c:v>16</c:v>
                </c:pt>
                <c:pt idx="2">
                  <c:v>16</c:v>
                </c:pt>
                <c:pt idx="3">
                  <c:v>12</c:v>
                </c:pt>
                <c:pt idx="4">
                  <c:v>21</c:v>
                </c:pt>
                <c:pt idx="5">
                  <c:v>12</c:v>
                </c:pt>
                <c:pt idx="6">
                  <c:v>22</c:v>
                </c:pt>
                <c:pt idx="7">
                  <c:v>33</c:v>
                </c:pt>
                <c:pt idx="8">
                  <c:v>22</c:v>
                </c:pt>
                <c:pt idx="9">
                  <c:v>23</c:v>
                </c:pt>
                <c:pt idx="10">
                  <c:v>15</c:v>
                </c:pt>
                <c:pt idx="11">
                  <c:v>29</c:v>
                </c:pt>
                <c:pt idx="12">
                  <c:v>30</c:v>
                </c:pt>
                <c:pt idx="13">
                  <c:v>35</c:v>
                </c:pt>
                <c:pt idx="14">
                  <c:v>32</c:v>
                </c:pt>
                <c:pt idx="15">
                  <c:v>72</c:v>
                </c:pt>
                <c:pt idx="16">
                  <c:v>54</c:v>
                </c:pt>
                <c:pt idx="17">
                  <c:v>83</c:v>
                </c:pt>
                <c:pt idx="18">
                  <c:v>70</c:v>
                </c:pt>
                <c:pt idx="19">
                  <c:v>81</c:v>
                </c:pt>
                <c:pt idx="20">
                  <c:v>86</c:v>
                </c:pt>
                <c:pt idx="21">
                  <c:v>71</c:v>
                </c:pt>
                <c:pt idx="22">
                  <c:v>101</c:v>
                </c:pt>
              </c:numCache>
            </c:numRef>
          </c:val>
        </c:ser>
        <c:ser>
          <c:idx val="2"/>
          <c:order val="2"/>
          <c:tx>
            <c:strRef>
              <c:f>Sheet1!$D$1</c:f>
              <c:strCache>
                <c:ptCount val="1"/>
                <c:pt idx="0">
                  <c:v>Others</c:v>
                </c:pt>
              </c:strCache>
            </c:strRef>
          </c:tx>
          <c:spPr>
            <a:gradFill>
              <a:gsLst>
                <a:gs pos="0">
                  <a:srgbClr val="C00000"/>
                </a:gs>
                <a:gs pos="50000">
                  <a:srgbClr val="FF0000"/>
                </a:gs>
                <a:gs pos="100000">
                  <a:srgbClr val="C00000"/>
                </a:gs>
              </a:gsLst>
              <a:lin ang="10800000" scaled="1"/>
            </a:gradFill>
            <a:ln w="9525">
              <a:solidFill>
                <a:schemeClr val="bg2"/>
              </a:solidFill>
            </a:ln>
          </c:spPr>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Sheet1!$D$2:$D$24</c:f>
              <c:numCache>
                <c:formatCode>General</c:formatCode>
                <c:ptCount val="23"/>
                <c:pt idx="0">
                  <c:v>0</c:v>
                </c:pt>
                <c:pt idx="1">
                  <c:v>0</c:v>
                </c:pt>
                <c:pt idx="2">
                  <c:v>0</c:v>
                </c:pt>
                <c:pt idx="3">
                  <c:v>2</c:v>
                </c:pt>
                <c:pt idx="4">
                  <c:v>0</c:v>
                </c:pt>
                <c:pt idx="5">
                  <c:v>0</c:v>
                </c:pt>
                <c:pt idx="6">
                  <c:v>1</c:v>
                </c:pt>
                <c:pt idx="7">
                  <c:v>1</c:v>
                </c:pt>
                <c:pt idx="8">
                  <c:v>1</c:v>
                </c:pt>
                <c:pt idx="9">
                  <c:v>0</c:v>
                </c:pt>
                <c:pt idx="10">
                  <c:v>0</c:v>
                </c:pt>
                <c:pt idx="11">
                  <c:v>1</c:v>
                </c:pt>
                <c:pt idx="12">
                  <c:v>1</c:v>
                </c:pt>
                <c:pt idx="13">
                  <c:v>1</c:v>
                </c:pt>
                <c:pt idx="14">
                  <c:v>1</c:v>
                </c:pt>
                <c:pt idx="15">
                  <c:v>6</c:v>
                </c:pt>
                <c:pt idx="16">
                  <c:v>6</c:v>
                </c:pt>
                <c:pt idx="17">
                  <c:v>12</c:v>
                </c:pt>
                <c:pt idx="18">
                  <c:v>17</c:v>
                </c:pt>
                <c:pt idx="19">
                  <c:v>9</c:v>
                </c:pt>
                <c:pt idx="20">
                  <c:v>7</c:v>
                </c:pt>
                <c:pt idx="21">
                  <c:v>12</c:v>
                </c:pt>
                <c:pt idx="22">
                  <c:v>7</c:v>
                </c:pt>
              </c:numCache>
            </c:numRef>
          </c:val>
        </c:ser>
        <c:dLbls>
          <c:showLegendKey val="0"/>
          <c:showVal val="0"/>
          <c:showCatName val="0"/>
          <c:showSerName val="0"/>
          <c:showPercent val="0"/>
          <c:showBubbleSize val="0"/>
        </c:dLbls>
        <c:gapWidth val="35"/>
        <c:overlap val="100"/>
        <c:axId val="847854480"/>
        <c:axId val="847854088"/>
      </c:barChart>
      <c:lineChart>
        <c:grouping val="standard"/>
        <c:varyColors val="0"/>
        <c:ser>
          <c:idx val="3"/>
          <c:order val="3"/>
          <c:tx>
            <c:strRef>
              <c:f>Sheet1!$E$1</c:f>
              <c:strCache>
                <c:ptCount val="1"/>
                <c:pt idx="0">
                  <c:v>% of retransplants</c:v>
                </c:pt>
              </c:strCache>
            </c:strRef>
          </c:tx>
          <c:spPr>
            <a:ln w="41275">
              <a:solidFill>
                <a:schemeClr val="bg1">
                  <a:lumMod val="50000"/>
                  <a:lumOff val="50000"/>
                </a:schemeClr>
              </a:solidFill>
            </a:ln>
          </c:spPr>
          <c:marker>
            <c:symbol val="none"/>
          </c:marke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Sheet1!$E$2:$E$24</c:f>
              <c:numCache>
                <c:formatCode>General</c:formatCode>
                <c:ptCount val="23"/>
                <c:pt idx="0">
                  <c:v>6.7441899999999997</c:v>
                </c:pt>
                <c:pt idx="1">
                  <c:v>5.1460400000000002</c:v>
                </c:pt>
                <c:pt idx="2">
                  <c:v>4.0860200000000004</c:v>
                </c:pt>
                <c:pt idx="3">
                  <c:v>3.8358599999999998</c:v>
                </c:pt>
                <c:pt idx="4">
                  <c:v>4.5088600000000003</c:v>
                </c:pt>
                <c:pt idx="5">
                  <c:v>3.7177500000000001</c:v>
                </c:pt>
                <c:pt idx="6">
                  <c:v>2.7544</c:v>
                </c:pt>
                <c:pt idx="7">
                  <c:v>3.5285799999999998</c:v>
                </c:pt>
                <c:pt idx="8">
                  <c:v>3.3886599999999998</c:v>
                </c:pt>
                <c:pt idx="9">
                  <c:v>3.5618300000000001</c:v>
                </c:pt>
                <c:pt idx="10">
                  <c:v>2.4554900000000002</c:v>
                </c:pt>
                <c:pt idx="11">
                  <c:v>3.3878499999999998</c:v>
                </c:pt>
                <c:pt idx="12">
                  <c:v>3.1036299999999999</c:v>
                </c:pt>
                <c:pt idx="13">
                  <c:v>2.9457399999999998</c:v>
                </c:pt>
                <c:pt idx="14">
                  <c:v>2.6266400000000001</c:v>
                </c:pt>
                <c:pt idx="15">
                  <c:v>4.5070399999999999</c:v>
                </c:pt>
                <c:pt idx="16">
                  <c:v>3.8788299999999998</c:v>
                </c:pt>
                <c:pt idx="17">
                  <c:v>5.6025400000000003</c:v>
                </c:pt>
                <c:pt idx="18">
                  <c:v>4.6632100000000003</c:v>
                </c:pt>
                <c:pt idx="19">
                  <c:v>4.8326000000000002</c:v>
                </c:pt>
                <c:pt idx="20">
                  <c:v>4.3263600000000002</c:v>
                </c:pt>
                <c:pt idx="21">
                  <c:v>3.91736</c:v>
                </c:pt>
                <c:pt idx="22">
                  <c:v>4.8361099999999997</c:v>
                </c:pt>
              </c:numCache>
            </c:numRef>
          </c:val>
          <c:smooth val="0"/>
        </c:ser>
        <c:dLbls>
          <c:showLegendKey val="0"/>
          <c:showVal val="0"/>
          <c:showCatName val="0"/>
          <c:showSerName val="0"/>
          <c:showPercent val="0"/>
          <c:showBubbleSize val="0"/>
        </c:dLbls>
        <c:marker val="1"/>
        <c:smooth val="0"/>
        <c:axId val="676369680"/>
        <c:axId val="676371248"/>
      </c:lineChart>
      <c:catAx>
        <c:axId val="847854480"/>
        <c:scaling>
          <c:orientation val="minMax"/>
        </c:scaling>
        <c:delete val="0"/>
        <c:axPos val="b"/>
        <c:numFmt formatCode="General" sourceLinked="1"/>
        <c:majorTickMark val="out"/>
        <c:minorTickMark val="none"/>
        <c:tickLblPos val="nextTo"/>
        <c:txPr>
          <a:bodyPr rot="-2700000"/>
          <a:lstStyle/>
          <a:p>
            <a:pPr>
              <a:defRPr sz="1400" b="1"/>
            </a:pPr>
            <a:endParaRPr lang="en-US"/>
          </a:p>
        </c:txPr>
        <c:crossAx val="847854088"/>
        <c:crosses val="autoZero"/>
        <c:auto val="1"/>
        <c:lblAlgn val="ctr"/>
        <c:lblOffset val="100"/>
        <c:noMultiLvlLbl val="0"/>
      </c:catAx>
      <c:valAx>
        <c:axId val="847854088"/>
        <c:scaling>
          <c:orientation val="minMax"/>
        </c:scaling>
        <c:delete val="0"/>
        <c:axPos val="l"/>
        <c:majorGridlines>
          <c:spPr>
            <a:ln>
              <a:prstDash val="sysDash"/>
            </a:ln>
          </c:spPr>
        </c:majorGridlines>
        <c:title>
          <c:tx>
            <c:rich>
              <a:bodyPr rot="-5400000" vert="horz"/>
              <a:lstStyle/>
              <a:p>
                <a:pPr>
                  <a:defRPr sz="1700"/>
                </a:pPr>
                <a:r>
                  <a:rPr lang="en-US" sz="1700" dirty="0" smtClean="0"/>
                  <a:t>N of Retransplants</a:t>
                </a:r>
                <a:endParaRPr lang="en-US" sz="1700" dirty="0"/>
              </a:p>
            </c:rich>
          </c:tx>
          <c:layout/>
          <c:overlay val="0"/>
        </c:title>
        <c:numFmt formatCode="General" sourceLinked="0"/>
        <c:majorTickMark val="out"/>
        <c:minorTickMark val="none"/>
        <c:tickLblPos val="nextTo"/>
        <c:txPr>
          <a:bodyPr/>
          <a:lstStyle/>
          <a:p>
            <a:pPr>
              <a:defRPr sz="1500" b="1"/>
            </a:pPr>
            <a:endParaRPr lang="en-US"/>
          </a:p>
        </c:txPr>
        <c:crossAx val="847854480"/>
        <c:crosses val="autoZero"/>
        <c:crossBetween val="between"/>
      </c:valAx>
      <c:valAx>
        <c:axId val="676371248"/>
        <c:scaling>
          <c:orientation val="minMax"/>
          <c:max val="10"/>
        </c:scaling>
        <c:delete val="0"/>
        <c:axPos val="r"/>
        <c:title>
          <c:tx>
            <c:rich>
              <a:bodyPr/>
              <a:lstStyle/>
              <a:p>
                <a:pPr>
                  <a:defRPr sz="1700" b="1"/>
                </a:pPr>
                <a:r>
                  <a:rPr lang="en-US" sz="1700" b="1" dirty="0" smtClean="0"/>
                  <a:t>Overall % of </a:t>
                </a:r>
                <a:r>
                  <a:rPr lang="en-US" sz="1700" b="1" dirty="0" err="1" smtClean="0"/>
                  <a:t>Retxs</a:t>
                </a:r>
                <a:endParaRPr lang="en-US" sz="1700" b="1" dirty="0"/>
              </a:p>
            </c:rich>
          </c:tx>
          <c:layout/>
          <c:overlay val="0"/>
        </c:title>
        <c:numFmt formatCode="General" sourceLinked="1"/>
        <c:majorTickMark val="out"/>
        <c:minorTickMark val="none"/>
        <c:tickLblPos val="nextTo"/>
        <c:txPr>
          <a:bodyPr/>
          <a:lstStyle/>
          <a:p>
            <a:pPr>
              <a:defRPr sz="1500" b="1"/>
            </a:pPr>
            <a:endParaRPr lang="en-US"/>
          </a:p>
        </c:txPr>
        <c:crossAx val="676369680"/>
        <c:crosses val="max"/>
        <c:crossBetween val="between"/>
      </c:valAx>
      <c:catAx>
        <c:axId val="676369680"/>
        <c:scaling>
          <c:orientation val="minMax"/>
        </c:scaling>
        <c:delete val="1"/>
        <c:axPos val="b"/>
        <c:numFmt formatCode="General" sourceLinked="1"/>
        <c:majorTickMark val="out"/>
        <c:minorTickMark val="none"/>
        <c:tickLblPos val="nextTo"/>
        <c:crossAx val="676371248"/>
        <c:crosses val="autoZero"/>
        <c:auto val="1"/>
        <c:lblAlgn val="ctr"/>
        <c:lblOffset val="100"/>
        <c:noMultiLvlLbl val="0"/>
      </c:catAx>
      <c:spPr>
        <a:solidFill>
          <a:schemeClr val="bg2"/>
        </a:solidFill>
        <a:ln>
          <a:solidFill>
            <a:schemeClr val="tx1"/>
          </a:solidFill>
        </a:ln>
      </c:spPr>
    </c:plotArea>
    <c:legend>
      <c:legendPos val="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91"/>
          <c:y val="2.2460834973753282E-2"/>
          <c:w val="0.81876448094850263"/>
          <c:h val="0.83779978674541278"/>
        </c:manualLayout>
      </c:layout>
      <c:barChart>
        <c:barDir val="col"/>
        <c:grouping val="percentStacked"/>
        <c:varyColors val="0"/>
        <c:ser>
          <c:idx val="0"/>
          <c:order val="0"/>
          <c:tx>
            <c:strRef>
              <c:f>Sheet1!$A$2</c:f>
              <c:strCache>
                <c:ptCount val="1"/>
                <c:pt idx="0">
                  <c:v>Alpha-1</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0"/>
                  <c:y val="6.5104166666666546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5.4687499999999924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735632183908492E-3"/>
                  <c:y val="5.7291666666666664E-2"/>
                </c:manualLayout>
              </c:layou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Europe</c:v>
                </c:pt>
                <c:pt idx="1">
                  <c:v>North America</c:v>
                </c:pt>
                <c:pt idx="2">
                  <c:v>Other</c:v>
                </c:pt>
                <c:pt idx="3">
                  <c:v>Column1</c:v>
                </c:pt>
              </c:strCache>
            </c:strRef>
          </c:cat>
          <c:val>
            <c:numRef>
              <c:f>Sheet1!$B$2:$E$2</c:f>
              <c:numCache>
                <c:formatCode>General</c:formatCode>
                <c:ptCount val="4"/>
                <c:pt idx="0">
                  <c:v>766</c:v>
                </c:pt>
                <c:pt idx="1">
                  <c:v>828</c:v>
                </c:pt>
                <c:pt idx="2">
                  <c:v>102</c:v>
                </c:pt>
              </c:numCache>
            </c:numRef>
          </c:val>
        </c:ser>
        <c:ser>
          <c:idx val="1"/>
          <c:order val="1"/>
          <c:tx>
            <c:strRef>
              <c:f>Sheet1!$A$3</c:f>
              <c:strCache>
                <c:ptCount val="1"/>
                <c:pt idx="0">
                  <c:v>Bronchiectasis</c:v>
                </c:pt>
              </c:strCache>
            </c:strRef>
          </c:tx>
          <c:spPr>
            <a:gradFill flip="none" rotWithShape="1">
              <a:gsLst>
                <a:gs pos="0">
                  <a:srgbClr val="00004C">
                    <a:lumMod val="25000"/>
                    <a:lumOff val="75000"/>
                  </a:srgbClr>
                </a:gs>
                <a:gs pos="50000">
                  <a:srgbClr val="00004C">
                    <a:lumMod val="10000"/>
                    <a:lumOff val="90000"/>
                  </a:srgbClr>
                </a:gs>
                <a:gs pos="100000">
                  <a:schemeClr val="bg1">
                    <a:lumMod val="25000"/>
                    <a:lumOff val="75000"/>
                  </a:schemeClr>
                </a:gs>
              </a:gsLst>
              <a:lin ang="10800000" scaled="1"/>
              <a:tileRect/>
            </a:gradFill>
            <a:ln>
              <a:solidFill>
                <a:schemeClr val="bg2"/>
              </a:solidFill>
            </a:ln>
          </c:spPr>
          <c:invertIfNegative val="0"/>
          <c:cat>
            <c:strRef>
              <c:f>Sheet1!$B$1:$E$1</c:f>
              <c:strCache>
                <c:ptCount val="4"/>
                <c:pt idx="0">
                  <c:v>Europe</c:v>
                </c:pt>
                <c:pt idx="1">
                  <c:v>North America</c:v>
                </c:pt>
                <c:pt idx="2">
                  <c:v>Other</c:v>
                </c:pt>
                <c:pt idx="3">
                  <c:v>Column1</c:v>
                </c:pt>
              </c:strCache>
            </c:strRef>
          </c:cat>
          <c:val>
            <c:numRef>
              <c:f>Sheet1!$B$3:$E$3</c:f>
              <c:numCache>
                <c:formatCode>General</c:formatCode>
                <c:ptCount val="4"/>
                <c:pt idx="0">
                  <c:v>380</c:v>
                </c:pt>
                <c:pt idx="1">
                  <c:v>370</c:v>
                </c:pt>
                <c:pt idx="2">
                  <c:v>177</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Sheet1!$B$4:$E$4</c:f>
              <c:numCache>
                <c:formatCode>General</c:formatCode>
                <c:ptCount val="4"/>
                <c:pt idx="0">
                  <c:v>4275</c:v>
                </c:pt>
                <c:pt idx="1">
                  <c:v>6185</c:v>
                </c:pt>
                <c:pt idx="2">
                  <c:v>716</c:v>
                </c:pt>
              </c:numCache>
            </c:numRef>
          </c:val>
        </c:ser>
        <c:ser>
          <c:idx val="3"/>
          <c:order val="3"/>
          <c:tx>
            <c:strRef>
              <c:f>Sheet1!$A$5</c:f>
              <c:strCache>
                <c:ptCount val="1"/>
                <c:pt idx="0">
                  <c:v>CF</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Sheet1!$B$5:$E$5</c:f>
              <c:numCache>
                <c:formatCode>General</c:formatCode>
                <c:ptCount val="4"/>
                <c:pt idx="0">
                  <c:v>2454</c:v>
                </c:pt>
                <c:pt idx="1">
                  <c:v>2792</c:v>
                </c:pt>
                <c:pt idx="2">
                  <c:v>474</c:v>
                </c:pt>
              </c:numCache>
            </c:numRef>
          </c:val>
        </c:ser>
        <c:ser>
          <c:idx val="4"/>
          <c:order val="4"/>
          <c:tx>
            <c:strRef>
              <c:f>Sheet1!$A$6</c:f>
              <c:strCache>
                <c:ptCount val="1"/>
                <c:pt idx="0">
                  <c:v>IPF</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Sheet1!$B$1:$E$1</c:f>
              <c:strCache>
                <c:ptCount val="4"/>
                <c:pt idx="0">
                  <c:v>Europe</c:v>
                </c:pt>
                <c:pt idx="1">
                  <c:v>North America</c:v>
                </c:pt>
                <c:pt idx="2">
                  <c:v>Other</c:v>
                </c:pt>
                <c:pt idx="3">
                  <c:v>Column1</c:v>
                </c:pt>
              </c:strCache>
            </c:strRef>
          </c:cat>
          <c:val>
            <c:numRef>
              <c:f>Sheet1!$B$6:$E$6</c:f>
              <c:numCache>
                <c:formatCode>General</c:formatCode>
                <c:ptCount val="4"/>
                <c:pt idx="0">
                  <c:v>2373</c:v>
                </c:pt>
                <c:pt idx="1">
                  <c:v>6229</c:v>
                </c:pt>
                <c:pt idx="2">
                  <c:v>440</c:v>
                </c:pt>
              </c:numCache>
            </c:numRef>
          </c:val>
        </c:ser>
        <c:ser>
          <c:idx val="5"/>
          <c:order val="5"/>
          <c:tx>
            <c:strRef>
              <c:f>Sheet1!$A$7</c:f>
              <c:strCache>
                <c:ptCount val="1"/>
                <c:pt idx="0">
                  <c:v>IPAH</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Sheet1!$B$7:$E$7</c:f>
              <c:numCache>
                <c:formatCode>General</c:formatCode>
                <c:ptCount val="4"/>
                <c:pt idx="0">
                  <c:v>407</c:v>
                </c:pt>
                <c:pt idx="1">
                  <c:v>466</c:v>
                </c:pt>
                <c:pt idx="2">
                  <c:v>69</c:v>
                </c:pt>
              </c:numCache>
            </c:numRef>
          </c:val>
        </c:ser>
        <c:ser>
          <c:idx val="6"/>
          <c:order val="6"/>
          <c:tx>
            <c:strRef>
              <c:f>Sheet1!$A$8</c:f>
              <c:strCache>
                <c:ptCount val="1"/>
                <c:pt idx="0">
                  <c:v>Pulmonary Fibrosis, Other</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Sheet1!$B$1:$E$1</c:f>
              <c:strCache>
                <c:ptCount val="4"/>
                <c:pt idx="0">
                  <c:v>Europe</c:v>
                </c:pt>
                <c:pt idx="1">
                  <c:v>North America</c:v>
                </c:pt>
                <c:pt idx="2">
                  <c:v>Other</c:v>
                </c:pt>
                <c:pt idx="3">
                  <c:v>Column1</c:v>
                </c:pt>
              </c:strCache>
            </c:strRef>
          </c:cat>
          <c:val>
            <c:numRef>
              <c:f>Sheet1!$B$8:$E$8</c:f>
              <c:numCache>
                <c:formatCode>General</c:formatCode>
                <c:ptCount val="4"/>
                <c:pt idx="0">
                  <c:v>605</c:v>
                </c:pt>
                <c:pt idx="1">
                  <c:v>838</c:v>
                </c:pt>
                <c:pt idx="2">
                  <c:v>70</c:v>
                </c:pt>
              </c:numCache>
            </c:numRef>
          </c:val>
        </c:ser>
        <c:ser>
          <c:idx val="7"/>
          <c:order val="7"/>
          <c:tx>
            <c:strRef>
              <c:f>Sheet1!$A$9</c:f>
              <c:strCache>
                <c:ptCount val="1"/>
                <c:pt idx="0">
                  <c:v>Retx</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Sheet1!$B$9:$E$9</c:f>
              <c:numCache>
                <c:formatCode>General</c:formatCode>
                <c:ptCount val="4"/>
                <c:pt idx="0">
                  <c:v>228</c:v>
                </c:pt>
                <c:pt idx="1">
                  <c:v>708</c:v>
                </c:pt>
                <c:pt idx="2">
                  <c:v>62</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Sheet1!$B$10:$E$10</c:f>
              <c:numCache>
                <c:formatCode>General</c:formatCode>
                <c:ptCount val="4"/>
                <c:pt idx="0">
                  <c:v>250</c:v>
                </c:pt>
                <c:pt idx="1">
                  <c:v>630</c:v>
                </c:pt>
                <c:pt idx="2">
                  <c:v>32</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Sheet1!$B$1:$E$1</c:f>
              <c:strCache>
                <c:ptCount val="4"/>
                <c:pt idx="0">
                  <c:v>Europe</c:v>
                </c:pt>
                <c:pt idx="1">
                  <c:v>North America</c:v>
                </c:pt>
                <c:pt idx="2">
                  <c:v>Other</c:v>
                </c:pt>
                <c:pt idx="3">
                  <c:v>Column1</c:v>
                </c:pt>
              </c:strCache>
            </c:strRef>
          </c:cat>
          <c:val>
            <c:numRef>
              <c:f>Sheet1!$B$11:$E$11</c:f>
              <c:numCache>
                <c:formatCode>General</c:formatCode>
                <c:ptCount val="4"/>
                <c:pt idx="0">
                  <c:v>733</c:v>
                </c:pt>
                <c:pt idx="1">
                  <c:v>1332</c:v>
                </c:pt>
                <c:pt idx="2">
                  <c:v>218</c:v>
                </c:pt>
              </c:numCache>
            </c:numRef>
          </c:val>
        </c:ser>
        <c:dLbls>
          <c:showLegendKey val="0"/>
          <c:showVal val="0"/>
          <c:showCatName val="0"/>
          <c:showSerName val="0"/>
          <c:showPercent val="0"/>
          <c:showBubbleSize val="0"/>
        </c:dLbls>
        <c:gapWidth val="45"/>
        <c:overlap val="100"/>
        <c:axId val="722795456"/>
        <c:axId val="722795064"/>
      </c:barChart>
      <c:catAx>
        <c:axId val="722795456"/>
        <c:scaling>
          <c:orientation val="minMax"/>
        </c:scaling>
        <c:delete val="1"/>
        <c:axPos val="b"/>
        <c:numFmt formatCode="General" sourceLinked="0"/>
        <c:majorTickMark val="out"/>
        <c:minorTickMark val="none"/>
        <c:tickLblPos val="none"/>
        <c:crossAx val="722795064"/>
        <c:crosses val="autoZero"/>
        <c:auto val="1"/>
        <c:lblAlgn val="ctr"/>
        <c:lblOffset val="100"/>
        <c:noMultiLvlLbl val="0"/>
      </c:catAx>
      <c:valAx>
        <c:axId val="72279506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722795456"/>
        <c:crosses val="autoZero"/>
        <c:crossBetween val="between"/>
        <c:majorUnit val="0.2"/>
      </c:valAx>
      <c:spPr>
        <a:solidFill>
          <a:srgbClr val="000000"/>
        </a:solidFill>
        <a:ln w="12700">
          <a:solidFill>
            <a:srgbClr val="FFFFFF"/>
          </a:solidFill>
        </a:ln>
      </c:spPr>
    </c:plotArea>
    <c:legend>
      <c:legendPos val="r"/>
      <c:layout>
        <c:manualLayout>
          <c:xMode val="edge"/>
          <c:yMode val="edge"/>
          <c:x val="0.70706738166349892"/>
          <c:y val="0.14214033792650921"/>
          <c:w val="0.28431192868132865"/>
          <c:h val="0.55946932414698158"/>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25"/>
          <c:h val="0.81311557453623351"/>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1.63914999561075</c:v>
                </c:pt>
                <c:pt idx="1">
                  <c:v>1.59342093687699</c:v>
                </c:pt>
                <c:pt idx="2">
                  <c:v>1.54896752438614</c:v>
                </c:pt>
                <c:pt idx="3">
                  <c:v>1.5057543791041399</c:v>
                </c:pt>
                <c:pt idx="4">
                  <c:v>1.46374669678046</c:v>
                </c:pt>
                <c:pt idx="5">
                  <c:v>1.42291104485864</c:v>
                </c:pt>
                <c:pt idx="6">
                  <c:v>1.38321462725349</c:v>
                </c:pt>
                <c:pt idx="7">
                  <c:v>1.3446255708619099</c:v>
                </c:pt>
                <c:pt idx="8">
                  <c:v>1.30715583123367</c:v>
                </c:pt>
                <c:pt idx="9">
                  <c:v>1.2709790474181599</c:v>
                </c:pt>
                <c:pt idx="10">
                  <c:v>1.23628773624854</c:v>
                </c:pt>
                <c:pt idx="11">
                  <c:v>1.20325008936772</c:v>
                </c:pt>
                <c:pt idx="12">
                  <c:v>1.1720131181161599</c:v>
                </c:pt>
                <c:pt idx="13">
                  <c:v>1.1427053738400199</c:v>
                </c:pt>
                <c:pt idx="14">
                  <c:v>1.1154406521306599</c:v>
                </c:pt>
                <c:pt idx="15">
                  <c:v>1.09032022178093</c:v>
                </c:pt>
                <c:pt idx="16">
                  <c:v>1.0674366819043499</c:v>
                </c:pt>
                <c:pt idx="17">
                  <c:v>1.0468770831270999</c:v>
                </c:pt>
                <c:pt idx="18">
                  <c:v>1.0287261419195</c:v>
                </c:pt>
                <c:pt idx="19">
                  <c:v>1.01307021053943</c:v>
                </c:pt>
                <c:pt idx="20">
                  <c:v>1</c:v>
                </c:pt>
                <c:pt idx="21">
                  <c:v>0.98955612785675595</c:v>
                </c:pt>
                <c:pt idx="22">
                  <c:v>0.98156047701632498</c:v>
                </c:pt>
                <c:pt idx="23">
                  <c:v>0.97579882477730995</c:v>
                </c:pt>
                <c:pt idx="24">
                  <c:v>0.97207705986229498</c:v>
                </c:pt>
                <c:pt idx="25">
                  <c:v>0.97021650603847598</c:v>
                </c:pt>
                <c:pt idx="26">
                  <c:v>0.97005118260125101</c:v>
                </c:pt>
                <c:pt idx="27">
                  <c:v>0.971424659699195</c:v>
                </c:pt>
                <c:pt idx="28">
                  <c:v>0.97418732423936705</c:v>
                </c:pt>
                <c:pt idx="29">
                  <c:v>0.97819464980535398</c:v>
                </c:pt>
                <c:pt idx="30">
                  <c:v>0.98330429307164302</c:v>
                </c:pt>
                <c:pt idx="31">
                  <c:v>0.989374949153213</c:v>
                </c:pt>
                <c:pt idx="32">
                  <c:v>0.99626445705919198</c:v>
                </c:pt>
                <c:pt idx="33">
                  <c:v>1.0038284839206899</c:v>
                </c:pt>
                <c:pt idx="34">
                  <c:v>1.0119199255311999</c:v>
                </c:pt>
                <c:pt idx="35">
                  <c:v>1.02038694168889</c:v>
                </c:pt>
                <c:pt idx="36">
                  <c:v>1.02907315371076</c:v>
                </c:pt>
                <c:pt idx="37">
                  <c:v>1.03785354638139</c:v>
                </c:pt>
                <c:pt idx="38">
                  <c:v>1.0467086470109599</c:v>
                </c:pt>
                <c:pt idx="39">
                  <c:v>1.0556394429298701</c:v>
                </c:pt>
                <c:pt idx="40">
                  <c:v>1.0646465079709799</c:v>
                </c:pt>
                <c:pt idx="41">
                  <c:v>1.0737303544793799</c:v>
                </c:pt>
                <c:pt idx="42">
                  <c:v>1.08289170677658</c:v>
                </c:pt>
                <c:pt idx="43">
                  <c:v>1.0921311498012301</c:v>
                </c:pt>
                <c:pt idx="44">
                  <c:v>1.1014495025667399</c:v>
                </c:pt>
                <c:pt idx="45">
                  <c:v>1.11084736199065</c:v>
                </c:pt>
                <c:pt idx="46">
                  <c:v>1.1203254792656401</c:v>
                </c:pt>
                <c:pt idx="47">
                  <c:v>1.12988439353146</c:v>
                </c:pt>
                <c:pt idx="48">
                  <c:v>1.1395247132465001</c:v>
                </c:pt>
                <c:pt idx="49">
                  <c:v>1.14924751517182</c:v>
                </c:pt>
                <c:pt idx="50">
                  <c:v>1.1590531999224101</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1.2053608018433899</c:v>
                </c:pt>
                <c:pt idx="1">
                  <c:v>1.19277690686111</c:v>
                </c:pt>
                <c:pt idx="2">
                  <c:v>1.1803146933417401</c:v>
                </c:pt>
                <c:pt idx="3">
                  <c:v>1.16797114273133</c:v>
                </c:pt>
                <c:pt idx="4">
                  <c:v>1.1557426132234201</c:v>
                </c:pt>
                <c:pt idx="5">
                  <c:v>1.1436248653285399</c:v>
                </c:pt>
                <c:pt idx="6">
                  <c:v>1.1316125369499701</c:v>
                </c:pt>
                <c:pt idx="7">
                  <c:v>1.1196987278352299</c:v>
                </c:pt>
                <c:pt idx="8">
                  <c:v>1.1078869632863</c:v>
                </c:pt>
                <c:pt idx="9">
                  <c:v>1.09622895757718</c:v>
                </c:pt>
                <c:pt idx="10">
                  <c:v>1.0847883298219101</c:v>
                </c:pt>
                <c:pt idx="11">
                  <c:v>1.0736289973427799</c:v>
                </c:pt>
                <c:pt idx="12">
                  <c:v>1.06281676577114</c:v>
                </c:pt>
                <c:pt idx="13">
                  <c:v>1.0524212406409601</c:v>
                </c:pt>
                <c:pt idx="14">
                  <c:v>1.0425188148637901</c:v>
                </c:pt>
                <c:pt idx="15">
                  <c:v>1.0331962399039201</c:v>
                </c:pt>
                <c:pt idx="16">
                  <c:v>1.0245564348292999</c:v>
                </c:pt>
                <c:pt idx="17">
                  <c:v>1.0167264558750899</c:v>
                </c:pt>
                <c:pt idx="18">
                  <c:v>1.0098688796128401</c:v>
                </c:pt>
                <c:pt idx="19">
                  <c:v>1.00419793294579</c:v>
                </c:pt>
                <c:pt idx="20">
                  <c:v>1</c:v>
                </c:pt>
                <c:pt idx="21">
                  <c:v>0.98156663460740901</c:v>
                </c:pt>
                <c:pt idx="22">
                  <c:v>0.96611866452976902</c:v>
                </c:pt>
                <c:pt idx="23">
                  <c:v>0.95305665073021595</c:v>
                </c:pt>
                <c:pt idx="24">
                  <c:v>0.94187118726230601</c:v>
                </c:pt>
                <c:pt idx="25">
                  <c:v>0.93214280348966805</c:v>
                </c:pt>
                <c:pt idx="26">
                  <c:v>0.923537386407004</c:v>
                </c:pt>
                <c:pt idx="27">
                  <c:v>0.91579495199997396</c:v>
                </c:pt>
                <c:pt idx="28">
                  <c:v>0.90871565489973205</c:v>
                </c:pt>
                <c:pt idx="29">
                  <c:v>0.90214641835966203</c:v>
                </c:pt>
                <c:pt idx="30">
                  <c:v>0.89596801613362897</c:v>
                </c:pt>
                <c:pt idx="31">
                  <c:v>0.89008602661031599</c:v>
                </c:pt>
                <c:pt idx="32">
                  <c:v>0.88442337664244097</c:v>
                </c:pt>
                <c:pt idx="33">
                  <c:v>0.87891511144561596</c:v>
                </c:pt>
                <c:pt idx="34">
                  <c:v>0.87350509507132701</c:v>
                </c:pt>
                <c:pt idx="35">
                  <c:v>0.86814270598282195</c:v>
                </c:pt>
                <c:pt idx="36">
                  <c:v>0.86278158149427997</c:v>
                </c:pt>
                <c:pt idx="37">
                  <c:v>0.85739134778248205</c:v>
                </c:pt>
                <c:pt idx="38">
                  <c:v>0.85198015686258799</c:v>
                </c:pt>
                <c:pt idx="39">
                  <c:v>0.84655995266419504</c:v>
                </c:pt>
                <c:pt idx="40">
                  <c:v>0.84113941681292803</c:v>
                </c:pt>
                <c:pt idx="41">
                  <c:v>0.83572513562591699</c:v>
                </c:pt>
                <c:pt idx="42">
                  <c:v>0.83032223016159101</c:v>
                </c:pt>
                <c:pt idx="43">
                  <c:v>0.82493460561323095</c:v>
                </c:pt>
                <c:pt idx="44">
                  <c:v>0.81956550491483404</c:v>
                </c:pt>
                <c:pt idx="45">
                  <c:v>0.81421733888666803</c:v>
                </c:pt>
                <c:pt idx="46">
                  <c:v>0.80889210309838599</c:v>
                </c:pt>
                <c:pt idx="47">
                  <c:v>0.80359134325155601</c:v>
                </c:pt>
                <c:pt idx="48">
                  <c:v>0.79831628112228803</c:v>
                </c:pt>
                <c:pt idx="49">
                  <c:v>0.79306812797557102</c:v>
                </c:pt>
                <c:pt idx="50">
                  <c:v>0.78784760306505197</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2.2290526653942</c:v>
                </c:pt>
                <c:pt idx="1">
                  <c:v>2.12863802734035</c:v>
                </c:pt>
                <c:pt idx="2">
                  <c:v>2.0327633004465602</c:v>
                </c:pt>
                <c:pt idx="3">
                  <c:v>1.9412262574306001</c:v>
                </c:pt>
                <c:pt idx="4">
                  <c:v>1.85383351606291</c:v>
                </c:pt>
                <c:pt idx="5">
                  <c:v>1.7704020811046799</c:v>
                </c:pt>
                <c:pt idx="6">
                  <c:v>1.69075778375951</c:v>
                </c:pt>
                <c:pt idx="7">
                  <c:v>1.61473607218545</c:v>
                </c:pt>
                <c:pt idx="8">
                  <c:v>1.5422659745537799</c:v>
                </c:pt>
                <c:pt idx="9">
                  <c:v>1.47358608601821</c:v>
                </c:pt>
                <c:pt idx="10">
                  <c:v>1.40894525206541</c:v>
                </c:pt>
                <c:pt idx="11">
                  <c:v>1.3485205607772599</c:v>
                </c:pt>
                <c:pt idx="12">
                  <c:v>1.2924285664986801</c:v>
                </c:pt>
                <c:pt idx="13">
                  <c:v>1.2407347181700801</c:v>
                </c:pt>
                <c:pt idx="14">
                  <c:v>1.1934632072690501</c:v>
                </c:pt>
                <c:pt idx="15">
                  <c:v>1.1506025090983401</c:v>
                </c:pt>
                <c:pt idx="16">
                  <c:v>1.1121115744735</c:v>
                </c:pt>
                <c:pt idx="17">
                  <c:v>1.0779218154930601</c:v>
                </c:pt>
                <c:pt idx="18">
                  <c:v>1.0479355255251499</c:v>
                </c:pt>
                <c:pt idx="19">
                  <c:v>1.0220208763742</c:v>
                </c:pt>
                <c:pt idx="20">
                  <c:v>1</c:v>
                </c:pt>
                <c:pt idx="21">
                  <c:v>0.99761065184383502</c:v>
                </c:pt>
                <c:pt idx="22">
                  <c:v>0.99724910139217005</c:v>
                </c:pt>
                <c:pt idx="23">
                  <c:v>0.99908368060517005</c:v>
                </c:pt>
                <c:pt idx="24">
                  <c:v>1.0032516368370099</c:v>
                </c:pt>
                <c:pt idx="25">
                  <c:v>1.0098453424362499</c:v>
                </c:pt>
                <c:pt idx="26">
                  <c:v>1.0189076378672799</c:v>
                </c:pt>
                <c:pt idx="27">
                  <c:v>1.0304335784018599</c:v>
                </c:pt>
                <c:pt idx="28">
                  <c:v>1.0443761341531801</c:v>
                </c:pt>
                <c:pt idx="29">
                  <c:v>1.0606535185803301</c:v>
                </c:pt>
                <c:pt idx="30">
                  <c:v>1.0791538485330501</c:v>
                </c:pt>
                <c:pt idx="31">
                  <c:v>1.09973953162673</c:v>
                </c:pt>
                <c:pt idx="32">
                  <c:v>1.1222485685164301</c:v>
                </c:pt>
                <c:pt idx="33">
                  <c:v>1.1464948230018699</c:v>
                </c:pt>
                <c:pt idx="34">
                  <c:v>1.1722678453334801</c:v>
                </c:pt>
                <c:pt idx="35">
                  <c:v>1.1993299069309999</c:v>
                </c:pt>
                <c:pt idx="36">
                  <c:v>1.2274155804927001</c:v>
                </c:pt>
                <c:pt idx="37">
                  <c:v>1.25629910602935</c:v>
                </c:pt>
                <c:pt idx="38">
                  <c:v>1.2859442592677901</c:v>
                </c:pt>
                <c:pt idx="39">
                  <c:v>1.31635642574664</c:v>
                </c:pt>
                <c:pt idx="40">
                  <c:v>1.3475437772605099</c:v>
                </c:pt>
                <c:pt idx="41">
                  <c:v>1.3795168111905001</c:v>
                </c:pt>
                <c:pt idx="42">
                  <c:v>1.4122883936002399</c:v>
                </c:pt>
                <c:pt idx="43">
                  <c:v>1.4458727276685199</c:v>
                </c:pt>
                <c:pt idx="44">
                  <c:v>1.4802855896559299</c:v>
                </c:pt>
                <c:pt idx="45">
                  <c:v>1.5155435811879101</c:v>
                </c:pt>
                <c:pt idx="46">
                  <c:v>1.5516645232214901</c:v>
                </c:pt>
                <c:pt idx="47">
                  <c:v>1.58866661950379</c:v>
                </c:pt>
                <c:pt idx="48">
                  <c:v>1.62656907143876</c:v>
                </c:pt>
                <c:pt idx="49">
                  <c:v>1.66539267502789</c:v>
                </c:pt>
                <c:pt idx="50">
                  <c:v>1.7051575901532099</c:v>
                </c:pt>
              </c:numCache>
            </c:numRef>
          </c:yVal>
          <c:smooth val="1"/>
        </c:ser>
        <c:dLbls>
          <c:showLegendKey val="0"/>
          <c:showVal val="0"/>
          <c:showCatName val="0"/>
          <c:showSerName val="0"/>
          <c:showPercent val="0"/>
          <c:showBubbleSize val="0"/>
        </c:dLbls>
        <c:axId val="837989960"/>
        <c:axId val="837990352"/>
      </c:scatterChart>
      <c:valAx>
        <c:axId val="837989960"/>
        <c:scaling>
          <c:orientation val="minMax"/>
          <c:max val="8"/>
          <c:min val="3"/>
        </c:scaling>
        <c:delete val="0"/>
        <c:axPos val="b"/>
        <c:title>
          <c:tx>
            <c:rich>
              <a:bodyPr/>
              <a:lstStyle/>
              <a:p>
                <a:pPr>
                  <a:defRPr sz="1700"/>
                </a:pPr>
                <a:r>
                  <a:rPr lang="en-US" sz="1700" dirty="0" smtClean="0"/>
                  <a:t>Cardiac output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7990352"/>
        <c:crosses val="autoZero"/>
        <c:crossBetween val="midCat"/>
        <c:majorUnit val="1"/>
      </c:valAx>
      <c:valAx>
        <c:axId val="83799035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83798996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92"/>
          <c:h val="0.80568876471086259"/>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Sheet1!$B$2:$B$57</c:f>
              <c:numCache>
                <c:formatCode>General</c:formatCode>
                <c:ptCount val="56"/>
                <c:pt idx="0">
                  <c:v>1.19129795543228</c:v>
                </c:pt>
                <c:pt idx="1">
                  <c:v>1.1833045515582701</c:v>
                </c:pt>
                <c:pt idx="2">
                  <c:v>1.17536478204601</c:v>
                </c:pt>
                <c:pt idx="3">
                  <c:v>1.1674782870181799</c:v>
                </c:pt>
                <c:pt idx="4">
                  <c:v>1.15964470901217</c:v>
                </c:pt>
                <c:pt idx="5">
                  <c:v>1.1518636929638999</c:v>
                </c:pt>
                <c:pt idx="6">
                  <c:v>1.14413488619169</c:v>
                </c:pt>
                <c:pt idx="7">
                  <c:v>1.13645793838029</c:v>
                </c:pt>
                <c:pt idx="8">
                  <c:v>1.12883250156503</c:v>
                </c:pt>
                <c:pt idx="9">
                  <c:v>1.1212582301159999</c:v>
                </c:pt>
                <c:pt idx="10">
                  <c:v>1.11373478072242</c:v>
                </c:pt>
                <c:pt idx="11">
                  <c:v>1.10626181237705</c:v>
                </c:pt>
                <c:pt idx="12">
                  <c:v>1.0988389863607799</c:v>
                </c:pt>
                <c:pt idx="13">
                  <c:v>1.0914659662271999</c:v>
                </c:pt>
                <c:pt idx="14">
                  <c:v>1.0841424177874399</c:v>
                </c:pt>
                <c:pt idx="15">
                  <c:v>1.07686800909497</c:v>
                </c:pt>
                <c:pt idx="16">
                  <c:v>1.06964241043055</c:v>
                </c:pt>
                <c:pt idx="17">
                  <c:v>1.0624652942873201</c:v>
                </c:pt>
                <c:pt idx="18">
                  <c:v>1.0553363353559</c:v>
                </c:pt>
                <c:pt idx="19">
                  <c:v>1.04825521050972</c:v>
                </c:pt>
                <c:pt idx="20">
                  <c:v>1.04122159879031</c:v>
                </c:pt>
                <c:pt idx="21">
                  <c:v>1.0342351813927799</c:v>
                </c:pt>
                <c:pt idx="22">
                  <c:v>1.0272956416513701</c:v>
                </c:pt>
                <c:pt idx="23">
                  <c:v>1.0204026650250899</c:v>
                </c:pt>
                <c:pt idx="24">
                  <c:v>1.0135559390834701</c:v>
                </c:pt>
                <c:pt idx="25">
                  <c:v>1.00675515349238</c:v>
                </c:pt>
                <c:pt idx="26">
                  <c:v>1</c:v>
                </c:pt>
                <c:pt idx="27">
                  <c:v>0.99329017242281004</c:v>
                </c:pt>
                <c:pt idx="28">
                  <c:v>0.98662536663173594</c:v>
                </c:pt>
                <c:pt idx="29">
                  <c:v>0.98000528053835601</c:v>
                </c:pt>
                <c:pt idx="30">
                  <c:v>0.97342961408120798</c:v>
                </c:pt>
                <c:pt idx="31">
                  <c:v>0.96689806921219301</c:v>
                </c:pt>
                <c:pt idx="32">
                  <c:v>0.96041034988306095</c:v>
                </c:pt>
                <c:pt idx="33">
                  <c:v>0.95396616203199702</c:v>
                </c:pt>
                <c:pt idx="34">
                  <c:v>0.947565213570289</c:v>
                </c:pt>
                <c:pt idx="35">
                  <c:v>0.94120721436908905</c:v>
                </c:pt>
                <c:pt idx="36">
                  <c:v>0.93489187624626602</c:v>
                </c:pt>
                <c:pt idx="37">
                  <c:v>0.92861891295333798</c:v>
                </c:pt>
                <c:pt idx="38">
                  <c:v>0.92238804016250397</c:v>
                </c:pt>
                <c:pt idx="39">
                  <c:v>0.91619897545375195</c:v>
                </c:pt>
                <c:pt idx="40">
                  <c:v>0.91005143830205903</c:v>
                </c:pt>
                <c:pt idx="41">
                  <c:v>0.90394515006467901</c:v>
                </c:pt>
                <c:pt idx="42">
                  <c:v>0.89787983396850801</c:v>
                </c:pt>
                <c:pt idx="43">
                  <c:v>0.89185521509754295</c:v>
                </c:pt>
                <c:pt idx="44">
                  <c:v>0.88587102038042198</c:v>
                </c:pt>
                <c:pt idx="45">
                  <c:v>0.87992697857804003</c:v>
                </c:pt>
                <c:pt idx="46">
                  <c:v>0.87402282027126399</c:v>
                </c:pt>
                <c:pt idx="47">
                  <c:v>0.86815827784871402</c:v>
                </c:pt>
                <c:pt idx="48">
                  <c:v>0.86233308549463905</c:v>
                </c:pt>
                <c:pt idx="49">
                  <c:v>0.85654697917686495</c:v>
                </c:pt>
                <c:pt idx="50">
                  <c:v>0.85079969663482502</c:v>
                </c:pt>
                <c:pt idx="51">
                  <c:v>0.84509097736768002</c:v>
                </c:pt>
                <c:pt idx="52">
                  <c:v>0.83942056262250397</c:v>
                </c:pt>
                <c:pt idx="53">
                  <c:v>0.83378819538255999</c:v>
                </c:pt>
                <c:pt idx="54">
                  <c:v>0.82819362035564603</c:v>
                </c:pt>
                <c:pt idx="55">
                  <c:v>0.82263658396253203</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Sheet1!$C$2:$C$57</c:f>
              <c:numCache>
                <c:formatCode>General</c:formatCode>
                <c:ptCount val="56"/>
                <c:pt idx="0">
                  <c:v>1.0161434022500799</c:v>
                </c:pt>
                <c:pt idx="1">
                  <c:v>1.01551770991152</c:v>
                </c:pt>
                <c:pt idx="2">
                  <c:v>1.0148924028442701</c:v>
                </c:pt>
                <c:pt idx="3">
                  <c:v>1.0142674808111101</c:v>
                </c:pt>
                <c:pt idx="4">
                  <c:v>1.0136429435749399</c:v>
                </c:pt>
                <c:pt idx="5">
                  <c:v>1.01301879089882</c:v>
                </c:pt>
                <c:pt idx="6">
                  <c:v>1.0123950225459699</c:v>
                </c:pt>
                <c:pt idx="7">
                  <c:v>1.0117716382797399</c:v>
                </c:pt>
                <c:pt idx="8">
                  <c:v>1.0111486378636101</c:v>
                </c:pt>
                <c:pt idx="9">
                  <c:v>1.0105260210612499</c:v>
                </c:pt>
                <c:pt idx="10">
                  <c:v>1.0099037876364201</c:v>
                </c:pt>
                <c:pt idx="11">
                  <c:v>1.0092819373530799</c:v>
                </c:pt>
                <c:pt idx="12">
                  <c:v>1.0086604699752999</c:v>
                </c:pt>
                <c:pt idx="13">
                  <c:v>1.0080393852673</c:v>
                </c:pt>
                <c:pt idx="14">
                  <c:v>1.0074186829934599</c:v>
                </c:pt>
                <c:pt idx="15">
                  <c:v>1.00679836291828</c:v>
                </c:pt>
                <c:pt idx="16">
                  <c:v>1.00617842480644</c:v>
                </c:pt>
                <c:pt idx="17">
                  <c:v>1.0055588684227399</c:v>
                </c:pt>
                <c:pt idx="18">
                  <c:v>1.00493969353212</c:v>
                </c:pt>
                <c:pt idx="19">
                  <c:v>1.00432089989968</c:v>
                </c:pt>
                <c:pt idx="20">
                  <c:v>1.0037024872906599</c:v>
                </c:pt>
                <c:pt idx="21">
                  <c:v>1.0030844554704501</c:v>
                </c:pt>
                <c:pt idx="22">
                  <c:v>1.0024668042045699</c:v>
                </c:pt>
                <c:pt idx="23">
                  <c:v>1.0018495332586901</c:v>
                </c:pt>
                <c:pt idx="24">
                  <c:v>1.00123264239864</c:v>
                </c:pt>
                <c:pt idx="25">
                  <c:v>1.0006161313903801</c:v>
                </c:pt>
                <c:pt idx="26">
                  <c:v>1</c:v>
                </c:pt>
                <c:pt idx="27">
                  <c:v>0.98723325749065904</c:v>
                </c:pt>
                <c:pt idx="28">
                  <c:v>0.97462950469561804</c:v>
                </c:pt>
                <c:pt idx="29">
                  <c:v>0.96218666076716197</c:v>
                </c:pt>
                <c:pt idx="30">
                  <c:v>0.94990267142322504</c:v>
                </c:pt>
                <c:pt idx="31">
                  <c:v>0.93777550860823</c:v>
                </c:pt>
                <c:pt idx="32">
                  <c:v>0.92580317015826197</c:v>
                </c:pt>
                <c:pt idx="33">
                  <c:v>0.91398367947051995</c:v>
                </c:pt>
                <c:pt idx="34">
                  <c:v>0.90231508517698</c:v>
                </c:pt>
                <c:pt idx="35">
                  <c:v>0.89079546082223104</c:v>
                </c:pt>
                <c:pt idx="36">
                  <c:v>0.87942290454542404</c:v>
                </c:pt>
                <c:pt idx="37">
                  <c:v>0.86819553876627598</c:v>
                </c:pt>
                <c:pt idx="38">
                  <c:v>0.85711150987508899</c:v>
                </c:pt>
                <c:pt idx="39">
                  <c:v>0.84616898792672102</c:v>
                </c:pt>
                <c:pt idx="40">
                  <c:v>0.83536616633847105</c:v>
                </c:pt>
                <c:pt idx="41">
                  <c:v>0.82470126159181201</c:v>
                </c:pt>
                <c:pt idx="42">
                  <c:v>0.81417251293794102</c:v>
                </c:pt>
                <c:pt idx="43">
                  <c:v>0.80377818210707896</c:v>
                </c:pt>
                <c:pt idx="44">
                  <c:v>0.79351655302149204</c:v>
                </c:pt>
                <c:pt idx="45">
                  <c:v>0.78338593151216696</c:v>
                </c:pt>
                <c:pt idx="46">
                  <c:v>0.77338464503911097</c:v>
                </c:pt>
                <c:pt idx="47">
                  <c:v>0.76351104241521806</c:v>
                </c:pt>
                <c:pt idx="48">
                  <c:v>0.75376349353366401</c:v>
                </c:pt>
                <c:pt idx="49">
                  <c:v>0.744140389098779</c:v>
                </c:pt>
                <c:pt idx="50">
                  <c:v>0.73464014036035397</c:v>
                </c:pt>
                <c:pt idx="51">
                  <c:v>0.725261178851347</c:v>
                </c:pt>
                <c:pt idx="52">
                  <c:v>0.71600195612893103</c:v>
                </c:pt>
                <c:pt idx="53">
                  <c:v>0.70686094351884898</c:v>
                </c:pt>
                <c:pt idx="54">
                  <c:v>0.69783663186303402</c:v>
                </c:pt>
                <c:pt idx="55">
                  <c:v>0.68892753127045303</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Sheet1!$D$2:$D$57</c:f>
              <c:numCache>
                <c:formatCode>General</c:formatCode>
                <c:ptCount val="56"/>
                <c:pt idx="0">
                  <c:v>1.3966442290276799</c:v>
                </c:pt>
                <c:pt idx="1">
                  <c:v>1.37881363177852</c:v>
                </c:pt>
                <c:pt idx="2">
                  <c:v>1.3612106731732401</c:v>
                </c:pt>
                <c:pt idx="3">
                  <c:v>1.34383244700787</c:v>
                </c:pt>
                <c:pt idx="4">
                  <c:v>1.32667608418122</c:v>
                </c:pt>
                <c:pt idx="5">
                  <c:v>1.3097387522211801</c:v>
                </c:pt>
                <c:pt idx="6">
                  <c:v>1.29301765481707</c:v>
                </c:pt>
                <c:pt idx="7">
                  <c:v>1.27651003135798</c:v>
                </c:pt>
                <c:pt idx="8">
                  <c:v>1.26021315647705</c:v>
                </c:pt>
                <c:pt idx="9">
                  <c:v>1.2441243396014201</c:v>
                </c:pt>
                <c:pt idx="10">
                  <c:v>1.2282409245081201</c:v>
                </c:pt>
                <c:pt idx="11">
                  <c:v>1.2125602888854901</c:v>
                </c:pt>
                <c:pt idx="12">
                  <c:v>1.1970798439002399</c:v>
                </c:pt>
                <c:pt idx="13">
                  <c:v>1.1817970337700501</c:v>
                </c:pt>
                <c:pt idx="14">
                  <c:v>1.1667093353416</c:v>
                </c:pt>
                <c:pt idx="15">
                  <c:v>1.15181425767405</c:v>
                </c:pt>
                <c:pt idx="16">
                  <c:v>1.13710934162774</c:v>
                </c:pt>
                <c:pt idx="17">
                  <c:v>1.12259215945821</c:v>
                </c:pt>
                <c:pt idx="18">
                  <c:v>1.1082603144154</c:v>
                </c:pt>
                <c:pt idx="19">
                  <c:v>1.0941114403479399</c:v>
                </c:pt>
                <c:pt idx="20">
                  <c:v>1.0801432013124901</c:v>
                </c:pt>
                <c:pt idx="21">
                  <c:v>1.0663532911881199</c:v>
                </c:pt>
                <c:pt idx="22">
                  <c:v>1.05273943329553</c:v>
                </c:pt>
                <c:pt idx="23">
                  <c:v>1.03929938002122</c:v>
                </c:pt>
                <c:pt idx="24">
                  <c:v>1.02603091244637</c:v>
                </c:pt>
                <c:pt idx="25">
                  <c:v>1.01293183998054</c:v>
                </c:pt>
                <c:pt idx="26">
                  <c:v>1</c:v>
                </c:pt>
                <c:pt idx="27">
                  <c:v>0.99938424799376402</c:v>
                </c:pt>
                <c:pt idx="28">
                  <c:v>0.99876887513806101</c:v>
                </c:pt>
                <c:pt idx="29">
                  <c:v>0.99815388119942905</c:v>
                </c:pt>
                <c:pt idx="30">
                  <c:v>0.997539265944548</c:v>
                </c:pt>
                <c:pt idx="31">
                  <c:v>0.99692502914024295</c:v>
                </c:pt>
                <c:pt idx="32">
                  <c:v>0.99631117055348295</c:v>
                </c:pt>
                <c:pt idx="33">
                  <c:v>0.99569768995137897</c:v>
                </c:pt>
                <c:pt idx="34">
                  <c:v>0.99508458710118697</c:v>
                </c:pt>
                <c:pt idx="35">
                  <c:v>0.994471861770305</c:v>
                </c:pt>
                <c:pt idx="36">
                  <c:v>0.99385951372627501</c:v>
                </c:pt>
                <c:pt idx="37">
                  <c:v>0.99324754273678095</c:v>
                </c:pt>
                <c:pt idx="38">
                  <c:v>0.99263594856965198</c:v>
                </c:pt>
                <c:pt idx="39">
                  <c:v>0.99202473099285804</c:v>
                </c:pt>
                <c:pt idx="40">
                  <c:v>0.99141388977451295</c:v>
                </c:pt>
                <c:pt idx="41">
                  <c:v>0.99080342468287397</c:v>
                </c:pt>
                <c:pt idx="42">
                  <c:v>0.99019333548634103</c:v>
                </c:pt>
                <c:pt idx="43">
                  <c:v>0.98958362195345295</c:v>
                </c:pt>
                <c:pt idx="44">
                  <c:v>0.98897428385289698</c:v>
                </c:pt>
                <c:pt idx="45">
                  <c:v>0.98836532095349905</c:v>
                </c:pt>
                <c:pt idx="46">
                  <c:v>0.98775673302422795</c:v>
                </c:pt>
                <c:pt idx="47">
                  <c:v>0.98714851983419405</c:v>
                </c:pt>
                <c:pt idx="48">
                  <c:v>0.98654068115265303</c:v>
                </c:pt>
                <c:pt idx="49">
                  <c:v>0.98593321674900003</c:v>
                </c:pt>
                <c:pt idx="50">
                  <c:v>0.98532612639277195</c:v>
                </c:pt>
                <c:pt idx="51">
                  <c:v>0.98471940985364903</c:v>
                </c:pt>
                <c:pt idx="52">
                  <c:v>0.98411306690145195</c:v>
                </c:pt>
                <c:pt idx="53">
                  <c:v>0.98350709730614505</c:v>
                </c:pt>
                <c:pt idx="54">
                  <c:v>0.98290150083783101</c:v>
                </c:pt>
                <c:pt idx="55">
                  <c:v>0.98229627726675794</c:v>
                </c:pt>
              </c:numCache>
            </c:numRef>
          </c:yVal>
          <c:smooth val="1"/>
        </c:ser>
        <c:dLbls>
          <c:showLegendKey val="0"/>
          <c:showVal val="0"/>
          <c:showCatName val="0"/>
          <c:showSerName val="0"/>
          <c:showPercent val="0"/>
          <c:showBubbleSize val="0"/>
        </c:dLbls>
        <c:axId val="670632576"/>
        <c:axId val="670632968"/>
      </c:scatterChart>
      <c:valAx>
        <c:axId val="670632576"/>
        <c:scaling>
          <c:orientation val="minMax"/>
          <c:max val="80"/>
          <c:min val="25"/>
        </c:scaling>
        <c:delete val="0"/>
        <c:axPos val="b"/>
        <c:title>
          <c:tx>
            <c:rich>
              <a:bodyPr/>
              <a:lstStyle/>
              <a:p>
                <a:pPr>
                  <a:defRPr sz="1700"/>
                </a:pPr>
                <a:r>
                  <a:rPr lang="en-US" sz="1700" dirty="0" smtClean="0"/>
                  <a:t>Recipient FVC (% predicted)</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0632968"/>
        <c:crosses val="autoZero"/>
        <c:crossBetween val="midCat"/>
        <c:majorUnit val="5"/>
      </c:valAx>
      <c:valAx>
        <c:axId val="67063296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67063257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14"/>
          <c:h val="0.7961664219938605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Sheet1!$A$2:$A$27</c:f>
              <c:numCache>
                <c:formatCode>General</c:formatCode>
                <c:ptCount val="2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numCache>
            </c:numRef>
          </c:xVal>
          <c:yVal>
            <c:numRef>
              <c:f>Sheet1!$B$2:$B$27</c:f>
              <c:numCache>
                <c:formatCode>General</c:formatCode>
                <c:ptCount val="26"/>
                <c:pt idx="0">
                  <c:v>1.08389013141313</c:v>
                </c:pt>
                <c:pt idx="1">
                  <c:v>1.0939849132144599</c:v>
                </c:pt>
                <c:pt idx="2">
                  <c:v>1.10228693419465</c:v>
                </c:pt>
                <c:pt idx="3">
                  <c:v>1.10902501581904</c:v>
                </c:pt>
                <c:pt idx="4">
                  <c:v>1.1144420669860799</c:v>
                </c:pt>
                <c:pt idx="5">
                  <c:v>1.1187916763836101</c:v>
                </c:pt>
                <c:pt idx="6">
                  <c:v>1.1223353136432199</c:v>
                </c:pt>
                <c:pt idx="7">
                  <c:v>1.1253401734691699</c:v>
                </c:pt>
                <c:pt idx="8">
                  <c:v>1.1280774423176301</c:v>
                </c:pt>
                <c:pt idx="9">
                  <c:v>1.1307753084590999</c:v>
                </c:pt>
                <c:pt idx="10">
                  <c:v>1.13347965941064</c:v>
                </c:pt>
                <c:pt idx="11">
                  <c:v>1.13619044528442</c:v>
                </c:pt>
                <c:pt idx="12">
                  <c:v>1.13890771416828</c:v>
                </c:pt>
                <c:pt idx="13">
                  <c:v>1.1416315145002101</c:v>
                </c:pt>
                <c:pt idx="14">
                  <c:v>1.1443617630213601</c:v>
                </c:pt>
                <c:pt idx="15">
                  <c:v>1.1470986072021401</c:v>
                </c:pt>
                <c:pt idx="16">
                  <c:v>1.1498419304515</c:v>
                </c:pt>
                <c:pt idx="17">
                  <c:v>1.15259188094606</c:v>
                </c:pt>
                <c:pt idx="18">
                  <c:v>1.1553484081948</c:v>
                </c:pt>
                <c:pt idx="19">
                  <c:v>1.1581114611088299</c:v>
                </c:pt>
                <c:pt idx="20">
                  <c:v>1.16088118893045</c:v>
                </c:pt>
                <c:pt idx="21">
                  <c:v>1.1636574736677301</c:v>
                </c:pt>
                <c:pt idx="22">
                  <c:v>1.1664404652776801</c:v>
                </c:pt>
                <c:pt idx="23">
                  <c:v>1.1692301126626099</c:v>
                </c:pt>
                <c:pt idx="24">
                  <c:v>1.1720263641197799</c:v>
                </c:pt>
                <c:pt idx="25">
                  <c:v>1.17482937068468</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Sheet1!$A$2:$A$27</c:f>
              <c:numCache>
                <c:formatCode>General</c:formatCode>
                <c:ptCount val="2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numCache>
            </c:numRef>
          </c:xVal>
          <c:yVal>
            <c:numRef>
              <c:f>Sheet1!$C$2:$C$27</c:f>
              <c:numCache>
                <c:formatCode>General</c:formatCode>
                <c:ptCount val="26"/>
                <c:pt idx="0">
                  <c:v>1.0211514309381799</c:v>
                </c:pt>
                <c:pt idx="1">
                  <c:v>1.0244203352175301</c:v>
                </c:pt>
                <c:pt idx="2">
                  <c:v>1.0269741818637499</c:v>
                </c:pt>
                <c:pt idx="3">
                  <c:v>1.02863761837877</c:v>
                </c:pt>
                <c:pt idx="4">
                  <c:v>1.02926339342158</c:v>
                </c:pt>
                <c:pt idx="5">
                  <c:v>1.0287593954229</c:v>
                </c:pt>
                <c:pt idx="6">
                  <c:v>1.0271147947722401</c:v>
                </c:pt>
                <c:pt idx="7">
                  <c:v>1.0244174496031599</c:v>
                </c:pt>
                <c:pt idx="8">
                  <c:v>1.02085642374275</c:v>
                </c:pt>
                <c:pt idx="9">
                  <c:v>1.01667310197629</c:v>
                </c:pt>
                <c:pt idx="10">
                  <c:v>1.0120075359627201</c:v>
                </c:pt>
                <c:pt idx="11">
                  <c:v>1.0069526974568099</c:v>
                </c:pt>
                <c:pt idx="12">
                  <c:v>1.0015851696029601</c:v>
                </c:pt>
                <c:pt idx="13">
                  <c:v>0.99596735492093402</c:v>
                </c:pt>
                <c:pt idx="14">
                  <c:v>0.99014973956178298</c:v>
                </c:pt>
                <c:pt idx="15">
                  <c:v>0.98417344145920704</c:v>
                </c:pt>
                <c:pt idx="16">
                  <c:v>0.97807159569592705</c:v>
                </c:pt>
                <c:pt idx="17">
                  <c:v>0.97187142936333104</c:v>
                </c:pt>
                <c:pt idx="18">
                  <c:v>0.96559502513625395</c:v>
                </c:pt>
                <c:pt idx="19">
                  <c:v>0.95926050748838299</c:v>
                </c:pt>
                <c:pt idx="20">
                  <c:v>0.952883044354493</c:v>
                </c:pt>
                <c:pt idx="21">
                  <c:v>0.94647495479567001</c:v>
                </c:pt>
                <c:pt idx="22">
                  <c:v>0.94004677920434199</c:v>
                </c:pt>
                <c:pt idx="23">
                  <c:v>0.93360714999410699</c:v>
                </c:pt>
                <c:pt idx="24">
                  <c:v>0.927163317131241</c:v>
                </c:pt>
                <c:pt idx="25">
                  <c:v>0.92072162024094695</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Sheet1!$A$2:$A$27</c:f>
              <c:numCache>
                <c:formatCode>General</c:formatCode>
                <c:ptCount val="2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numCache>
            </c:numRef>
          </c:xVal>
          <c:yVal>
            <c:numRef>
              <c:f>Sheet1!$D$2:$D$27</c:f>
              <c:numCache>
                <c:formatCode>General</c:formatCode>
                <c:ptCount val="26"/>
                <c:pt idx="0">
                  <c:v>1.15048344582488</c:v>
                </c:pt>
                <c:pt idx="1">
                  <c:v>1.1682733631861399</c:v>
                </c:pt>
                <c:pt idx="2">
                  <c:v>1.1831227179355299</c:v>
                </c:pt>
                <c:pt idx="3">
                  <c:v>1.19569463894478</c:v>
                </c:pt>
                <c:pt idx="4">
                  <c:v>1.2066698656594499</c:v>
                </c:pt>
                <c:pt idx="5">
                  <c:v>1.21670316763494</c:v>
                </c:pt>
                <c:pt idx="6">
                  <c:v>1.22638342146551</c:v>
                </c:pt>
                <c:pt idx="7">
                  <c:v>1.2362055200389199</c:v>
                </c:pt>
                <c:pt idx="8">
                  <c:v>1.24655993366856</c:v>
                </c:pt>
                <c:pt idx="9">
                  <c:v>1.2576833160385801</c:v>
                </c:pt>
                <c:pt idx="10">
                  <c:v>1.26953218493126</c:v>
                </c:pt>
                <c:pt idx="11">
                  <c:v>1.28201526369214</c:v>
                </c:pt>
                <c:pt idx="12">
                  <c:v>1.29505789498281</c:v>
                </c:pt>
                <c:pt idx="13">
                  <c:v>1.3085996327695999</c:v>
                </c:pt>
                <c:pt idx="14">
                  <c:v>1.3225917175365101</c:v>
                </c:pt>
                <c:pt idx="15">
                  <c:v>1.3369952482096501</c:v>
                </c:pt>
                <c:pt idx="16">
                  <c:v>1.35177881746345</c:v>
                </c:pt>
                <c:pt idx="17">
                  <c:v>1.36691747888201</c:v>
                </c:pt>
                <c:pt idx="18">
                  <c:v>1.38239107448789</c:v>
                </c:pt>
                <c:pt idx="19">
                  <c:v>1.3981834401411199</c:v>
                </c:pt>
                <c:pt idx="20">
                  <c:v>1.4142817870429201</c:v>
                </c:pt>
                <c:pt idx="21">
                  <c:v>1.43067569739876</c:v>
                </c:pt>
                <c:pt idx="22">
                  <c:v>1.4473570774730999</c:v>
                </c:pt>
                <c:pt idx="23">
                  <c:v>1.4643193942609001</c:v>
                </c:pt>
                <c:pt idx="24">
                  <c:v>1.4815575344827701</c:v>
                </c:pt>
                <c:pt idx="25">
                  <c:v>1.49906770937144</c:v>
                </c:pt>
              </c:numCache>
            </c:numRef>
          </c:yVal>
          <c:smooth val="1"/>
        </c:ser>
        <c:dLbls>
          <c:showLegendKey val="0"/>
          <c:showVal val="0"/>
          <c:showCatName val="0"/>
          <c:showSerName val="0"/>
          <c:showPercent val="0"/>
          <c:showBubbleSize val="0"/>
        </c:dLbls>
        <c:axId val="670633752"/>
        <c:axId val="670634144"/>
      </c:scatterChart>
      <c:valAx>
        <c:axId val="670633752"/>
        <c:scaling>
          <c:orientation val="minMax"/>
          <c:max val="50"/>
          <c:min val="25"/>
        </c:scaling>
        <c:delete val="0"/>
        <c:axPos val="b"/>
        <c:title>
          <c:tx>
            <c:rich>
              <a:bodyPr/>
              <a:lstStyle/>
              <a:p>
                <a:pPr>
                  <a:defRPr sz="1700"/>
                </a:pPr>
                <a:r>
                  <a:rPr lang="en-US" sz="1700" b="1" i="0" u="none" strike="noStrike" baseline="0" dirty="0" smtClean="0">
                    <a:effectLst/>
                  </a:rPr>
                  <a:t>Recipient FEV1 (% predicted)</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0634144"/>
        <c:crosses val="autoZero"/>
        <c:crossBetween val="midCat"/>
        <c:majorUnit val="5"/>
      </c:valAx>
      <c:valAx>
        <c:axId val="67063414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67063375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4"/>
          <c:y val="3.3590508847684365E-2"/>
          <c:w val="0.85968051006900881"/>
          <c:h val="0.79616642199386056"/>
        </c:manualLayout>
      </c:layout>
      <c:scatterChart>
        <c:scatterStyle val="smoothMarker"/>
        <c:varyColors val="0"/>
        <c:ser>
          <c:idx val="0"/>
          <c:order val="0"/>
          <c:tx>
            <c:strRef>
              <c:f>Sheet1!$A$1</c:f>
              <c:strCache>
                <c:ptCount val="1"/>
                <c:pt idx="0">
                  <c:v>Recipient Age</c:v>
                </c:pt>
              </c:strCache>
            </c:strRef>
          </c:tx>
          <c:spPr>
            <a:ln w="41275">
              <a:solidFill>
                <a:srgbClr val="00FF00"/>
              </a:solidFill>
            </a:ln>
          </c:spPr>
          <c:marker>
            <c:symbol val="none"/>
          </c:marker>
          <c:xVal>
            <c:numRef>
              <c:f>Sheet1!$A$2:$A$49</c:f>
              <c:numCache>
                <c:formatCode>General</c:formatCode>
                <c:ptCount val="48"/>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numCache>
            </c:numRef>
          </c:xVal>
          <c:yVal>
            <c:numRef>
              <c:f>Sheet1!$B$2:$B$49</c:f>
              <c:numCache>
                <c:formatCode>General</c:formatCode>
                <c:ptCount val="48"/>
                <c:pt idx="0">
                  <c:v>0.228307963523212</c:v>
                </c:pt>
                <c:pt idx="1">
                  <c:v>0.236464412837778</c:v>
                </c:pt>
                <c:pt idx="2">
                  <c:v>0.24491225656712701</c:v>
                </c:pt>
                <c:pt idx="3">
                  <c:v>0.25366190496475099</c:v>
                </c:pt>
                <c:pt idx="4">
                  <c:v>0.262724140197167</c:v>
                </c:pt>
                <c:pt idx="5">
                  <c:v>0.27211012963074799</c:v>
                </c:pt>
                <c:pt idx="6">
                  <c:v>0.28183143959323398</c:v>
                </c:pt>
                <c:pt idx="7">
                  <c:v>0.29190004962688998</c:v>
                </c:pt>
                <c:pt idx="8">
                  <c:v>0.30232836725085699</c:v>
                </c:pt>
                <c:pt idx="9">
                  <c:v>0.31312924325090302</c:v>
                </c:pt>
                <c:pt idx="10">
                  <c:v>0.32431598751540902</c:v>
                </c:pt>
                <c:pt idx="11">
                  <c:v>0.33590238543710899</c:v>
                </c:pt>
                <c:pt idx="12">
                  <c:v>0.347902714900786</c:v>
                </c:pt>
                <c:pt idx="13">
                  <c:v>0.36033176387786903</c:v>
                </c:pt>
                <c:pt idx="14">
                  <c:v>0.37320484864961101</c:v>
                </c:pt>
                <c:pt idx="15">
                  <c:v>0.38653783268129299</c:v>
                </c:pt>
                <c:pt idx="16">
                  <c:v>0.40034714617073103</c:v>
                </c:pt>
                <c:pt idx="17">
                  <c:v>0.41464980629515902</c:v>
                </c:pt>
                <c:pt idx="18">
                  <c:v>0.429463438181448</c:v>
                </c:pt>
                <c:pt idx="19">
                  <c:v>0.44480629662549898</c:v>
                </c:pt>
                <c:pt idx="20">
                  <c:v>0.46069728858757703</c:v>
                </c:pt>
                <c:pt idx="21">
                  <c:v>0.47715599649130103</c:v>
                </c:pt>
                <c:pt idx="22">
                  <c:v>0.49420270235501002</c:v>
                </c:pt>
                <c:pt idx="23">
                  <c:v>0.51185841278523503</c:v>
                </c:pt>
                <c:pt idx="24">
                  <c:v>0.53014488486308098</c:v>
                </c:pt>
                <c:pt idx="25">
                  <c:v>0.54908465295541298</c:v>
                </c:pt>
                <c:pt idx="26">
                  <c:v>0.56870105648389302</c:v>
                </c:pt>
                <c:pt idx="27">
                  <c:v>0.58901826868608398</c:v>
                </c:pt>
                <c:pt idx="28">
                  <c:v>0.61006132640405597</c:v>
                </c:pt>
                <c:pt idx="29">
                  <c:v>0.63185616093721797</c:v>
                </c:pt>
                <c:pt idx="30">
                  <c:v>0.654430453252418</c:v>
                </c:pt>
                <c:pt idx="31">
                  <c:v>0.67781637216629398</c:v>
                </c:pt>
                <c:pt idx="32">
                  <c:v>0.70204857922732</c:v>
                </c:pt>
                <c:pt idx="33">
                  <c:v>0.72716356275247096</c:v>
                </c:pt>
                <c:pt idx="34">
                  <c:v>0.75319974579725402</c:v>
                </c:pt>
                <c:pt idx="35">
                  <c:v>0.78019760113166703</c:v>
                </c:pt>
                <c:pt idx="36">
                  <c:v>0.80819977357802397</c:v>
                </c:pt>
                <c:pt idx="37">
                  <c:v>0.83725121046527395</c:v>
                </c:pt>
                <c:pt idx="38">
                  <c:v>0.86739930059880099</c:v>
                </c:pt>
                <c:pt idx="39">
                  <c:v>0.898694022300212</c:v>
                </c:pt>
                <c:pt idx="40">
                  <c:v>0.93118810185747203</c:v>
                </c:pt>
                <c:pt idx="41">
                  <c:v>0.96493718157597197</c:v>
                </c:pt>
                <c:pt idx="42">
                  <c:v>1</c:v>
                </c:pt>
                <c:pt idx="43">
                  <c:v>1.0364351624019399</c:v>
                </c:pt>
                <c:pt idx="44">
                  <c:v>1.07429007647317</c:v>
                </c:pt>
                <c:pt idx="45">
                  <c:v>1.1136095585977599</c:v>
                </c:pt>
                <c:pt idx="46">
                  <c:v>1.15443894531844</c:v>
                </c:pt>
                <c:pt idx="47">
                  <c:v>1.1968240172464</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Sheet1!$A$2:$A$49</c:f>
              <c:numCache>
                <c:formatCode>General</c:formatCode>
                <c:ptCount val="48"/>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numCache>
            </c:numRef>
          </c:xVal>
          <c:yVal>
            <c:numRef>
              <c:f>Sheet1!$C$2:$C$49</c:f>
              <c:numCache>
                <c:formatCode>General</c:formatCode>
                <c:ptCount val="48"/>
                <c:pt idx="0">
                  <c:v>0.116313060546418</c:v>
                </c:pt>
                <c:pt idx="1">
                  <c:v>0.122639621445777</c:v>
                </c:pt>
                <c:pt idx="2">
                  <c:v>0.12930986022320801</c:v>
                </c:pt>
                <c:pt idx="3">
                  <c:v>0.13634238254136899</c:v>
                </c:pt>
                <c:pt idx="4">
                  <c:v>0.14375679065948499</c:v>
                </c:pt>
                <c:pt idx="5">
                  <c:v>0.15157373476677499</c:v>
                </c:pt>
                <c:pt idx="6">
                  <c:v>0.15981496650285501</c:v>
                </c:pt>
                <c:pt idx="7">
                  <c:v>0.16850339463740499</c:v>
                </c:pt>
                <c:pt idx="8">
                  <c:v>0.177663142838977</c:v>
                </c:pt>
                <c:pt idx="9">
                  <c:v>0.18731960940494699</c:v>
                </c:pt>
                <c:pt idx="10">
                  <c:v>0.197499528745781</c:v>
                </c:pt>
                <c:pt idx="11">
                  <c:v>0.20823103430905099</c:v>
                </c:pt>
                <c:pt idx="12">
                  <c:v>0.21954372248089199</c:v>
                </c:pt>
                <c:pt idx="13">
                  <c:v>0.23146871679879499</c:v>
                </c:pt>
                <c:pt idx="14">
                  <c:v>0.24403873152660499</c:v>
                </c:pt>
                <c:pt idx="15">
                  <c:v>0.257288133246174</c:v>
                </c:pt>
                <c:pt idx="16">
                  <c:v>0.27125299855956603</c:v>
                </c:pt>
                <c:pt idx="17">
                  <c:v>0.28597116519427701</c:v>
                </c:pt>
                <c:pt idx="18">
                  <c:v>0.30148227264400601</c:v>
                </c:pt>
                <c:pt idx="19">
                  <c:v>0.31782778677565499</c:v>
                </c:pt>
                <c:pt idx="20">
                  <c:v>0.33505100029844798</c:v>
                </c:pt>
                <c:pt idx="21">
                  <c:v>0.35319699715259201</c:v>
                </c:pt>
                <c:pt idx="22">
                  <c:v>0.372312562955885</c:v>
                </c:pt>
                <c:pt idx="23">
                  <c:v>0.39244601433594001</c:v>
                </c:pt>
                <c:pt idx="24">
                  <c:v>0.413646905008004</c:v>
                </c:pt>
                <c:pt idx="25">
                  <c:v>0.43596554181894098</c:v>
                </c:pt>
                <c:pt idx="26">
                  <c:v>0.45945220235634598</c:v>
                </c:pt>
                <c:pt idx="27">
                  <c:v>0.484155873420831</c:v>
                </c:pt>
                <c:pt idx="28">
                  <c:v>0.51012220024784205</c:v>
                </c:pt>
                <c:pt idx="29">
                  <c:v>0.53739009733193899</c:v>
                </c:pt>
                <c:pt idx="30">
                  <c:v>0.56597280688650597</c:v>
                </c:pt>
                <c:pt idx="31">
                  <c:v>0.59581190976944198</c:v>
                </c:pt>
                <c:pt idx="32">
                  <c:v>0.62681724972831498</c:v>
                </c:pt>
                <c:pt idx="33">
                  <c:v>0.65888562167845399</c:v>
                </c:pt>
                <c:pt idx="34">
                  <c:v>0.69191193410257601</c:v>
                </c:pt>
                <c:pt idx="35">
                  <c:v>0.72580881022144195</c:v>
                </c:pt>
                <c:pt idx="36">
                  <c:v>0.76053693467905004</c:v>
                </c:pt>
                <c:pt idx="37">
                  <c:v>0.79614589487373499</c:v>
                </c:pt>
                <c:pt idx="38">
                  <c:v>0.83281962989620995</c:v>
                </c:pt>
                <c:pt idx="39">
                  <c:v>0.87091385879585803</c:v>
                </c:pt>
                <c:pt idx="40">
                  <c:v>0.91097144421761</c:v>
                </c:pt>
                <c:pt idx="41">
                  <c:v>0.95371106790504001</c:v>
                </c:pt>
                <c:pt idx="42">
                  <c:v>1</c:v>
                </c:pt>
                <c:pt idx="43">
                  <c:v>1.02232200698764</c:v>
                </c:pt>
                <c:pt idx="44">
                  <c:v>1.04300001636444</c:v>
                </c:pt>
                <c:pt idx="45">
                  <c:v>1.06202691253568</c:v>
                </c:pt>
                <c:pt idx="46">
                  <c:v>1.0795326197809001</c:v>
                </c:pt>
                <c:pt idx="47">
                  <c:v>1.09574258246113</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Sheet1!$A$2:$A$49</c:f>
              <c:numCache>
                <c:formatCode>General</c:formatCode>
                <c:ptCount val="48"/>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numCache>
            </c:numRef>
          </c:xVal>
          <c:yVal>
            <c:numRef>
              <c:f>Sheet1!$D$2:$D$49</c:f>
              <c:numCache>
                <c:formatCode>General</c:formatCode>
                <c:ptCount val="48"/>
                <c:pt idx="0">
                  <c:v>0.44813992481364001</c:v>
                </c:pt>
                <c:pt idx="1">
                  <c:v>0.455932739187694</c:v>
                </c:pt>
                <c:pt idx="2">
                  <c:v>0.46386264213157602</c:v>
                </c:pt>
                <c:pt idx="3">
                  <c:v>0.47193221088697801</c:v>
                </c:pt>
                <c:pt idx="4">
                  <c:v>0.48014409285080101</c:v>
                </c:pt>
                <c:pt idx="5">
                  <c:v>0.48850101082217801</c:v>
                </c:pt>
                <c:pt idx="6">
                  <c:v>0.49700576911722399</c:v>
                </c:pt>
                <c:pt idx="7">
                  <c:v>0.50566126074510998</c:v>
                </c:pt>
                <c:pt idx="8">
                  <c:v>0.514470475890493</c:v>
                </c:pt>
                <c:pt idx="9">
                  <c:v>0.52343651201470898</c:v>
                </c:pt>
                <c:pt idx="10">
                  <c:v>0.532562585977016</c:v>
                </c:pt>
                <c:pt idx="11">
                  <c:v>0.54185204869548997</c:v>
                </c:pt>
                <c:pt idx="12">
                  <c:v>0.55130840302606199</c:v>
                </c:pt>
                <c:pt idx="13">
                  <c:v>0.56093532575375804</c:v>
                </c:pt>
                <c:pt idx="14">
                  <c:v>0.57073669488564205</c:v>
                </c:pt>
                <c:pt idx="15">
                  <c:v>0.58071662384442102</c:v>
                </c:pt>
                <c:pt idx="16">
                  <c:v>0.59087950473606599</c:v>
                </c:pt>
                <c:pt idx="17">
                  <c:v>0.60123006368074905</c:v>
                </c:pt>
                <c:pt idx="18">
                  <c:v>0.61177343237165505</c:v>
                </c:pt>
                <c:pt idx="19">
                  <c:v>0.62251524174426498</c:v>
                </c:pt>
                <c:pt idx="20">
                  <c:v>0.63346174619054896</c:v>
                </c:pt>
                <c:pt idx="21">
                  <c:v>0.64461999060893105</c:v>
                </c:pt>
                <c:pt idx="22">
                  <c:v>0.65599803851887195</c:v>
                </c:pt>
                <c:pt idx="23">
                  <c:v>0.66760528879965797</c:v>
                </c:pt>
                <c:pt idx="24">
                  <c:v>0.67945292360171505</c:v>
                </c:pt>
                <c:pt idx="25">
                  <c:v>0.69155455464041704</c:v>
                </c:pt>
                <c:pt idx="26">
                  <c:v>0.703927176727418</c:v>
                </c:pt>
                <c:pt idx="27">
                  <c:v>0.71659260972010796</c:v>
                </c:pt>
                <c:pt idx="28">
                  <c:v>0.729579739507622</c:v>
                </c:pt>
                <c:pt idx="29">
                  <c:v>0.74292810771262197</c:v>
                </c:pt>
                <c:pt idx="30">
                  <c:v>0.75671341967856698</c:v>
                </c:pt>
                <c:pt idx="31">
                  <c:v>0.77110750363224601</c:v>
                </c:pt>
                <c:pt idx="32">
                  <c:v>0.78630925969048804</c:v>
                </c:pt>
                <c:pt idx="33">
                  <c:v>0.80251690065398595</c:v>
                </c:pt>
                <c:pt idx="34">
                  <c:v>0.81991627706907599</c:v>
                </c:pt>
                <c:pt idx="35">
                  <c:v>0.83866203914760096</c:v>
                </c:pt>
                <c:pt idx="36">
                  <c:v>0.85884964191412605</c:v>
                </c:pt>
                <c:pt idx="37">
                  <c:v>0.88047880914683396</c:v>
                </c:pt>
                <c:pt idx="38">
                  <c:v>0.90341476073643301</c:v>
                </c:pt>
                <c:pt idx="39">
                  <c:v>0.92736030958883497</c:v>
                </c:pt>
                <c:pt idx="40">
                  <c:v>0.95185341598236495</c:v>
                </c:pt>
                <c:pt idx="41">
                  <c:v>0.97629543760363502</c:v>
                </c:pt>
                <c:pt idx="42">
                  <c:v>1</c:v>
                </c:pt>
                <c:pt idx="43">
                  <c:v>1.05074314992822</c:v>
                </c:pt>
                <c:pt idx="44">
                  <c:v>1.1065188401737001</c:v>
                </c:pt>
                <c:pt idx="45">
                  <c:v>1.16769757372664</c:v>
                </c:pt>
                <c:pt idx="46">
                  <c:v>1.23454285127431</c:v>
                </c:pt>
                <c:pt idx="47">
                  <c:v>1.30723013888951</c:v>
                </c:pt>
              </c:numCache>
            </c:numRef>
          </c:yVal>
          <c:smooth val="1"/>
        </c:ser>
        <c:dLbls>
          <c:showLegendKey val="0"/>
          <c:showVal val="0"/>
          <c:showCatName val="0"/>
          <c:showSerName val="0"/>
          <c:showPercent val="0"/>
          <c:showBubbleSize val="0"/>
        </c:dLbls>
        <c:axId val="670637280"/>
        <c:axId val="436216640"/>
      </c:scatterChart>
      <c:valAx>
        <c:axId val="670637280"/>
        <c:scaling>
          <c:orientation val="minMax"/>
          <c:max val="65"/>
          <c:min val="35"/>
        </c:scaling>
        <c:delete val="0"/>
        <c:axPos val="b"/>
        <c:title>
          <c:tx>
            <c:rich>
              <a:bodyPr/>
              <a:lstStyle/>
              <a:p>
                <a:pPr>
                  <a:defRPr sz="1700"/>
                </a:pPr>
                <a:r>
                  <a:rPr lang="en-US" sz="1700" dirty="0" smtClean="0"/>
                  <a:t>Recipient Age</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216640"/>
        <c:crosses val="autoZero"/>
        <c:crossBetween val="midCat"/>
        <c:majorUnit val="5"/>
      </c:valAx>
      <c:valAx>
        <c:axId val="43621664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67063728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03"/>
          <c:h val="0.77074260114040904"/>
        </c:manualLayout>
      </c:layout>
      <c:scatterChart>
        <c:scatterStyle val="smoothMarker"/>
        <c:varyColors val="0"/>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1.5698881251330099</c:v>
                </c:pt>
                <c:pt idx="1">
                  <c:v>1.54317779404308</c:v>
                </c:pt>
                <c:pt idx="2">
                  <c:v>1.5169219168569099</c:v>
                </c:pt>
                <c:pt idx="3">
                  <c:v>1.4911127614221</c:v>
                </c:pt>
                <c:pt idx="4">
                  <c:v>1.46574272714235</c:v>
                </c:pt>
                <c:pt idx="5">
                  <c:v>1.4408043427391199</c:v>
                </c:pt>
                <c:pt idx="6">
                  <c:v>1.4162902640514401</c:v>
                </c:pt>
                <c:pt idx="7">
                  <c:v>1.3921932718730601</c:v>
                </c:pt>
                <c:pt idx="8">
                  <c:v>1.3685122656725299</c:v>
                </c:pt>
                <c:pt idx="9">
                  <c:v>1.3452694336501201</c:v>
                </c:pt>
                <c:pt idx="10">
                  <c:v>1.3224908871010099</c:v>
                </c:pt>
                <c:pt idx="11">
                  <c:v>1.30020056856583</c:v>
                </c:pt>
                <c:pt idx="12">
                  <c:v>1.278420369167</c:v>
                </c:pt>
                <c:pt idx="13">
                  <c:v>1.2571702491410099</c:v>
                </c:pt>
                <c:pt idx="14">
                  <c:v>1.2364683609798699</c:v>
                </c:pt>
                <c:pt idx="15">
                  <c:v>1.21633117379087</c:v>
                </c:pt>
                <c:pt idx="16">
                  <c:v>1.19677359953384</c:v>
                </c:pt>
                <c:pt idx="17">
                  <c:v>1.1778091196978</c:v>
                </c:pt>
                <c:pt idx="18">
                  <c:v>1.1594499109707199</c:v>
                </c:pt>
                <c:pt idx="19">
                  <c:v>1.1417069725333799</c:v>
                </c:pt>
                <c:pt idx="20">
                  <c:v>1.1245902521639899</c:v>
                </c:pt>
                <c:pt idx="21">
                  <c:v>1.10810877207449</c:v>
                </c:pt>
                <c:pt idx="22">
                  <c:v>1.0922707493125901</c:v>
                </c:pt>
                <c:pt idx="23">
                  <c:v>1.07708372595013</c:v>
                </c:pt>
                <c:pt idx="24">
                  <c:v>1.06255468544348</c:v>
                </c:pt>
                <c:pt idx="25">
                  <c:v>1.04869017667316</c:v>
                </c:pt>
                <c:pt idx="26">
                  <c:v>1.0354964369886099</c:v>
                </c:pt>
                <c:pt idx="27">
                  <c:v>1.02297950882218</c:v>
                </c:pt>
                <c:pt idx="28">
                  <c:v>1.0111453584085801</c:v>
                </c:pt>
                <c:pt idx="29">
                  <c:v>1</c:v>
                </c:pt>
                <c:pt idx="30">
                  <c:v>0.98954305830270795</c:v>
                </c:pt>
                <c:pt idx="31">
                  <c:v>0.97974875218139201</c:v>
                </c:pt>
                <c:pt idx="32">
                  <c:v>0.97058645301147095</c:v>
                </c:pt>
                <c:pt idx="33">
                  <c:v>0.96202725320970195</c:v>
                </c:pt>
                <c:pt idx="34">
                  <c:v>0.95404382497637996</c:v>
                </c:pt>
                <c:pt idx="35">
                  <c:v>0.94661032227977804</c:v>
                </c:pt>
                <c:pt idx="36">
                  <c:v>0.93970224880776498</c:v>
                </c:pt>
                <c:pt idx="37">
                  <c:v>0.93329637166854695</c:v>
                </c:pt>
                <c:pt idx="38">
                  <c:v>0.92737060056210296</c:v>
                </c:pt>
                <c:pt idx="39">
                  <c:v>0.92190393136003701</c:v>
                </c:pt>
                <c:pt idx="40">
                  <c:v>0.91687634593525902</c:v>
                </c:pt>
                <c:pt idx="41">
                  <c:v>0.91226871005779497</c:v>
                </c:pt>
                <c:pt idx="42">
                  <c:v>0.908062757189803</c:v>
                </c:pt>
                <c:pt idx="43">
                  <c:v>0.90424097163665396</c:v>
                </c:pt>
                <c:pt idx="44">
                  <c:v>0.900786556835946</c:v>
                </c:pt>
                <c:pt idx="45">
                  <c:v>0.89768331181163397</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1.2865832666222501</c:v>
                </c:pt>
                <c:pt idx="1">
                  <c:v>1.27450081636111</c:v>
                </c:pt>
                <c:pt idx="2">
                  <c:v>1.2625309469414301</c:v>
                </c:pt>
                <c:pt idx="3">
                  <c:v>1.2506725019898599</c:v>
                </c:pt>
                <c:pt idx="4">
                  <c:v>1.2389243179604299</c:v>
                </c:pt>
                <c:pt idx="5">
                  <c:v>1.2272852199198501</c:v>
                </c:pt>
                <c:pt idx="6">
                  <c:v>1.2157540160860401</c:v>
                </c:pt>
                <c:pt idx="7">
                  <c:v>1.2043294906565301</c:v>
                </c:pt>
                <c:pt idx="8">
                  <c:v>1.19301284172626</c:v>
                </c:pt>
                <c:pt idx="9">
                  <c:v>1.1818148642772</c:v>
                </c:pt>
                <c:pt idx="10">
                  <c:v>1.17074835326371</c:v>
                </c:pt>
                <c:pt idx="11">
                  <c:v>1.1598256415413599</c:v>
                </c:pt>
                <c:pt idx="12">
                  <c:v>1.1490586257630599</c:v>
                </c:pt>
                <c:pt idx="13">
                  <c:v>1.13845879438502</c:v>
                </c:pt>
                <c:pt idx="14">
                  <c:v>1.1280372580464899</c:v>
                </c:pt>
                <c:pt idx="15">
                  <c:v>1.11780478226375</c:v>
                </c:pt>
                <c:pt idx="16">
                  <c:v>1.10777182329532</c:v>
                </c:pt>
                <c:pt idx="17">
                  <c:v>1.0979485671964899</c:v>
                </c:pt>
                <c:pt idx="18">
                  <c:v>1.0883449721167</c:v>
                </c:pt>
                <c:pt idx="19">
                  <c:v>1.07897081582191</c:v>
                </c:pt>
                <c:pt idx="20">
                  <c:v>1.0698357481601799</c:v>
                </c:pt>
                <c:pt idx="21">
                  <c:v>1.0609493500204501</c:v>
                </c:pt>
                <c:pt idx="22">
                  <c:v>1.0523211977275599</c:v>
                </c:pt>
                <c:pt idx="23">
                  <c:v>1.04396094171353</c:v>
                </c:pt>
                <c:pt idx="24">
                  <c:v>1.0358783904992099</c:v>
                </c:pt>
                <c:pt idx="25">
                  <c:v>1.0280836127062001</c:v>
                </c:pt>
                <c:pt idx="26">
                  <c:v>1.02058705645599</c:v>
                </c:pt>
                <c:pt idx="27">
                  <c:v>1.01339968759195</c:v>
                </c:pt>
                <c:pt idx="28">
                  <c:v>1.0065331561822799</c:v>
                </c:pt>
                <c:pt idx="29">
                  <c:v>1</c:v>
                </c:pt>
                <c:pt idx="30">
                  <c:v>0.98529409252514799</c:v>
                </c:pt>
                <c:pt idx="31">
                  <c:v>0.97160446102021603</c:v>
                </c:pt>
                <c:pt idx="32">
                  <c:v>0.95886881803480895</c:v>
                </c:pt>
                <c:pt idx="33">
                  <c:v>0.94702864269892595</c:v>
                </c:pt>
                <c:pt idx="34">
                  <c:v>0.93602878979997906</c:v>
                </c:pt>
                <c:pt idx="35">
                  <c:v>0.92581718250540901</c:v>
                </c:pt>
                <c:pt idx="36">
                  <c:v>0.91634447883282799</c:v>
                </c:pt>
                <c:pt idx="37">
                  <c:v>0.90756382402401803</c:v>
                </c:pt>
                <c:pt idx="38">
                  <c:v>0.89943057762497103</c:v>
                </c:pt>
                <c:pt idx="39">
                  <c:v>0.89190215071052303</c:v>
                </c:pt>
                <c:pt idx="40">
                  <c:v>0.884937806321622</c:v>
                </c:pt>
                <c:pt idx="41">
                  <c:v>0.87849848310371004</c:v>
                </c:pt>
                <c:pt idx="42">
                  <c:v>0.87254675410393001</c:v>
                </c:pt>
                <c:pt idx="43">
                  <c:v>0.86704667821263603</c:v>
                </c:pt>
                <c:pt idx="44">
                  <c:v>0.86196378408043395</c:v>
                </c:pt>
                <c:pt idx="45">
                  <c:v>0.85726496142980002</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1.9155765424370701</c:v>
                </c:pt>
                <c:pt idx="1">
                  <c:v>1.86849445167632</c:v>
                </c:pt>
                <c:pt idx="2">
                  <c:v>1.82257085057227</c:v>
                </c:pt>
                <c:pt idx="3">
                  <c:v>1.77777736676734</c:v>
                </c:pt>
                <c:pt idx="4">
                  <c:v>1.7340863449249899</c:v>
                </c:pt>
                <c:pt idx="5">
                  <c:v>1.69147083364329</c:v>
                </c:pt>
                <c:pt idx="6">
                  <c:v>1.64990457403921</c:v>
                </c:pt>
                <c:pt idx="7">
                  <c:v>1.6093619904566401</c:v>
                </c:pt>
                <c:pt idx="8">
                  <c:v>1.5698287191831399</c:v>
                </c:pt>
                <c:pt idx="9">
                  <c:v>1.53133109407974</c:v>
                </c:pt>
                <c:pt idx="10">
                  <c:v>1.4939010092045499</c:v>
                </c:pt>
                <c:pt idx="11">
                  <c:v>1.45756522183134</c:v>
                </c:pt>
                <c:pt idx="12">
                  <c:v>1.4223457390746701</c:v>
                </c:pt>
                <c:pt idx="13">
                  <c:v>1.3882602015288701</c:v>
                </c:pt>
                <c:pt idx="14">
                  <c:v>1.35532226156419</c:v>
                </c:pt>
                <c:pt idx="15">
                  <c:v>1.3235419527722001</c:v>
                </c:pt>
                <c:pt idx="16">
                  <c:v>1.2929260506740201</c:v>
                </c:pt>
                <c:pt idx="17">
                  <c:v>1.2634784213849699</c:v>
                </c:pt>
                <c:pt idx="18">
                  <c:v>1.23520035511851</c:v>
                </c:pt>
                <c:pt idx="19">
                  <c:v>1.2080908881102499</c:v>
                </c:pt>
                <c:pt idx="20">
                  <c:v>1.1821471075697401</c:v>
                </c:pt>
                <c:pt idx="21">
                  <c:v>1.1573644403710299</c:v>
                </c:pt>
                <c:pt idx="22">
                  <c:v>1.1337369164283899</c:v>
                </c:pt>
                <c:pt idx="23">
                  <c:v>1.1112574296146001</c:v>
                </c:pt>
                <c:pt idx="24">
                  <c:v>1.08991795746777</c:v>
                </c:pt>
                <c:pt idx="25">
                  <c:v>1.0697097717139299</c:v>
                </c:pt>
                <c:pt idx="26">
                  <c:v>1.05062362317187</c:v>
                </c:pt>
                <c:pt idx="27">
                  <c:v>1.03264988955813</c:v>
                </c:pt>
                <c:pt idx="28">
                  <c:v>1.01577869497034</c:v>
                </c:pt>
                <c:pt idx="29">
                  <c:v>1</c:v>
                </c:pt>
                <c:pt idx="30">
                  <c:v>0.99381034724927597</c:v>
                </c:pt>
                <c:pt idx="31">
                  <c:v>0.98796131132730802</c:v>
                </c:pt>
                <c:pt idx="32">
                  <c:v>0.98244728064062503</c:v>
                </c:pt>
                <c:pt idx="33">
                  <c:v>0.97726340491734598</c:v>
                </c:pt>
                <c:pt idx="34">
                  <c:v>0.97240558185188197</c:v>
                </c:pt>
                <c:pt idx="35">
                  <c:v>0.96787045993433996</c:v>
                </c:pt>
                <c:pt idx="36">
                  <c:v>0.96365541214273698</c:v>
                </c:pt>
                <c:pt idx="37">
                  <c:v>0.959758525309646</c:v>
                </c:pt>
                <c:pt idx="38">
                  <c:v>0.95617855583458999</c:v>
                </c:pt>
                <c:pt idx="39">
                  <c:v>0.95291491110322302</c:v>
                </c:pt>
                <c:pt idx="40">
                  <c:v>0.94996758837768702</c:v>
                </c:pt>
                <c:pt idx="41">
                  <c:v>0.94733709318455805</c:v>
                </c:pt>
                <c:pt idx="42">
                  <c:v>0.94502439796702298</c:v>
                </c:pt>
                <c:pt idx="43">
                  <c:v>0.94303081406405898</c:v>
                </c:pt>
                <c:pt idx="44">
                  <c:v>0.94135790384975404</c:v>
                </c:pt>
                <c:pt idx="45">
                  <c:v>0.94000730761359996</c:v>
                </c:pt>
              </c:numCache>
            </c:numRef>
          </c:yVal>
          <c:smooth val="1"/>
        </c:ser>
        <c:dLbls>
          <c:showLegendKey val="0"/>
          <c:showVal val="0"/>
          <c:showCatName val="0"/>
          <c:showSerName val="0"/>
          <c:showPercent val="0"/>
          <c:showBubbleSize val="0"/>
        </c:dLbls>
        <c:axId val="436217424"/>
        <c:axId val="436217816"/>
      </c:scatterChart>
      <c:valAx>
        <c:axId val="436217424"/>
        <c:scaling>
          <c:orientation val="minMax"/>
          <c:max val="50"/>
          <c:min val="5"/>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217816"/>
        <c:crosses val="autoZero"/>
        <c:crossBetween val="midCat"/>
        <c:majorUnit val="5"/>
      </c:valAx>
      <c:valAx>
        <c:axId val="436217816"/>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1742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92"/>
          <c:h val="0.7961664219938605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Sheet1!$B$2:$B$42</c:f>
              <c:numCache>
                <c:formatCode>General</c:formatCode>
                <c:ptCount val="41"/>
                <c:pt idx="0">
                  <c:v>1.4300471340943299</c:v>
                </c:pt>
                <c:pt idx="1">
                  <c:v>1.4049216933208599</c:v>
                </c:pt>
                <c:pt idx="2">
                  <c:v>1.3802376979788</c:v>
                </c:pt>
                <c:pt idx="3">
                  <c:v>1.3559873920223799</c:v>
                </c:pt>
                <c:pt idx="4">
                  <c:v>1.3321631556769</c:v>
                </c:pt>
                <c:pt idx="5">
                  <c:v>1.3087575030445</c:v>
                </c:pt>
                <c:pt idx="6">
                  <c:v>1.2857630797520001</c:v>
                </c:pt>
                <c:pt idx="7">
                  <c:v>1.26317266064006</c:v>
                </c:pt>
                <c:pt idx="8">
                  <c:v>1.24097914749289</c:v>
                </c:pt>
                <c:pt idx="9">
                  <c:v>1.21917556680798</c:v>
                </c:pt>
                <c:pt idx="10">
                  <c:v>1.1977550676048501</c:v>
                </c:pt>
                <c:pt idx="11">
                  <c:v>1.1767109192724301</c:v>
                </c:pt>
                <c:pt idx="12">
                  <c:v>1.15603650945418</c:v>
                </c:pt>
                <c:pt idx="13">
                  <c:v>1.1357253419704101</c:v>
                </c:pt>
                <c:pt idx="14">
                  <c:v>1.1157710347771099</c:v>
                </c:pt>
                <c:pt idx="15">
                  <c:v>1.0961673179606</c:v>
                </c:pt>
                <c:pt idx="16">
                  <c:v>1.07690803176743</c:v>
                </c:pt>
                <c:pt idx="17">
                  <c:v>1.0579871246689501</c:v>
                </c:pt>
                <c:pt idx="18">
                  <c:v>1.03939865145977</c:v>
                </c:pt>
                <c:pt idx="19">
                  <c:v>1.0211367713897701</c:v>
                </c:pt>
                <c:pt idx="20">
                  <c:v>1.0031957463287799</c:v>
                </c:pt>
                <c:pt idx="21">
                  <c:v>0.98556993896366296</c:v>
                </c:pt>
                <c:pt idx="22">
                  <c:v>0.96825381102691999</c:v>
                </c:pt>
                <c:pt idx="23">
                  <c:v>0.95124192155653697</c:v>
                </c:pt>
                <c:pt idx="24">
                  <c:v>0.934528925186349</c:v>
                </c:pt>
                <c:pt idx="25">
                  <c:v>0.91810957046644903</c:v>
                </c:pt>
                <c:pt idx="26">
                  <c:v>0.90197869821311805</c:v>
                </c:pt>
                <c:pt idx="27">
                  <c:v>0.88613123988773701</c:v>
                </c:pt>
                <c:pt idx="28">
                  <c:v>0.87056221600417905</c:v>
                </c:pt>
                <c:pt idx="29">
                  <c:v>0.855266734564197</c:v>
                </c:pt>
                <c:pt idx="30">
                  <c:v>0.84023998952028101</c:v>
                </c:pt>
                <c:pt idx="31">
                  <c:v>0.82547725926554105</c:v>
                </c:pt>
                <c:pt idx="32">
                  <c:v>0.81097390515011003</c:v>
                </c:pt>
                <c:pt idx="33">
                  <c:v>0.79672537002361599</c:v>
                </c:pt>
                <c:pt idx="34">
                  <c:v>0.78272717680326998</c:v>
                </c:pt>
                <c:pt idx="35">
                  <c:v>0.76897492706709802</c:v>
                </c:pt>
                <c:pt idx="36">
                  <c:v>0.75546429967190498</c:v>
                </c:pt>
                <c:pt idx="37">
                  <c:v>0.74219104939550495</c:v>
                </c:pt>
                <c:pt idx="38">
                  <c:v>0.72915100560282098</c:v>
                </c:pt>
                <c:pt idx="39">
                  <c:v>0.71634007093541396</c:v>
                </c:pt>
                <c:pt idx="40">
                  <c:v>0.70375422002403498</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Sheet1!$C$2:$C$42</c:f>
              <c:numCache>
                <c:formatCode>General</c:formatCode>
                <c:ptCount val="41"/>
                <c:pt idx="0">
                  <c:v>1.22318815583662</c:v>
                </c:pt>
                <c:pt idx="1">
                  <c:v>1.21103759259452</c:v>
                </c:pt>
                <c:pt idx="2">
                  <c:v>1.1990077272077699</c:v>
                </c:pt>
                <c:pt idx="3">
                  <c:v>1.18709736072189</c:v>
                </c:pt>
                <c:pt idx="4">
                  <c:v>1.1753053060922201</c:v>
                </c:pt>
                <c:pt idx="5">
                  <c:v>1.16363038806566</c:v>
                </c:pt>
                <c:pt idx="6">
                  <c:v>1.15207144306349</c:v>
                </c:pt>
                <c:pt idx="7">
                  <c:v>1.1406273190654299</c:v>
                </c:pt>
                <c:pt idx="8">
                  <c:v>1.1292968754947901</c:v>
                </c:pt>
                <c:pt idx="9">
                  <c:v>1.1180789831048701</c:v>
                </c:pt>
                <c:pt idx="10">
                  <c:v>1.1069725238663199</c:v>
                </c:pt>
                <c:pt idx="11">
                  <c:v>1.09597639085577</c:v>
                </c:pt>
                <c:pt idx="12">
                  <c:v>1.0850894881455</c:v>
                </c:pt>
                <c:pt idx="13">
                  <c:v>1.0743107306942099</c:v>
                </c:pt>
                <c:pt idx="14">
                  <c:v>1.0636390442388799</c:v>
                </c:pt>
                <c:pt idx="15">
                  <c:v>1.05307336518769</c:v>
                </c:pt>
                <c:pt idx="16">
                  <c:v>1.0426126405140299</c:v>
                </c:pt>
                <c:pt idx="17">
                  <c:v>1.0322558276515701</c:v>
                </c:pt>
                <c:pt idx="18">
                  <c:v>1.02200189439031</c:v>
                </c:pt>
                <c:pt idx="19">
                  <c:v>1.0118498187737499</c:v>
                </c:pt>
                <c:pt idx="20">
                  <c:v>1.00179858899699</c:v>
                </c:pt>
                <c:pt idx="21">
                  <c:v>0.97933240256283605</c:v>
                </c:pt>
                <c:pt idx="22">
                  <c:v>0.95470522530032798</c:v>
                </c:pt>
                <c:pt idx="23">
                  <c:v>0.93069734528391601</c:v>
                </c:pt>
                <c:pt idx="24">
                  <c:v>0.90729318910561396</c:v>
                </c:pt>
                <c:pt idx="25">
                  <c:v>0.88447757498042301</c:v>
                </c:pt>
                <c:pt idx="26">
                  <c:v>0.86223570289822404</c:v>
                </c:pt>
                <c:pt idx="27">
                  <c:v>0.84055314502332001</c:v>
                </c:pt>
                <c:pt idx="28">
                  <c:v>0.81941583633540604</c:v>
                </c:pt>
                <c:pt idx="29">
                  <c:v>0.79881006550588096</c:v>
                </c:pt>
                <c:pt idx="30">
                  <c:v>0.77872246600359996</c:v>
                </c:pt>
                <c:pt idx="31">
                  <c:v>0.759140007424286</c:v>
                </c:pt>
                <c:pt idx="32">
                  <c:v>0.74004998703797498</c:v>
                </c:pt>
                <c:pt idx="33">
                  <c:v>0.72144002154902898</c:v>
                </c:pt>
                <c:pt idx="34">
                  <c:v>0.70329803906334798</c:v>
                </c:pt>
                <c:pt idx="35">
                  <c:v>0.68561227125758395</c:v>
                </c:pt>
                <c:pt idx="36">
                  <c:v>0.66837124574528195</c:v>
                </c:pt>
                <c:pt idx="37">
                  <c:v>0.65156377863497505</c:v>
                </c:pt>
                <c:pt idx="38">
                  <c:v>0.63517896727543999</c:v>
                </c:pt>
                <c:pt idx="39">
                  <c:v>0.61920618318336496</c:v>
                </c:pt>
                <c:pt idx="40">
                  <c:v>0.60363506514888499</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Sheet1!$D$2:$D$42</c:f>
              <c:numCache>
                <c:formatCode>General</c:formatCode>
                <c:ptCount val="41"/>
                <c:pt idx="0">
                  <c:v>1.6718889861492101</c:v>
                </c:pt>
                <c:pt idx="1">
                  <c:v>1.62984615542353</c:v>
                </c:pt>
                <c:pt idx="2">
                  <c:v>1.5888605716981301</c:v>
                </c:pt>
                <c:pt idx="3">
                  <c:v>1.54890564848491</c:v>
                </c:pt>
                <c:pt idx="4">
                  <c:v>1.50995546786359</c:v>
                </c:pt>
                <c:pt idx="5">
                  <c:v>1.47198476366932</c:v>
                </c:pt>
                <c:pt idx="6">
                  <c:v>1.4349689051030901</c:v>
                </c:pt>
                <c:pt idx="7">
                  <c:v>1.3988838807541799</c:v>
                </c:pt>
                <c:pt idx="8">
                  <c:v>1.3637062830244999</c:v>
                </c:pt>
                <c:pt idx="9">
                  <c:v>1.3294132929445699</c:v>
                </c:pt>
                <c:pt idx="10">
                  <c:v>1.29598266537133</c:v>
                </c:pt>
                <c:pt idx="11">
                  <c:v>1.26339271455819</c:v>
                </c:pt>
                <c:pt idx="12">
                  <c:v>1.2316223000879301</c:v>
                </c:pt>
                <c:pt idx="13">
                  <c:v>1.2006508131593301</c:v>
                </c:pt>
                <c:pt idx="14">
                  <c:v>1.1704581632187501</c:v>
                </c:pt>
                <c:pt idx="15">
                  <c:v>1.1410247649277301</c:v>
                </c:pt>
                <c:pt idx="16">
                  <c:v>1.1123315254584201</c:v>
                </c:pt>
                <c:pt idx="17">
                  <c:v>1.08435983210849</c:v>
                </c:pt>
                <c:pt idx="18">
                  <c:v>1.0570915402274099</c:v>
                </c:pt>
                <c:pt idx="19">
                  <c:v>1.03050896144645</c:v>
                </c:pt>
                <c:pt idx="20">
                  <c:v>1.00459485220455</c:v>
                </c:pt>
                <c:pt idx="21">
                  <c:v>0.991847203305944</c:v>
                </c:pt>
                <c:pt idx="22">
                  <c:v>0.981994669897437</c:v>
                </c:pt>
                <c:pt idx="23">
                  <c:v>0.97224000682041101</c:v>
                </c:pt>
                <c:pt idx="24">
                  <c:v>0.96258224187803298</c:v>
                </c:pt>
                <c:pt idx="25">
                  <c:v>0.95302041253080305</c:v>
                </c:pt>
                <c:pt idx="26">
                  <c:v>0.94355356580062999</c:v>
                </c:pt>
                <c:pt idx="27">
                  <c:v>0.934180758175846</c:v>
                </c:pt>
                <c:pt idx="28">
                  <c:v>0.92490105551717705</c:v>
                </c:pt>
                <c:pt idx="29">
                  <c:v>0.91571353296463898</c:v>
                </c:pt>
                <c:pt idx="30">
                  <c:v>0.90661727484536003</c:v>
                </c:pt>
                <c:pt idx="31">
                  <c:v>0.89761137458232598</c:v>
                </c:pt>
                <c:pt idx="32">
                  <c:v>0.88869493460402005</c:v>
                </c:pt>
                <c:pt idx="33">
                  <c:v>0.87986706625497202</c:v>
                </c:pt>
                <c:pt idx="34">
                  <c:v>0.87112688970718599</c:v>
                </c:pt>
                <c:pt idx="35">
                  <c:v>0.86247353387245496</c:v>
                </c:pt>
                <c:pt idx="36">
                  <c:v>0.85390613631554602</c:v>
                </c:pt>
                <c:pt idx="37">
                  <c:v>0.84542384316823904</c:v>
                </c:pt>
                <c:pt idx="38">
                  <c:v>0.83702580904423296</c:v>
                </c:pt>
                <c:pt idx="39">
                  <c:v>0.82871119695488804</c:v>
                </c:pt>
                <c:pt idx="40">
                  <c:v>0.82047917822580696</c:v>
                </c:pt>
              </c:numCache>
            </c:numRef>
          </c:yVal>
          <c:smooth val="1"/>
        </c:ser>
        <c:dLbls>
          <c:showLegendKey val="0"/>
          <c:showVal val="0"/>
          <c:showCatName val="0"/>
          <c:showSerName val="0"/>
          <c:showPercent val="0"/>
          <c:showBubbleSize val="0"/>
        </c:dLbls>
        <c:axId val="436218600"/>
        <c:axId val="436218992"/>
      </c:scatterChart>
      <c:valAx>
        <c:axId val="436218600"/>
        <c:scaling>
          <c:orientation val="minMax"/>
          <c:max val="190"/>
          <c:min val="150"/>
        </c:scaling>
        <c:delete val="0"/>
        <c:axPos val="b"/>
        <c:title>
          <c:tx>
            <c:rich>
              <a:bodyPr/>
              <a:lstStyle/>
              <a:p>
                <a:pPr>
                  <a:defRPr sz="1700"/>
                </a:pPr>
                <a:r>
                  <a:rPr lang="en-US" sz="1700" dirty="0" smtClean="0"/>
                  <a:t>Donor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218992"/>
        <c:crosses val="autoZero"/>
        <c:crossBetween val="midCat"/>
        <c:majorUnit val="10"/>
      </c:valAx>
      <c:valAx>
        <c:axId val="43621899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1860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462209173007E-2"/>
          <c:w val="0.85968051006900925"/>
          <c:h val="0.7961664219938605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0.67516725240367303</c:v>
                </c:pt>
                <c:pt idx="1">
                  <c:v>0.68212007575798395</c:v>
                </c:pt>
                <c:pt idx="2">
                  <c:v>0.68914449878248796</c:v>
                </c:pt>
                <c:pt idx="3">
                  <c:v>0.69624125933685099</c:v>
                </c:pt>
                <c:pt idx="4">
                  <c:v>0.70341110074784496</c:v>
                </c:pt>
                <c:pt idx="5">
                  <c:v>0.71065477665969601</c:v>
                </c:pt>
                <c:pt idx="6">
                  <c:v>0.71797304960688202</c:v>
                </c:pt>
                <c:pt idx="7">
                  <c:v>0.72536668118500802</c:v>
                </c:pt>
                <c:pt idx="8">
                  <c:v>0.73283645629108396</c:v>
                </c:pt>
                <c:pt idx="9">
                  <c:v>0.74038315009498301</c:v>
                </c:pt>
                <c:pt idx="10">
                  <c:v>0.74800756374257804</c:v>
                </c:pt>
                <c:pt idx="11">
                  <c:v>0.75571049306609395</c:v>
                </c:pt>
                <c:pt idx="12">
                  <c:v>0.763492746614442</c:v>
                </c:pt>
                <c:pt idx="13">
                  <c:v>0.77135513184211801</c:v>
                </c:pt>
                <c:pt idx="14">
                  <c:v>0.77929849278111996</c:v>
                </c:pt>
                <c:pt idx="15">
                  <c:v>0.78732365389283399</c:v>
                </c:pt>
                <c:pt idx="16">
                  <c:v>0.79543145754969002</c:v>
                </c:pt>
                <c:pt idx="17">
                  <c:v>0.80362275479881096</c:v>
                </c:pt>
                <c:pt idx="18">
                  <c:v>0.81189839553537702</c:v>
                </c:pt>
                <c:pt idx="19">
                  <c:v>0.82025926815462302</c:v>
                </c:pt>
                <c:pt idx="20">
                  <c:v>0.82870624045252295</c:v>
                </c:pt>
                <c:pt idx="21">
                  <c:v>0.837238408069511</c:v>
                </c:pt>
                <c:pt idx="22">
                  <c:v>0.84584764694839898</c:v>
                </c:pt>
                <c:pt idx="23">
                  <c:v>0.85452358207119705</c:v>
                </c:pt>
                <c:pt idx="24">
                  <c:v>0.863255477363716</c:v>
                </c:pt>
                <c:pt idx="25">
                  <c:v>0.87203206169479397</c:v>
                </c:pt>
                <c:pt idx="26">
                  <c:v>0.88084166868503899</c:v>
                </c:pt>
                <c:pt idx="27">
                  <c:v>0.88967216990669695</c:v>
                </c:pt>
                <c:pt idx="28">
                  <c:v>0.89851090550539903</c:v>
                </c:pt>
                <c:pt idx="29">
                  <c:v>0.907344835022725</c:v>
                </c:pt>
                <c:pt idx="30">
                  <c:v>0.91616036205917695</c:v>
                </c:pt>
                <c:pt idx="31">
                  <c:v>0.92494349145411303</c:v>
                </c:pt>
                <c:pt idx="32">
                  <c:v>0.93367976720164503</c:v>
                </c:pt>
                <c:pt idx="33">
                  <c:v>0.94235421110486906</c:v>
                </c:pt>
                <c:pt idx="34">
                  <c:v>0.95095148973573196</c:v>
                </c:pt>
                <c:pt idx="35">
                  <c:v>0.95945574243138898</c:v>
                </c:pt>
                <c:pt idx="36">
                  <c:v>0.96785075664488895</c:v>
                </c:pt>
                <c:pt idx="37">
                  <c:v>0.97611991634150896</c:v>
                </c:pt>
                <c:pt idx="38">
                  <c:v>0.98424614661097998</c:v>
                </c:pt>
                <c:pt idx="39">
                  <c:v>0.99221210075436295</c:v>
                </c:pt>
                <c:pt idx="40">
                  <c:v>1</c:v>
                </c:pt>
                <c:pt idx="41">
                  <c:v>1.0075946773353599</c:v>
                </c:pt>
                <c:pt idx="42">
                  <c:v>1.01499225656448</c:v>
                </c:pt>
                <c:pt idx="43">
                  <c:v>1.0221919620944999</c:v>
                </c:pt>
                <c:pt idx="44">
                  <c:v>1.0291931033708599</c:v>
                </c:pt>
                <c:pt idx="45">
                  <c:v>1.0359953727367299</c:v>
                </c:pt>
                <c:pt idx="46">
                  <c:v>1.0425986372989999</c:v>
                </c:pt>
                <c:pt idx="47">
                  <c:v>1.0490029955620599</c:v>
                </c:pt>
                <c:pt idx="48">
                  <c:v>1.05520881044347</c:v>
                </c:pt>
                <c:pt idx="49">
                  <c:v>1.06121651416838</c:v>
                </c:pt>
                <c:pt idx="50">
                  <c:v>1.06702690610713</c:v>
                </c:pt>
                <c:pt idx="51">
                  <c:v>1.0726409386182501</c:v>
                </c:pt>
                <c:pt idx="52">
                  <c:v>1.0780597678398001</c:v>
                </c:pt>
                <c:pt idx="53">
                  <c:v>1.08328481049161</c:v>
                </c:pt>
                <c:pt idx="54">
                  <c:v>1.0883175143031201</c:v>
                </c:pt>
                <c:pt idx="55">
                  <c:v>1.09315966056443</c:v>
                </c:pt>
                <c:pt idx="56">
                  <c:v>1.09781317868558</c:v>
                </c:pt>
                <c:pt idx="57">
                  <c:v>1.10228017583317</c:v>
                </c:pt>
                <c:pt idx="58">
                  <c:v>1.10656296738851</c:v>
                </c:pt>
                <c:pt idx="59">
                  <c:v>1.1106638908894999</c:v>
                </c:pt>
                <c:pt idx="60">
                  <c:v>1.11458560622606</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0.53484038574732296</c:v>
                </c:pt>
                <c:pt idx="1">
                  <c:v>0.54366853304972296</c:v>
                </c:pt>
                <c:pt idx="2">
                  <c:v>0.55264235518248295</c:v>
                </c:pt>
                <c:pt idx="3">
                  <c:v>0.56176425210587899</c:v>
                </c:pt>
                <c:pt idx="4">
                  <c:v>0.57103665996276498</c:v>
                </c:pt>
                <c:pt idx="5">
                  <c:v>0.580462057758109</c:v>
                </c:pt>
                <c:pt idx="6">
                  <c:v>0.590042966010072</c:v>
                </c:pt>
                <c:pt idx="7">
                  <c:v>0.59978193421157899</c:v>
                </c:pt>
                <c:pt idx="8">
                  <c:v>0.60968157307678805</c:v>
                </c:pt>
                <c:pt idx="9">
                  <c:v>0.61974451133442798</c:v>
                </c:pt>
                <c:pt idx="10">
                  <c:v>0.62997344335266803</c:v>
                </c:pt>
                <c:pt idx="11">
                  <c:v>0.64037108775386897</c:v>
                </c:pt>
                <c:pt idx="12">
                  <c:v>0.65094021159283599</c:v>
                </c:pt>
                <c:pt idx="13">
                  <c:v>0.66168361168555201</c:v>
                </c:pt>
                <c:pt idx="14">
                  <c:v>0.67260416610816198</c:v>
                </c:pt>
                <c:pt idx="15">
                  <c:v>0.68370475725375701</c:v>
                </c:pt>
                <c:pt idx="16">
                  <c:v>0.69498832251780696</c:v>
                </c:pt>
                <c:pt idx="17">
                  <c:v>0.70645784095890996</c:v>
                </c:pt>
                <c:pt idx="18">
                  <c:v>0.71811631823458599</c:v>
                </c:pt>
                <c:pt idx="19">
                  <c:v>0.72996684079249297</c:v>
                </c:pt>
                <c:pt idx="20">
                  <c:v>0.74201249006252201</c:v>
                </c:pt>
                <c:pt idx="21">
                  <c:v>0.75425365206111405</c:v>
                </c:pt>
                <c:pt idx="22">
                  <c:v>0.76667954229282997</c:v>
                </c:pt>
                <c:pt idx="23">
                  <c:v>0.77927559902402999</c:v>
                </c:pt>
                <c:pt idx="24">
                  <c:v>0.79202631561060299</c:v>
                </c:pt>
                <c:pt idx="25">
                  <c:v>0.80491496999718604</c:v>
                </c:pt>
                <c:pt idx="26">
                  <c:v>0.817923812996873</c:v>
                </c:pt>
                <c:pt idx="27">
                  <c:v>0.83103395867871399</c:v>
                </c:pt>
                <c:pt idx="28">
                  <c:v>0.84422527065233599</c:v>
                </c:pt>
                <c:pt idx="29">
                  <c:v>0.85747658070810995</c:v>
                </c:pt>
                <c:pt idx="30">
                  <c:v>0.87076542436390203</c:v>
                </c:pt>
                <c:pt idx="31">
                  <c:v>0.88406827940541999</c:v>
                </c:pt>
                <c:pt idx="32">
                  <c:v>0.89736048088531595</c:v>
                </c:pt>
                <c:pt idx="33">
                  <c:v>0.91061613990628298</c:v>
                </c:pt>
                <c:pt idx="34">
                  <c:v>0.92380841904838995</c:v>
                </c:pt>
                <c:pt idx="35">
                  <c:v>0.93690929485503205</c:v>
                </c:pt>
                <c:pt idx="36">
                  <c:v>0.949889863069591</c:v>
                </c:pt>
                <c:pt idx="37">
                  <c:v>0.96272030334314196</c:v>
                </c:pt>
                <c:pt idx="38">
                  <c:v>0.97536984447382802</c:v>
                </c:pt>
                <c:pt idx="39">
                  <c:v>0.98780712159301598</c:v>
                </c:pt>
                <c:pt idx="40">
                  <c:v>1</c:v>
                </c:pt>
                <c:pt idx="41">
                  <c:v>1.00328715737721</c:v>
                </c:pt>
                <c:pt idx="42">
                  <c:v>1.0064959627688601</c:v>
                </c:pt>
                <c:pt idx="43">
                  <c:v>1.00962511698855</c:v>
                </c:pt>
                <c:pt idx="44">
                  <c:v>1.01267320838782</c:v>
                </c:pt>
                <c:pt idx="45">
                  <c:v>1.0156388346583101</c:v>
                </c:pt>
                <c:pt idx="46">
                  <c:v>1.0185205181396699</c:v>
                </c:pt>
                <c:pt idx="47">
                  <c:v>1.0213167293875101</c:v>
                </c:pt>
                <c:pt idx="48">
                  <c:v>1.02402590281396</c:v>
                </c:pt>
                <c:pt idx="49">
                  <c:v>1.0266463577311999</c:v>
                </c:pt>
                <c:pt idx="50">
                  <c:v>1.0291764240235399</c:v>
                </c:pt>
                <c:pt idx="51">
                  <c:v>1.0316143575854599</c:v>
                </c:pt>
                <c:pt idx="52">
                  <c:v>1.0339583654155899</c:v>
                </c:pt>
                <c:pt idx="53">
                  <c:v>1.03620663475757</c:v>
                </c:pt>
                <c:pt idx="54">
                  <c:v>1.0383572433669399</c:v>
                </c:pt>
                <c:pt idx="55">
                  <c:v>1.0404082935542001</c:v>
                </c:pt>
                <c:pt idx="56">
                  <c:v>1.04235784311363</c:v>
                </c:pt>
                <c:pt idx="57">
                  <c:v>1.04420392775297</c:v>
                </c:pt>
                <c:pt idx="58">
                  <c:v>1.04594458518939</c:v>
                </c:pt>
                <c:pt idx="59">
                  <c:v>1.0475777871285099</c:v>
                </c:pt>
                <c:pt idx="60">
                  <c:v>1.0491015832169901</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0.85231188755757903</c:v>
                </c:pt>
                <c:pt idx="1">
                  <c:v>0.85582992111394496</c:v>
                </c:pt>
                <c:pt idx="2">
                  <c:v>0.85936254387405198</c:v>
                </c:pt>
                <c:pt idx="3">
                  <c:v>0.86290982273396799</c:v>
                </c:pt>
                <c:pt idx="4">
                  <c:v>0.86647182457174998</c:v>
                </c:pt>
                <c:pt idx="5">
                  <c:v>0.87004861875002903</c:v>
                </c:pt>
                <c:pt idx="6">
                  <c:v>0.87364027648286002</c:v>
                </c:pt>
                <c:pt idx="7">
                  <c:v>0.87724686617143899</c:v>
                </c:pt>
                <c:pt idx="8">
                  <c:v>0.88086846541716501</c:v>
                </c:pt>
                <c:pt idx="9">
                  <c:v>0.88450514513514999</c:v>
                </c:pt>
                <c:pt idx="10">
                  <c:v>0.88815698712379398</c:v>
                </c:pt>
                <c:pt idx="11">
                  <c:v>0.891824069280441</c:v>
                </c:pt>
                <c:pt idx="12">
                  <c:v>0.89550647471365996</c:v>
                </c:pt>
                <c:pt idx="13">
                  <c:v>0.89920428572126199</c:v>
                </c:pt>
                <c:pt idx="14">
                  <c:v>0.90291760213876604</c:v>
                </c:pt>
                <c:pt idx="15">
                  <c:v>0.90664651576951805</c:v>
                </c:pt>
                <c:pt idx="16">
                  <c:v>0.91039112911629405</c:v>
                </c:pt>
                <c:pt idx="17">
                  <c:v>0.91415155241796298</c:v>
                </c:pt>
                <c:pt idx="18">
                  <c:v>0.91792790100278099</c:v>
                </c:pt>
                <c:pt idx="19">
                  <c:v>0.921720315765441</c:v>
                </c:pt>
                <c:pt idx="20">
                  <c:v>0.92552893942134196</c:v>
                </c:pt>
                <c:pt idx="21">
                  <c:v>0.92935334158643601</c:v>
                </c:pt>
                <c:pt idx="22">
                  <c:v>0.93319073013021103</c:v>
                </c:pt>
                <c:pt idx="23">
                  <c:v>0.93703761959223297</c:v>
                </c:pt>
                <c:pt idx="24">
                  <c:v>0.94089047865025299</c:v>
                </c:pt>
                <c:pt idx="25">
                  <c:v>0.94474565012293399</c:v>
                </c:pt>
                <c:pt idx="26">
                  <c:v>0.94859940860385406</c:v>
                </c:pt>
                <c:pt idx="27">
                  <c:v>0.95244792543128598</c:v>
                </c:pt>
                <c:pt idx="28">
                  <c:v>0.95628723206581101</c:v>
                </c:pt>
                <c:pt idx="29">
                  <c:v>0.96011327675276104</c:v>
                </c:pt>
                <c:pt idx="30">
                  <c:v>0.96392183879091398</c:v>
                </c:pt>
                <c:pt idx="31">
                  <c:v>0.96770858350296696</c:v>
                </c:pt>
                <c:pt idx="32">
                  <c:v>0.97146902081275199</c:v>
                </c:pt>
                <c:pt idx="33">
                  <c:v>0.975198462085762</c:v>
                </c:pt>
                <c:pt idx="34">
                  <c:v>0.97889207024345204</c:v>
                </c:pt>
                <c:pt idx="35">
                  <c:v>0.982544763660399</c:v>
                </c:pt>
                <c:pt idx="36">
                  <c:v>0.98615126190630598</c:v>
                </c:pt>
                <c:pt idx="37">
                  <c:v>0.98970603172056004</c:v>
                </c:pt>
                <c:pt idx="38">
                  <c:v>0.99320322707040198</c:v>
                </c:pt>
                <c:pt idx="39">
                  <c:v>0.99663672326610497</c:v>
                </c:pt>
                <c:pt idx="40">
                  <c:v>1</c:v>
                </c:pt>
                <c:pt idx="41">
                  <c:v>1.01192069122922</c:v>
                </c:pt>
                <c:pt idx="42">
                  <c:v>1.0235602714706999</c:v>
                </c:pt>
                <c:pt idx="43">
                  <c:v>1.03491522723524</c:v>
                </c:pt>
                <c:pt idx="44">
                  <c:v>1.0459824899608701</c:v>
                </c:pt>
                <c:pt idx="45">
                  <c:v>1.0567599186900001</c:v>
                </c:pt>
                <c:pt idx="46">
                  <c:v>1.0672459701481201</c:v>
                </c:pt>
                <c:pt idx="47">
                  <c:v>1.07743979221616</c:v>
                </c:pt>
                <c:pt idx="48">
                  <c:v>1.0873412777721601</c:v>
                </c:pt>
                <c:pt idx="49">
                  <c:v>1.0969507479015901</c:v>
                </c:pt>
                <c:pt idx="50">
                  <c:v>1.1062694323150399</c:v>
                </c:pt>
                <c:pt idx="51">
                  <c:v>1.1152991180665399</c:v>
                </c:pt>
                <c:pt idx="52">
                  <c:v>1.12404222636921</c:v>
                </c:pt>
                <c:pt idx="53">
                  <c:v>1.1325018980566599</c:v>
                </c:pt>
                <c:pt idx="54">
                  <c:v>1.1406816098265999</c:v>
                </c:pt>
                <c:pt idx="55">
                  <c:v>1.14858565708184</c:v>
                </c:pt>
                <c:pt idx="56">
                  <c:v>1.1562188391039501</c:v>
                </c:pt>
                <c:pt idx="57">
                  <c:v>1.1635864927738799</c:v>
                </c:pt>
                <c:pt idx="58">
                  <c:v>1.17069452639688</c:v>
                </c:pt>
                <c:pt idx="59">
                  <c:v>1.1775490981983601</c:v>
                </c:pt>
                <c:pt idx="60">
                  <c:v>1.18415708591049</c:v>
                </c:pt>
              </c:numCache>
            </c:numRef>
          </c:yVal>
          <c:smooth val="1"/>
        </c:ser>
        <c:dLbls>
          <c:showLegendKey val="0"/>
          <c:showVal val="0"/>
          <c:showCatName val="0"/>
          <c:showSerName val="0"/>
          <c:showPercent val="0"/>
          <c:showBubbleSize val="0"/>
        </c:dLbls>
        <c:axId val="436219776"/>
        <c:axId val="436220168"/>
      </c:scatterChart>
      <c:valAx>
        <c:axId val="436219776"/>
        <c:scaling>
          <c:orientation val="minMax"/>
          <c:max val="6"/>
          <c:min val="0"/>
        </c:scaling>
        <c:delete val="0"/>
        <c:axPos val="b"/>
        <c:title>
          <c:tx>
            <c:rich>
              <a:bodyPr/>
              <a:lstStyle/>
              <a:p>
                <a:pPr>
                  <a:defRPr sz="1700"/>
                </a:pPr>
                <a:r>
                  <a:rPr lang="en-US" sz="1700" dirty="0" smtClean="0"/>
                  <a:t>Oxygen Required at Rest (L/min)</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220168"/>
        <c:crosses val="autoZero"/>
        <c:crossBetween val="midCat"/>
        <c:majorUnit val="1"/>
      </c:valAx>
      <c:valAx>
        <c:axId val="43622016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1977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92"/>
          <c:h val="0.7961664219938605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Sheet1!$A$2:$A$22</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xVal>
          <c:yVal>
            <c:numRef>
              <c:f>Sheet1!$B$2:$B$22</c:f>
              <c:numCache>
                <c:formatCode>General</c:formatCode>
                <c:ptCount val="21"/>
                <c:pt idx="0">
                  <c:v>0.800506566895129</c:v>
                </c:pt>
                <c:pt idx="1">
                  <c:v>0.83693536435291804</c:v>
                </c:pt>
                <c:pt idx="2">
                  <c:v>0.87502193370053405</c:v>
                </c:pt>
                <c:pt idx="3">
                  <c:v>0.91484171546389204</c:v>
                </c:pt>
                <c:pt idx="4">
                  <c:v>0.95647358325459897</c:v>
                </c:pt>
                <c:pt idx="5">
                  <c:v>1</c:v>
                </c:pt>
                <c:pt idx="6">
                  <c:v>1.04550718128283</c:v>
                </c:pt>
                <c:pt idx="7">
                  <c:v>1.0930852661139601</c:v>
                </c:pt>
                <c:pt idx="8">
                  <c:v>1.1428284954765899</c:v>
                </c:pt>
                <c:pt idx="9">
                  <c:v>1.1948353989954299</c:v>
                </c:pt>
                <c:pt idx="10">
                  <c:v>1.24920899010065</c:v>
                </c:pt>
                <c:pt idx="11">
                  <c:v>1.30605697007329</c:v>
                </c:pt>
                <c:pt idx="12">
                  <c:v>1.36549194137612</c:v>
                </c:pt>
                <c:pt idx="13">
                  <c:v>1.42763163069256</c:v>
                </c:pt>
                <c:pt idx="14">
                  <c:v>1.4925991221155801</c:v>
                </c:pt>
                <c:pt idx="15">
                  <c:v>1.5605231009482801</c:v>
                </c:pt>
                <c:pt idx="16">
                  <c:v>1.40192890893718</c:v>
                </c:pt>
                <c:pt idx="17">
                  <c:v>1.45010213006264</c:v>
                </c:pt>
                <c:pt idx="18">
                  <c:v>1.49993068422163</c:v>
                </c:pt>
                <c:pt idx="19">
                  <c:v>1.5514714521330699</c:v>
                </c:pt>
                <c:pt idx="20">
                  <c:v>1.60478326905688</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Sheet1!$A$2:$A$22</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xVal>
          <c:yVal>
            <c:numRef>
              <c:f>Sheet1!$C$2:$C$22</c:f>
              <c:numCache>
                <c:formatCode>General</c:formatCode>
                <c:ptCount val="21"/>
                <c:pt idx="0">
                  <c:v>0.72863204834897299</c:v>
                </c:pt>
                <c:pt idx="1">
                  <c:v>0.77625894120827399</c:v>
                </c:pt>
                <c:pt idx="2">
                  <c:v>0.82699895670412604</c:v>
                </c:pt>
                <c:pt idx="3">
                  <c:v>0.88105558349531798</c:v>
                </c:pt>
                <c:pt idx="4">
                  <c:v>0.93864561123744505</c:v>
                </c:pt>
                <c:pt idx="5">
                  <c:v>1</c:v>
                </c:pt>
                <c:pt idx="6">
                  <c:v>1.02601968774618</c:v>
                </c:pt>
                <c:pt idx="7">
                  <c:v>1.05271639964277</c:v>
                </c:pt>
                <c:pt idx="8">
                  <c:v>1.0801077516467701</c:v>
                </c:pt>
                <c:pt idx="9">
                  <c:v>1.1082118180768501</c:v>
                </c:pt>
                <c:pt idx="10">
                  <c:v>1.1370471435398399</c:v>
                </c:pt>
                <c:pt idx="11">
                  <c:v>1.16663275516743</c:v>
                </c:pt>
                <c:pt idx="12">
                  <c:v>1.19698817517136</c:v>
                </c:pt>
                <c:pt idx="13">
                  <c:v>1.2281334337251899</c:v>
                </c:pt>
                <c:pt idx="14">
                  <c:v>1.2600890821813699</c:v>
                </c:pt>
                <c:pt idx="15">
                  <c:v>1.2928762066321</c:v>
                </c:pt>
                <c:pt idx="16">
                  <c:v>1.1627313239444901</c:v>
                </c:pt>
                <c:pt idx="17">
                  <c:v>1.1803948601232701</c:v>
                </c:pt>
                <c:pt idx="18">
                  <c:v>1.1983267304424701</c:v>
                </c:pt>
                <c:pt idx="19">
                  <c:v>1.21653101127784</c:v>
                </c:pt>
                <c:pt idx="20">
                  <c:v>1.23501184093109</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xVal>
          <c:yVal>
            <c:numRef>
              <c:f>Sheet1!$D$2:$D$22</c:f>
              <c:numCache>
                <c:formatCode>General</c:formatCode>
                <c:ptCount val="21"/>
                <c:pt idx="0">
                  <c:v>0.879471010222863</c:v>
                </c:pt>
                <c:pt idx="1">
                  <c:v>0.90235457129068197</c:v>
                </c:pt>
                <c:pt idx="2">
                  <c:v>0.92583355547200596</c:v>
                </c:pt>
                <c:pt idx="3">
                  <c:v>0.94992345549032597</c:v>
                </c:pt>
                <c:pt idx="4">
                  <c:v>0.97464016718496005</c:v>
                </c:pt>
                <c:pt idx="5">
                  <c:v>1</c:v>
                </c:pt>
                <c:pt idx="6">
                  <c:v>1.0653648065127299</c:v>
                </c:pt>
                <c:pt idx="7">
                  <c:v>1.1350021709558999</c:v>
                </c:pt>
                <c:pt idx="8">
                  <c:v>1.2091913682519499</c:v>
                </c:pt>
                <c:pt idx="9">
                  <c:v>1.2882299280745999</c:v>
                </c:pt>
                <c:pt idx="10">
                  <c:v>1.3724348280670999</c:v>
                </c:pt>
                <c:pt idx="11">
                  <c:v>1.46214376505503</c:v>
                </c:pt>
                <c:pt idx="12">
                  <c:v>1.5577165093516401</c:v>
                </c:pt>
                <c:pt idx="13">
                  <c:v>1.6595363475870899</c:v>
                </c:pt>
                <c:pt idx="14">
                  <c:v>1.7680116198479501</c:v>
                </c:pt>
                <c:pt idx="15">
                  <c:v>1.88357735729156</c:v>
                </c:pt>
                <c:pt idx="16">
                  <c:v>1.6903343233639601</c:v>
                </c:pt>
                <c:pt idx="17">
                  <c:v>1.7814345509710301</c:v>
                </c:pt>
                <c:pt idx="18">
                  <c:v>1.8774446069803099</c:v>
                </c:pt>
                <c:pt idx="19">
                  <c:v>1.9786291056037499</c:v>
                </c:pt>
                <c:pt idx="20">
                  <c:v>2.0852669223829601</c:v>
                </c:pt>
              </c:numCache>
            </c:numRef>
          </c:yVal>
          <c:smooth val="1"/>
        </c:ser>
        <c:dLbls>
          <c:showLegendKey val="0"/>
          <c:showVal val="0"/>
          <c:showCatName val="0"/>
          <c:showSerName val="0"/>
          <c:showPercent val="0"/>
          <c:showBubbleSize val="0"/>
        </c:dLbls>
        <c:axId val="436220952"/>
        <c:axId val="436221344"/>
      </c:scatterChart>
      <c:valAx>
        <c:axId val="436220952"/>
        <c:scaling>
          <c:orientation val="minMax"/>
          <c:max val="1.5"/>
          <c:min val="0"/>
        </c:scaling>
        <c:delete val="0"/>
        <c:axPos val="b"/>
        <c:title>
          <c:tx>
            <c:rich>
              <a:bodyPr/>
              <a:lstStyle/>
              <a:p>
                <a:pPr>
                  <a:defRPr sz="1700"/>
                </a:pPr>
                <a:r>
                  <a:rPr lang="en-US" sz="1700" dirty="0" smtClean="0"/>
                  <a:t>Bilirubin (mg/dl)</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436221344"/>
        <c:crosses val="autoZero"/>
        <c:crossBetween val="midCat"/>
        <c:majorUnit val="0.5"/>
      </c:valAx>
      <c:valAx>
        <c:axId val="43622134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2095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14"/>
          <c:h val="0.7961664219938605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0.82706355982492896</c:v>
                </c:pt>
                <c:pt idx="1">
                  <c:v>0.86832591302377604</c:v>
                </c:pt>
                <c:pt idx="2">
                  <c:v>0.91164685261695799</c:v>
                </c:pt>
                <c:pt idx="3">
                  <c:v>0.95712908185851797</c:v>
                </c:pt>
                <c:pt idx="4">
                  <c:v>1.00488042788674</c:v>
                </c:pt>
                <c:pt idx="5">
                  <c:v>1.0550140973556801</c:v>
                </c:pt>
                <c:pt idx="6">
                  <c:v>1.10764894482021</c:v>
                </c:pt>
                <c:pt idx="7">
                  <c:v>1.16290975451079</c:v>
                </c:pt>
                <c:pt idx="8">
                  <c:v>1.22092753616613</c:v>
                </c:pt>
                <c:pt idx="9">
                  <c:v>1.2818398356248899</c:v>
                </c:pt>
                <c:pt idx="10">
                  <c:v>1.34579106091295</c:v>
                </c:pt>
                <c:pt idx="11">
                  <c:v>1.2732191452049799</c:v>
                </c:pt>
                <c:pt idx="12">
                  <c:v>1.3179208422703601</c:v>
                </c:pt>
                <c:pt idx="13">
                  <c:v>1.36419197985826</c:v>
                </c:pt>
                <c:pt idx="14">
                  <c:v>1.4120876597593299</c:v>
                </c:pt>
                <c:pt idx="15">
                  <c:v>1.4616649183436501</c:v>
                </c:pt>
                <c:pt idx="16">
                  <c:v>1.5129827944822301</c:v>
                </c:pt>
                <c:pt idx="17">
                  <c:v>1.56610239985322</c:v>
                </c:pt>
                <c:pt idx="18">
                  <c:v>1.6210869917165001</c:v>
                </c:pt>
                <c:pt idx="19">
                  <c:v>1.6780020482433</c:v>
                </c:pt>
                <c:pt idx="20">
                  <c:v>1.73691534649063</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0.72749254665486196</c:v>
                </c:pt>
                <c:pt idx="1">
                  <c:v>0.78932730336047396</c:v>
                </c:pt>
                <c:pt idx="2">
                  <c:v>0.85641783506257696</c:v>
                </c:pt>
                <c:pt idx="3">
                  <c:v>0.92921086739389702</c:v>
                </c:pt>
                <c:pt idx="4">
                  <c:v>1.0015806308795601</c:v>
                </c:pt>
                <c:pt idx="5">
                  <c:v>1.01752500499973</c:v>
                </c:pt>
                <c:pt idx="6">
                  <c:v>1.0337232009873101</c:v>
                </c:pt>
                <c:pt idx="7">
                  <c:v>1.05017925948633</c:v>
                </c:pt>
                <c:pt idx="8">
                  <c:v>1.0668972854647101</c:v>
                </c:pt>
                <c:pt idx="9">
                  <c:v>1.08388144923823</c:v>
                </c:pt>
                <c:pt idx="10">
                  <c:v>1.1011359875108</c:v>
                </c:pt>
                <c:pt idx="11">
                  <c:v>0.96888166354591299</c:v>
                </c:pt>
                <c:pt idx="12">
                  <c:v>0.96451594911959704</c:v>
                </c:pt>
                <c:pt idx="13">
                  <c:v>0.96016990630351895</c:v>
                </c:pt>
                <c:pt idx="14">
                  <c:v>0.95584344645874997</c:v>
                </c:pt>
                <c:pt idx="15">
                  <c:v>0.95153648134576296</c:v>
                </c:pt>
                <c:pt idx="16">
                  <c:v>0.94724892312263198</c:v>
                </c:pt>
                <c:pt idx="17">
                  <c:v>0.94298068434323901</c:v>
                </c:pt>
                <c:pt idx="18">
                  <c:v>0.93873167795549495</c:v>
                </c:pt>
                <c:pt idx="19">
                  <c:v>0.93450181729955895</c:v>
                </c:pt>
                <c:pt idx="20">
                  <c:v>0.93029101610607601</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0.940262735522986</c:v>
                </c:pt>
                <c:pt idx="1">
                  <c:v>0.95523097708459404</c:v>
                </c:pt>
                <c:pt idx="2">
                  <c:v>0.97043750125273598</c:v>
                </c:pt>
                <c:pt idx="3">
                  <c:v>0.98588610129867504</c:v>
                </c:pt>
                <c:pt idx="4">
                  <c:v>1.0081910963704199</c:v>
                </c:pt>
                <c:pt idx="5">
                  <c:v>1.0938844157638401</c:v>
                </c:pt>
                <c:pt idx="6">
                  <c:v>1.18686141879135</c:v>
                </c:pt>
                <c:pt idx="7">
                  <c:v>1.28774119743884</c:v>
                </c:pt>
                <c:pt idx="8">
                  <c:v>1.39719546471561</c:v>
                </c:pt>
                <c:pt idx="9">
                  <c:v>1.51595302728878</c:v>
                </c:pt>
                <c:pt idx="10">
                  <c:v>1.6448046382785599</c:v>
                </c:pt>
                <c:pt idx="11">
                  <c:v>1.67315272102854</c:v>
                </c:pt>
                <c:pt idx="12">
                  <c:v>1.8008155780897901</c:v>
                </c:pt>
                <c:pt idx="13">
                  <c:v>1.9382192106751199</c:v>
                </c:pt>
                <c:pt idx="14">
                  <c:v>2.0861068475512501</c:v>
                </c:pt>
                <c:pt idx="15">
                  <c:v>2.24527842641927</c:v>
                </c:pt>
                <c:pt idx="16">
                  <c:v>2.41659492085049</c:v>
                </c:pt>
                <c:pt idx="17">
                  <c:v>2.6009829973709802</c:v>
                </c:pt>
                <c:pt idx="18">
                  <c:v>2.7994400278852001</c:v>
                </c:pt>
                <c:pt idx="19">
                  <c:v>3.01303948455151</c:v>
                </c:pt>
                <c:pt idx="20">
                  <c:v>3.24293674629086</c:v>
                </c:pt>
              </c:numCache>
            </c:numRef>
          </c:yVal>
          <c:smooth val="1"/>
        </c:ser>
        <c:dLbls>
          <c:showLegendKey val="0"/>
          <c:showVal val="0"/>
          <c:showCatName val="0"/>
          <c:showSerName val="0"/>
          <c:showPercent val="0"/>
          <c:showBubbleSize val="0"/>
        </c:dLbls>
        <c:axId val="436222128"/>
        <c:axId val="436222520"/>
      </c:scatterChart>
      <c:valAx>
        <c:axId val="436222128"/>
        <c:scaling>
          <c:orientation val="minMax"/>
          <c:max val="1.5"/>
          <c:min val="0.5"/>
        </c:scaling>
        <c:delete val="0"/>
        <c:axPos val="b"/>
        <c:title>
          <c:tx>
            <c:rich>
              <a:bodyPr/>
              <a:lstStyle/>
              <a:p>
                <a:pPr>
                  <a:defRPr sz="1700"/>
                </a:pPr>
                <a:r>
                  <a:rPr lang="en-US" sz="1700" dirty="0" smtClean="0"/>
                  <a:t>Creatinine</a:t>
                </a:r>
                <a:endParaRPr lang="en-US" sz="1700" dirty="0"/>
              </a:p>
            </c:rich>
          </c:tx>
          <c:layout/>
          <c:overlay val="0"/>
        </c:title>
        <c:numFmt formatCode="#,##0.00" sourceLinked="0"/>
        <c:majorTickMark val="out"/>
        <c:minorTickMark val="none"/>
        <c:tickLblPos val="nextTo"/>
        <c:txPr>
          <a:bodyPr rot="0"/>
          <a:lstStyle/>
          <a:p>
            <a:pPr>
              <a:defRPr sz="1500" b="1"/>
            </a:pPr>
            <a:endParaRPr lang="en-US"/>
          </a:p>
        </c:txPr>
        <c:crossAx val="436222520"/>
        <c:crosses val="autoZero"/>
        <c:crossBetween val="midCat"/>
        <c:majorUnit val="0.25"/>
      </c:valAx>
      <c:valAx>
        <c:axId val="43622252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2212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03"/>
          <c:h val="0.80568876471086259"/>
        </c:manualLayout>
      </c:layout>
      <c:scatterChart>
        <c:scatterStyle val="smoothMarker"/>
        <c:varyColors val="0"/>
        <c:ser>
          <c:idx val="0"/>
          <c:order val="0"/>
          <c:tx>
            <c:strRef>
              <c:f>Sheet1!$A$1</c:f>
              <c:strCache>
                <c:ptCount val="1"/>
                <c:pt idx="0">
                  <c:v>Recipient Age</c:v>
                </c:pt>
              </c:strCache>
            </c:strRef>
          </c:tx>
          <c:spPr>
            <a:ln w="41275">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1.3323536277408199</c:v>
                </c:pt>
                <c:pt idx="1">
                  <c:v>1.3088895784327499</c:v>
                </c:pt>
                <c:pt idx="2">
                  <c:v>1.28583875396115</c:v>
                </c:pt>
                <c:pt idx="3">
                  <c:v>1.2631938770328499</c:v>
                </c:pt>
                <c:pt idx="4">
                  <c:v>1.24094779851494</c:v>
                </c:pt>
                <c:pt idx="5">
                  <c:v>1.2190934951777199</c:v>
                </c:pt>
                <c:pt idx="6">
                  <c:v>1.1976240674774301</c:v>
                </c:pt>
                <c:pt idx="7">
                  <c:v>1.1765327373780301</c:v>
                </c:pt>
                <c:pt idx="8">
                  <c:v>1.1558128462113</c:v>
                </c:pt>
                <c:pt idx="9">
                  <c:v>1.1354578525746799</c:v>
                </c:pt>
                <c:pt idx="10">
                  <c:v>1.1154613302660901</c:v>
                </c:pt>
                <c:pt idx="11">
                  <c:v>1.09581696625518</c:v>
                </c:pt>
                <c:pt idx="12">
                  <c:v>1.07654464101042</c:v>
                </c:pt>
                <c:pt idx="13">
                  <c:v>1.0577650162041099</c:v>
                </c:pt>
                <c:pt idx="14">
                  <c:v>1.0396152007394299</c:v>
                </c:pt>
                <c:pt idx="15">
                  <c:v>1.0222225115913</c:v>
                </c:pt>
                <c:pt idx="16">
                  <c:v>1.0057054229897899</c:v>
                </c:pt>
                <c:pt idx="17">
                  <c:v>0.99017465794931603</c:v>
                </c:pt>
                <c:pt idx="18">
                  <c:v>0.97573440519451304</c:v>
                </c:pt>
                <c:pt idx="19">
                  <c:v>0.96248364880667003</c:v>
                </c:pt>
                <c:pt idx="20">
                  <c:v>0.95051760253741202</c:v>
                </c:pt>
                <c:pt idx="21">
                  <c:v>0.93992924568055003</c:v>
                </c:pt>
                <c:pt idx="22">
                  <c:v>0.93081096266347896</c:v>
                </c:pt>
                <c:pt idx="23">
                  <c:v>0.92325629415770605</c:v>
                </c:pt>
                <c:pt idx="24">
                  <c:v>0.91736181359437596</c:v>
                </c:pt>
                <c:pt idx="25">
                  <c:v>0.91322914962823598</c:v>
                </c:pt>
                <c:pt idx="26">
                  <c:v>0.91096718249393005</c:v>
                </c:pt>
                <c:pt idx="27">
                  <c:v>0.91069445056898601</c:v>
                </c:pt>
                <c:pt idx="28">
                  <c:v>0.91254181309205096</c:v>
                </c:pt>
                <c:pt idx="29">
                  <c:v>0.91665542625667296</c:v>
                </c:pt>
                <c:pt idx="30">
                  <c:v>0.92320010328385405</c:v>
                </c:pt>
                <c:pt idx="31">
                  <c:v>0.93236314516919805</c:v>
                </c:pt>
                <c:pt idx="32">
                  <c:v>0.94435874836011102</c:v>
                </c:pt>
                <c:pt idx="33">
                  <c:v>0.95943311960615396</c:v>
                </c:pt>
                <c:pt idx="34">
                  <c:v>0.97787045786480598</c:v>
                </c:pt>
                <c:pt idx="35">
                  <c:v>1</c:v>
                </c:pt>
                <c:pt idx="36">
                  <c:v>1.0261049259616499</c:v>
                </c:pt>
                <c:pt idx="37">
                  <c:v>1.05611043483707</c:v>
                </c:pt>
                <c:pt idx="38">
                  <c:v>1.08984135881948</c:v>
                </c:pt>
                <c:pt idx="39">
                  <c:v>1.1271046159940401</c:v>
                </c:pt>
                <c:pt idx="40">
                  <c:v>1.1676771058183999</c:v>
                </c:pt>
                <c:pt idx="41">
                  <c:v>1.21129380817469</c:v>
                </c:pt>
                <c:pt idx="42">
                  <c:v>1.2576361892208601</c:v>
                </c:pt>
                <c:pt idx="43">
                  <c:v>1.3063211340855101</c:v>
                </c:pt>
                <c:pt idx="44">
                  <c:v>1.3569893729609901</c:v>
                </c:pt>
                <c:pt idx="45">
                  <c:v>1.4096228793068999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1.0858102071800499</c:v>
                </c:pt>
                <c:pt idx="1">
                  <c:v>1.07480785456797</c:v>
                </c:pt>
                <c:pt idx="2">
                  <c:v>1.0639009851077901</c:v>
                </c:pt>
                <c:pt idx="3">
                  <c:v>1.05308697939378</c:v>
                </c:pt>
                <c:pt idx="4">
                  <c:v>1.04236296662781</c:v>
                </c:pt>
                <c:pt idx="5">
                  <c:v>1.03172576761526</c:v>
                </c:pt>
                <c:pt idx="6">
                  <c:v>1.0211718226180899</c:v>
                </c:pt>
                <c:pt idx="7">
                  <c:v>1.01069709928028</c:v>
                </c:pt>
                <c:pt idx="8">
                  <c:v>1.00029697409455</c:v>
                </c:pt>
                <c:pt idx="9">
                  <c:v>0.98996607841712603</c:v>
                </c:pt>
                <c:pt idx="10">
                  <c:v>0.97969809654031903</c:v>
                </c:pt>
                <c:pt idx="11">
                  <c:v>0.96948549833810505</c:v>
                </c:pt>
                <c:pt idx="12">
                  <c:v>0.95933894582337098</c:v>
                </c:pt>
                <c:pt idx="13">
                  <c:v>0.94934545889114297</c:v>
                </c:pt>
                <c:pt idx="14">
                  <c:v>0.93960786096021098</c:v>
                </c:pt>
                <c:pt idx="15">
                  <c:v>0.93022529481091198</c:v>
                </c:pt>
                <c:pt idx="16">
                  <c:v>0.92129389288492702</c:v>
                </c:pt>
                <c:pt idx="17">
                  <c:v>0.91290765399072504</c:v>
                </c:pt>
                <c:pt idx="18">
                  <c:v>0.90515955623835698</c:v>
                </c:pt>
                <c:pt idx="19">
                  <c:v>0.89814294289159102</c:v>
                </c:pt>
                <c:pt idx="20">
                  <c:v>0.89195322099833996</c:v>
                </c:pt>
                <c:pt idx="21">
                  <c:v>0.88668990799851999</c:v>
                </c:pt>
                <c:pt idx="22">
                  <c:v>0.88245904385636698</c:v>
                </c:pt>
                <c:pt idx="23">
                  <c:v>0.87937595129009904</c:v>
                </c:pt>
                <c:pt idx="24">
                  <c:v>0.87756827475398502</c:v>
                </c:pt>
                <c:pt idx="25">
                  <c:v>0.87717917043802696</c:v>
                </c:pt>
                <c:pt idx="26">
                  <c:v>0.87837047890652598</c:v>
                </c:pt>
                <c:pt idx="27">
                  <c:v>0.88132572303760803</c:v>
                </c:pt>
                <c:pt idx="28">
                  <c:v>0.88625286416968196</c:v>
                </c:pt>
                <c:pt idx="29">
                  <c:v>0.89338691679276905</c:v>
                </c:pt>
                <c:pt idx="30">
                  <c:v>0.90299272295128097</c:v>
                </c:pt>
                <c:pt idx="31">
                  <c:v>0.91536835250506798</c:v>
                </c:pt>
                <c:pt idx="32">
                  <c:v>0.93084967018749498</c:v>
                </c:pt>
                <c:pt idx="33">
                  <c:v>0.94981658980736805</c:v>
                </c:pt>
                <c:pt idx="34">
                  <c:v>0.97270146421609605</c:v>
                </c:pt>
                <c:pt idx="35">
                  <c:v>1</c:v>
                </c:pt>
                <c:pt idx="36">
                  <c:v>1.0200787772795601</c:v>
                </c:pt>
                <c:pt idx="37">
                  <c:v>1.0431461000117199</c:v>
                </c:pt>
                <c:pt idx="38">
                  <c:v>1.0689782711585301</c:v>
                </c:pt>
                <c:pt idx="39">
                  <c:v>1.0973510247901299</c:v>
                </c:pt>
                <c:pt idx="40">
                  <c:v>1.1280282979514</c:v>
                </c:pt>
                <c:pt idx="41">
                  <c:v>1.1607527518815099</c:v>
                </c:pt>
                <c:pt idx="42">
                  <c:v>1.1952375911491</c:v>
                </c:pt>
                <c:pt idx="43">
                  <c:v>1.23115946389539</c:v>
                </c:pt>
                <c:pt idx="44">
                  <c:v>1.26822500530544</c:v>
                </c:pt>
                <c:pt idx="45">
                  <c:v>1.30640037107059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1.6348770509022801</c:v>
                </c:pt>
                <c:pt idx="1">
                  <c:v>1.5939518131066399</c:v>
                </c:pt>
                <c:pt idx="2">
                  <c:v>1.5540744151307</c:v>
                </c:pt>
                <c:pt idx="3">
                  <c:v>1.5152203020227599</c:v>
                </c:pt>
                <c:pt idx="4">
                  <c:v>1.47736583890833</c:v>
                </c:pt>
                <c:pt idx="5">
                  <c:v>1.44048835129883</c:v>
                </c:pt>
                <c:pt idx="6">
                  <c:v>1.4045661809624901</c:v>
                </c:pt>
                <c:pt idx="7">
                  <c:v>1.36957876213157</c:v>
                </c:pt>
                <c:pt idx="8">
                  <c:v>1.33550672456677</c:v>
                </c:pt>
                <c:pt idx="9">
                  <c:v>1.30233203246208</c:v>
                </c:pt>
                <c:pt idx="10">
                  <c:v>1.2700381716703599</c:v>
                </c:pt>
                <c:pt idx="11">
                  <c:v>1.2386104027250899</c:v>
                </c:pt>
                <c:pt idx="12">
                  <c:v>1.2080697537965299</c:v>
                </c:pt>
                <c:pt idx="13">
                  <c:v>1.1785665787163899</c:v>
                </c:pt>
                <c:pt idx="14">
                  <c:v>1.1502668405775001</c:v>
                </c:pt>
                <c:pt idx="15">
                  <c:v>1.12331804889957</c:v>
                </c:pt>
                <c:pt idx="16">
                  <c:v>1.09785097420309</c:v>
                </c:pt>
                <c:pt idx="17">
                  <c:v>1.07398141417599</c:v>
                </c:pt>
                <c:pt idx="18">
                  <c:v>1.0518119406890301</c:v>
                </c:pt>
                <c:pt idx="19">
                  <c:v>1.0314335613857999</c:v>
                </c:pt>
                <c:pt idx="20">
                  <c:v>1.01292723818209</c:v>
                </c:pt>
                <c:pt idx="21">
                  <c:v>0.99636522183929299</c:v>
                </c:pt>
                <c:pt idx="22">
                  <c:v>0.98181219201775505</c:v>
                </c:pt>
                <c:pt idx="23">
                  <c:v>0.96932624033133197</c:v>
                </c:pt>
                <c:pt idx="24">
                  <c:v>0.95895979976837697</c:v>
                </c:pt>
                <c:pt idx="25">
                  <c:v>0.95076069728633905</c:v>
                </c:pt>
                <c:pt idx="26">
                  <c:v>0.94477356367214704</c:v>
                </c:pt>
                <c:pt idx="27">
                  <c:v>0.94104184255354595</c:v>
                </c:pt>
                <c:pt idx="28">
                  <c:v>0.93961057200249898</c:v>
                </c:pt>
                <c:pt idx="29">
                  <c:v>0.94052997048837295</c:v>
                </c:pt>
                <c:pt idx="30">
                  <c:v>0.94385968905455198</c:v>
                </c:pt>
                <c:pt idx="31">
                  <c:v>0.94967346433903199</c:v>
                </c:pt>
                <c:pt idx="32">
                  <c:v>0.95806387880509702</c:v>
                </c:pt>
                <c:pt idx="33">
                  <c:v>0.969147013092165</c:v>
                </c:pt>
                <c:pt idx="34">
                  <c:v>0.98306691985434103</c:v>
                </c:pt>
                <c:pt idx="35">
                  <c:v>1</c:v>
                </c:pt>
                <c:pt idx="36">
                  <c:v>1.03216667431382</c:v>
                </c:pt>
                <c:pt idx="37">
                  <c:v>1.0692358918460401</c:v>
                </c:pt>
                <c:pt idx="38">
                  <c:v>1.1111116282150799</c:v>
                </c:pt>
                <c:pt idx="39">
                  <c:v>1.1576649464905999</c:v>
                </c:pt>
                <c:pt idx="40">
                  <c:v>1.2087195205374099</c:v>
                </c:pt>
                <c:pt idx="41">
                  <c:v>1.26403550398141</c:v>
                </c:pt>
                <c:pt idx="42">
                  <c:v>1.32329236977676</c:v>
                </c:pt>
                <c:pt idx="43">
                  <c:v>1.38607138669037</c:v>
                </c:pt>
                <c:pt idx="44">
                  <c:v>1.45196644966449</c:v>
                </c:pt>
                <c:pt idx="45">
                  <c:v>1.5210012993467801</c:v>
                </c:pt>
              </c:numCache>
            </c:numRef>
          </c:yVal>
          <c:smooth val="1"/>
        </c:ser>
        <c:dLbls>
          <c:showLegendKey val="0"/>
          <c:showVal val="0"/>
          <c:showCatName val="0"/>
          <c:showSerName val="0"/>
          <c:showPercent val="0"/>
          <c:showBubbleSize val="0"/>
        </c:dLbls>
        <c:axId val="436223304"/>
        <c:axId val="436223696"/>
      </c:scatterChart>
      <c:valAx>
        <c:axId val="436223304"/>
        <c:scaling>
          <c:orientation val="minMax"/>
          <c:max val="65"/>
          <c:min val="20"/>
        </c:scaling>
        <c:delete val="0"/>
        <c:axPos val="b"/>
        <c:title>
          <c:tx>
            <c:rich>
              <a:bodyPr/>
              <a:lstStyle/>
              <a:p>
                <a:pPr>
                  <a:defRPr sz="1700"/>
                </a:pPr>
                <a:r>
                  <a:rPr lang="en-US" sz="1700" dirty="0" smtClean="0"/>
                  <a:t>Recipient Age</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223696"/>
        <c:crosses val="autoZero"/>
        <c:crossBetween val="midCat"/>
        <c:majorUnit val="5"/>
      </c:valAx>
      <c:valAx>
        <c:axId val="43622369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2330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84480495972488"/>
          <c:y val="0.19910337169392289"/>
          <c:w val="0.8791093085347208"/>
          <c:h val="0.58279184332727663"/>
        </c:manualLayout>
      </c:layout>
      <c:barChart>
        <c:barDir val="col"/>
        <c:grouping val="percentStacked"/>
        <c:varyColors val="0"/>
        <c:ser>
          <c:idx val="0"/>
          <c:order val="0"/>
          <c:tx>
            <c:strRef>
              <c:f>Sheet1!$A$2</c:f>
              <c:strCache>
                <c:ptCount val="1"/>
                <c:pt idx="0">
                  <c:v>Alpha-1</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Sheet1!$B$2:$I$2</c:f>
              <c:numCache>
                <c:formatCode>General</c:formatCode>
                <c:ptCount val="8"/>
                <c:pt idx="0">
                  <c:v>281</c:v>
                </c:pt>
                <c:pt idx="1">
                  <c:v>485</c:v>
                </c:pt>
                <c:pt idx="3">
                  <c:v>395</c:v>
                </c:pt>
                <c:pt idx="4">
                  <c:v>433</c:v>
                </c:pt>
                <c:pt idx="6">
                  <c:v>40</c:v>
                </c:pt>
                <c:pt idx="7">
                  <c:v>62</c:v>
                </c:pt>
              </c:numCache>
            </c:numRef>
          </c:val>
        </c:ser>
        <c:ser>
          <c:idx val="1"/>
          <c:order val="1"/>
          <c:tx>
            <c:strRef>
              <c:f>Sheet1!$A$3</c:f>
              <c:strCache>
                <c:ptCount val="1"/>
                <c:pt idx="0">
                  <c:v>Bronchiectasis</c:v>
                </c:pt>
              </c:strCache>
            </c:strRef>
          </c:tx>
          <c:spPr>
            <a:gradFill flip="none" rotWithShape="1">
              <a:gsLst>
                <a:gs pos="0">
                  <a:srgbClr val="00004C">
                    <a:lumMod val="25000"/>
                    <a:lumOff val="75000"/>
                  </a:srgbClr>
                </a:gs>
                <a:gs pos="50000">
                  <a:schemeClr val="bg1">
                    <a:lumMod val="10000"/>
                    <a:lumOff val="90000"/>
                  </a:schemeClr>
                </a:gs>
                <a:gs pos="100000">
                  <a:srgbClr val="00004C">
                    <a:lumMod val="25000"/>
                    <a:lumOff val="75000"/>
                  </a:srgbClr>
                </a:gs>
              </a:gsLst>
              <a:lin ang="10800000" scaled="1"/>
              <a:tileRect/>
            </a:gradFill>
            <a:ln>
              <a:solidFill>
                <a:schemeClr val="bg2"/>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Sheet1!$B$3:$I$3</c:f>
              <c:numCache>
                <c:formatCode>General</c:formatCode>
                <c:ptCount val="8"/>
                <c:pt idx="0">
                  <c:v>112</c:v>
                </c:pt>
                <c:pt idx="1">
                  <c:v>268</c:v>
                </c:pt>
                <c:pt idx="3">
                  <c:v>120</c:v>
                </c:pt>
                <c:pt idx="4">
                  <c:v>250</c:v>
                </c:pt>
                <c:pt idx="6">
                  <c:v>42</c:v>
                </c:pt>
                <c:pt idx="7">
                  <c:v>135</c:v>
                </c:pt>
              </c:numCache>
            </c:numRef>
          </c:val>
        </c:ser>
        <c:ser>
          <c:idx val="2"/>
          <c:order val="2"/>
          <c:tx>
            <c:strRef>
              <c:f>Sheet1!$A$4</c:f>
              <c:strCache>
                <c:ptCount val="1"/>
                <c:pt idx="0">
                  <c:v>COPD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Sheet1!$B$4:$I$4</c:f>
              <c:numCache>
                <c:formatCode>General</c:formatCode>
                <c:ptCount val="8"/>
                <c:pt idx="0">
                  <c:v>989</c:v>
                </c:pt>
                <c:pt idx="1">
                  <c:v>3286</c:v>
                </c:pt>
                <c:pt idx="3">
                  <c:v>2276</c:v>
                </c:pt>
                <c:pt idx="4">
                  <c:v>3909</c:v>
                </c:pt>
                <c:pt idx="6">
                  <c:v>191</c:v>
                </c:pt>
                <c:pt idx="7">
                  <c:v>525</c:v>
                </c:pt>
              </c:numCache>
            </c:numRef>
          </c:val>
        </c:ser>
        <c:ser>
          <c:idx val="3"/>
          <c:order val="3"/>
          <c:tx>
            <c:strRef>
              <c:f>Sheet1!$A$5</c:f>
              <c:strCache>
                <c:ptCount val="1"/>
                <c:pt idx="0">
                  <c:v>CF</c:v>
                </c:pt>
              </c:strCache>
            </c:strRef>
          </c:tx>
          <c:spPr>
            <a:gradFill flip="none" rotWithShape="1">
              <a:gsLst>
                <a:gs pos="0">
                  <a:srgbClr val="660066"/>
                </a:gs>
                <a:gs pos="50000">
                  <a:srgbClr val="A200A2"/>
                </a:gs>
                <a:gs pos="100000">
                  <a:srgbClr val="660066"/>
                </a:gs>
              </a:gsLst>
              <a:lin ang="0" scaled="1"/>
              <a:tileRect/>
            </a:gradFill>
            <a:ln>
              <a:solidFill>
                <a:srgbClr val="000000"/>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Sheet1!$B$5:$I$5</c:f>
              <c:numCache>
                <c:formatCode>General</c:formatCode>
                <c:ptCount val="8"/>
                <c:pt idx="0">
                  <c:v>574</c:v>
                </c:pt>
                <c:pt idx="1">
                  <c:v>1880</c:v>
                </c:pt>
                <c:pt idx="3">
                  <c:v>863</c:v>
                </c:pt>
                <c:pt idx="4">
                  <c:v>1929</c:v>
                </c:pt>
                <c:pt idx="6">
                  <c:v>139</c:v>
                </c:pt>
                <c:pt idx="7">
                  <c:v>335</c:v>
                </c:pt>
              </c:numCache>
            </c:numRef>
          </c:val>
        </c:ser>
        <c:ser>
          <c:idx val="4"/>
          <c:order val="4"/>
          <c:tx>
            <c:strRef>
              <c:f>Sheet1!$A$6</c:f>
              <c:strCache>
                <c:ptCount val="1"/>
                <c:pt idx="0">
                  <c:v>IPF</c:v>
                </c:pt>
              </c:strCache>
            </c:strRef>
          </c:tx>
          <c:spPr>
            <a:gradFill>
              <a:gsLst>
                <a:gs pos="0">
                  <a:srgbClr val="B8B400"/>
                </a:gs>
                <a:gs pos="50000">
                  <a:srgbClr val="FFFF00"/>
                </a:gs>
                <a:gs pos="100000">
                  <a:srgbClr val="B8B400"/>
                </a:gs>
              </a:gsLst>
              <a:lin ang="0" scaled="1"/>
            </a:gradFill>
            <a:ln>
              <a:solidFill>
                <a:schemeClr val="bg2"/>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Sheet1!$B$6:$I$6</c:f>
              <c:numCache>
                <c:formatCode>General</c:formatCode>
                <c:ptCount val="8"/>
                <c:pt idx="0">
                  <c:v>516</c:v>
                </c:pt>
                <c:pt idx="1">
                  <c:v>1857</c:v>
                </c:pt>
                <c:pt idx="3">
                  <c:v>1127</c:v>
                </c:pt>
                <c:pt idx="4">
                  <c:v>5102</c:v>
                </c:pt>
                <c:pt idx="6">
                  <c:v>72</c:v>
                </c:pt>
                <c:pt idx="7">
                  <c:v>368</c:v>
                </c:pt>
              </c:numCache>
            </c:numRef>
          </c:val>
        </c:ser>
        <c:ser>
          <c:idx val="5"/>
          <c:order val="5"/>
          <c:tx>
            <c:strRef>
              <c:f>Sheet1!$A$7</c:f>
              <c:strCache>
                <c:ptCount val="1"/>
                <c:pt idx="0">
                  <c:v>IPAH</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Sheet1!$B$7:$I$7</c:f>
              <c:numCache>
                <c:formatCode>General</c:formatCode>
                <c:ptCount val="8"/>
                <c:pt idx="0">
                  <c:v>105</c:v>
                </c:pt>
                <c:pt idx="1">
                  <c:v>302</c:v>
                </c:pt>
                <c:pt idx="3">
                  <c:v>187</c:v>
                </c:pt>
                <c:pt idx="4">
                  <c:v>279</c:v>
                </c:pt>
                <c:pt idx="6">
                  <c:v>11</c:v>
                </c:pt>
                <c:pt idx="7">
                  <c:v>58</c:v>
                </c:pt>
              </c:numCache>
            </c:numRef>
          </c:val>
        </c:ser>
        <c:ser>
          <c:idx val="6"/>
          <c:order val="6"/>
          <c:tx>
            <c:strRef>
              <c:f>Sheet1!$A$8</c:f>
              <c:strCache>
                <c:ptCount val="1"/>
                <c:pt idx="0">
                  <c:v>Pulmonary Fibrosis, Other</c:v>
                </c:pt>
              </c:strCache>
            </c:strRef>
          </c:tx>
          <c:spPr>
            <a:gradFill>
              <a:gsLst>
                <a:gs pos="0">
                  <a:srgbClr val="CC6600"/>
                </a:gs>
                <a:gs pos="50000">
                  <a:srgbClr val="FFC000"/>
                </a:gs>
                <a:gs pos="100000">
                  <a:srgbClr val="CC6600"/>
                </a:gs>
              </a:gsLst>
              <a:lin ang="10800000" scaled="1"/>
            </a:gradFill>
            <a:ln>
              <a:solidFill>
                <a:schemeClr val="bg2"/>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Sheet1!$B$8:$I$8</c:f>
              <c:numCache>
                <c:formatCode>General</c:formatCode>
                <c:ptCount val="8"/>
                <c:pt idx="0">
                  <c:v>111</c:v>
                </c:pt>
                <c:pt idx="1">
                  <c:v>494</c:v>
                </c:pt>
                <c:pt idx="3">
                  <c:v>113</c:v>
                </c:pt>
                <c:pt idx="4">
                  <c:v>725</c:v>
                </c:pt>
                <c:pt idx="6">
                  <c:v>3</c:v>
                </c:pt>
                <c:pt idx="7">
                  <c:v>67</c:v>
                </c:pt>
              </c:numCache>
            </c:numRef>
          </c:val>
        </c:ser>
        <c:ser>
          <c:idx val="7"/>
          <c:order val="7"/>
          <c:tx>
            <c:strRef>
              <c:f>Sheet1!$A$9</c:f>
              <c:strCache>
                <c:ptCount val="1"/>
                <c:pt idx="0">
                  <c:v>Retx</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Sheet1!$B$9:$I$9</c:f>
              <c:numCache>
                <c:formatCode>General</c:formatCode>
                <c:ptCount val="8"/>
                <c:pt idx="0">
                  <c:v>37</c:v>
                </c:pt>
                <c:pt idx="1">
                  <c:v>191</c:v>
                </c:pt>
                <c:pt idx="3">
                  <c:v>130</c:v>
                </c:pt>
                <c:pt idx="4">
                  <c:v>578</c:v>
                </c:pt>
                <c:pt idx="6">
                  <c:v>2</c:v>
                </c:pt>
                <c:pt idx="7">
                  <c:v>60</c:v>
                </c:pt>
              </c:numCache>
            </c:numRef>
          </c:val>
        </c:ser>
        <c:ser>
          <c:idx val="8"/>
          <c:order val="8"/>
          <c:tx>
            <c:strRef>
              <c:f>Sheet1!$A$10</c:f>
              <c:strCache>
                <c:ptCount val="1"/>
                <c:pt idx="0">
                  <c:v>Sarcoidosis</c:v>
                </c:pt>
              </c:strCache>
            </c:strRef>
          </c:tx>
          <c:spPr>
            <a:gradFill>
              <a:gsLst>
                <a:gs pos="0">
                  <a:srgbClr val="FF99CC"/>
                </a:gs>
                <a:gs pos="50000">
                  <a:srgbClr val="FFCCCC"/>
                </a:gs>
                <a:gs pos="100000">
                  <a:srgbClr val="FF99CC"/>
                </a:gs>
              </a:gsLst>
              <a:lin ang="10800000" scaled="1"/>
            </a:gradFill>
            <a:ln>
              <a:solidFill>
                <a:srgbClr val="000000"/>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Sheet1!$B$10:$I$10</c:f>
              <c:numCache>
                <c:formatCode>General</c:formatCode>
                <c:ptCount val="8"/>
                <c:pt idx="0">
                  <c:v>47</c:v>
                </c:pt>
                <c:pt idx="1">
                  <c:v>203</c:v>
                </c:pt>
                <c:pt idx="3">
                  <c:v>166</c:v>
                </c:pt>
                <c:pt idx="4">
                  <c:v>464</c:v>
                </c:pt>
                <c:pt idx="6">
                  <c:v>7</c:v>
                </c:pt>
                <c:pt idx="7">
                  <c:v>25</c:v>
                </c:pt>
              </c:numCache>
            </c:numRef>
          </c:val>
        </c:ser>
        <c:ser>
          <c:idx val="9"/>
          <c:order val="9"/>
          <c:tx>
            <c:strRef>
              <c:f>Sheet1!$A$11</c:f>
              <c:strCache>
                <c:ptCount val="1"/>
                <c:pt idx="0">
                  <c:v>Other</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strRef>
              <c:f>Sheet1!$B$1:$I$1</c:f>
              <c:strCache>
                <c:ptCount val="8"/>
                <c:pt idx="0">
                  <c:v>Europe (era 1)</c:v>
                </c:pt>
                <c:pt idx="1">
                  <c:v>Europe (era 2)</c:v>
                </c:pt>
                <c:pt idx="2">
                  <c:v>Column2</c:v>
                </c:pt>
                <c:pt idx="3">
                  <c:v>North America (era 1)</c:v>
                </c:pt>
                <c:pt idx="4">
                  <c:v>North America (era 2)</c:v>
                </c:pt>
                <c:pt idx="5">
                  <c:v>Column1</c:v>
                </c:pt>
                <c:pt idx="6">
                  <c:v>Other (era 1)</c:v>
                </c:pt>
                <c:pt idx="7">
                  <c:v>Other (era 3)</c:v>
                </c:pt>
              </c:strCache>
            </c:strRef>
          </c:cat>
          <c:val>
            <c:numRef>
              <c:f>Sheet1!$B$11:$I$11</c:f>
              <c:numCache>
                <c:formatCode>General</c:formatCode>
                <c:ptCount val="8"/>
                <c:pt idx="0">
                  <c:v>155</c:v>
                </c:pt>
                <c:pt idx="1">
                  <c:v>578</c:v>
                </c:pt>
                <c:pt idx="3">
                  <c:v>276</c:v>
                </c:pt>
                <c:pt idx="4">
                  <c:v>1056</c:v>
                </c:pt>
                <c:pt idx="6">
                  <c:v>45</c:v>
                </c:pt>
                <c:pt idx="7">
                  <c:v>173</c:v>
                </c:pt>
              </c:numCache>
            </c:numRef>
          </c:val>
        </c:ser>
        <c:dLbls>
          <c:showLegendKey val="0"/>
          <c:showVal val="0"/>
          <c:showCatName val="0"/>
          <c:showSerName val="0"/>
          <c:showPercent val="0"/>
          <c:showBubbleSize val="0"/>
        </c:dLbls>
        <c:gapWidth val="15"/>
        <c:overlap val="100"/>
        <c:axId val="722795848"/>
        <c:axId val="722793496"/>
      </c:barChart>
      <c:catAx>
        <c:axId val="722795848"/>
        <c:scaling>
          <c:orientation val="minMax"/>
        </c:scaling>
        <c:delete val="1"/>
        <c:axPos val="b"/>
        <c:numFmt formatCode="General" sourceLinked="0"/>
        <c:majorTickMark val="out"/>
        <c:minorTickMark val="none"/>
        <c:tickLblPos val="none"/>
        <c:crossAx val="722793496"/>
        <c:crosses val="autoZero"/>
        <c:auto val="1"/>
        <c:lblAlgn val="ctr"/>
        <c:lblOffset val="100"/>
        <c:noMultiLvlLbl val="0"/>
      </c:catAx>
      <c:valAx>
        <c:axId val="72279349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674907726377953"/>
            </c:manualLayout>
          </c:layout>
          <c:overlay val="0"/>
        </c:title>
        <c:numFmt formatCode="0%" sourceLinked="1"/>
        <c:majorTickMark val="out"/>
        <c:minorTickMark val="none"/>
        <c:tickLblPos val="nextTo"/>
        <c:txPr>
          <a:bodyPr/>
          <a:lstStyle/>
          <a:p>
            <a:pPr>
              <a:defRPr sz="1500" b="1"/>
            </a:pPr>
            <a:endParaRPr lang="en-US"/>
          </a:p>
        </c:txPr>
        <c:crossAx val="722795848"/>
        <c:crosses val="autoZero"/>
        <c:crossBetween val="between"/>
        <c:majorUnit val="0.2"/>
      </c:valAx>
      <c:spPr>
        <a:solidFill>
          <a:srgbClr val="000000"/>
        </a:solidFill>
        <a:ln w="12700">
          <a:solidFill>
            <a:srgbClr val="FFFFFF"/>
          </a:solidFill>
        </a:ln>
      </c:spPr>
    </c:plotArea>
    <c:legend>
      <c:legendPos val="t"/>
      <c:layout>
        <c:manualLayout>
          <c:xMode val="edge"/>
          <c:yMode val="edge"/>
          <c:x val="0.11063218390804599"/>
          <c:y val="1.3060973147587673E-2"/>
          <c:w val="0.86155647569915861"/>
          <c:h val="0.17228528164748863"/>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25"/>
          <c:h val="0.78955973245279865"/>
        </c:manualLayout>
      </c:layout>
      <c:scatterChart>
        <c:scatterStyle val="smoothMarker"/>
        <c:varyColors val="0"/>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1.2902056028873601</c:v>
                </c:pt>
                <c:pt idx="1">
                  <c:v>1.2755824875905599</c:v>
                </c:pt>
                <c:pt idx="2">
                  <c:v>1.2611251098324301</c:v>
                </c:pt>
                <c:pt idx="3">
                  <c:v>1.2468315911533201</c:v>
                </c:pt>
                <c:pt idx="4">
                  <c:v>1.23270007438396</c:v>
                </c:pt>
                <c:pt idx="5">
                  <c:v>1.21872872340413</c:v>
                </c:pt>
                <c:pt idx="6">
                  <c:v>1.2049190195649</c:v>
                </c:pt>
                <c:pt idx="7">
                  <c:v>1.19128535277166</c:v>
                </c:pt>
                <c:pt idx="8">
                  <c:v>1.17784462144525</c:v>
                </c:pt>
                <c:pt idx="9">
                  <c:v>1.1646128893565399</c:v>
                </c:pt>
                <c:pt idx="10">
                  <c:v>1.1516054172652099</c:v>
                </c:pt>
                <c:pt idx="11">
                  <c:v>1.1388366966889301</c:v>
                </c:pt>
                <c:pt idx="12">
                  <c:v>1.1263204854843301</c:v>
                </c:pt>
                <c:pt idx="13">
                  <c:v>1.1140698446483299</c:v>
                </c:pt>
                <c:pt idx="14">
                  <c:v>1.10209717715015</c:v>
                </c:pt>
                <c:pt idx="15">
                  <c:v>1.09041426809915</c:v>
                </c:pt>
                <c:pt idx="16">
                  <c:v>1.0790323246843001</c:v>
                </c:pt>
                <c:pt idx="17">
                  <c:v>1.0679620194067101</c:v>
                </c:pt>
                <c:pt idx="18">
                  <c:v>1.0572135324135601</c:v>
                </c:pt>
                <c:pt idx="19">
                  <c:v>1.04679659486579</c:v>
                </c:pt>
                <c:pt idx="20">
                  <c:v>1.0367205330706799</c:v>
                </c:pt>
                <c:pt idx="21">
                  <c:v>1.02699431721752</c:v>
                </c:pt>
                <c:pt idx="22">
                  <c:v>1.01762660002705</c:v>
                </c:pt>
                <c:pt idx="23">
                  <c:v>1.00862577102938</c:v>
                </c:pt>
                <c:pt idx="24">
                  <c:v>1</c:v>
                </c:pt>
                <c:pt idx="25">
                  <c:v>0.99175728052874002</c:v>
                </c:pt>
                <c:pt idx="26">
                  <c:v>0.98390072387865801</c:v>
                </c:pt>
                <c:pt idx="27">
                  <c:v>0.97641460741442698</c:v>
                </c:pt>
                <c:pt idx="28">
                  <c:v>0.96927915600654302</c:v>
                </c:pt>
                <c:pt idx="29">
                  <c:v>0.96247534935562895</c:v>
                </c:pt>
                <c:pt idx="30">
                  <c:v>0.95598484670839401</c:v>
                </c:pt>
                <c:pt idx="31">
                  <c:v>0.94978994765514602</c:v>
                </c:pt>
                <c:pt idx="32">
                  <c:v>0.94387354296682602</c:v>
                </c:pt>
                <c:pt idx="33">
                  <c:v>0.93821906622851103</c:v>
                </c:pt>
                <c:pt idx="34">
                  <c:v>0.93281046933821199</c:v>
                </c:pt>
                <c:pt idx="35">
                  <c:v>0.92763216452761299</c:v>
                </c:pt>
                <c:pt idx="36">
                  <c:v>0.92266900548252095</c:v>
                </c:pt>
                <c:pt idx="37">
                  <c:v>0.91790625028134398</c:v>
                </c:pt>
                <c:pt idx="38">
                  <c:v>0.91332953200912703</c:v>
                </c:pt>
                <c:pt idx="39">
                  <c:v>0.90892483673285196</c:v>
                </c:pt>
                <c:pt idx="40">
                  <c:v>0.90467844860451097</c:v>
                </c:pt>
                <c:pt idx="41">
                  <c:v>0.90057700234161098</c:v>
                </c:pt>
                <c:pt idx="42">
                  <c:v>0.89660734760824001</c:v>
                </c:pt>
                <c:pt idx="43">
                  <c:v>0.89275665498976198</c:v>
                </c:pt>
                <c:pt idx="44">
                  <c:v>0.88901230956687405</c:v>
                </c:pt>
                <c:pt idx="45">
                  <c:v>0.88536191612738302</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1.1710395087391401</c:v>
                </c:pt>
                <c:pt idx="1">
                  <c:v>1.16335172714309</c:v>
                </c:pt>
                <c:pt idx="2">
                  <c:v>1.15571173573443</c:v>
                </c:pt>
                <c:pt idx="3">
                  <c:v>1.1481187902988499</c:v>
                </c:pt>
                <c:pt idx="4">
                  <c:v>1.1405720461456601</c:v>
                </c:pt>
                <c:pt idx="5">
                  <c:v>1.1330705244844199</c:v>
                </c:pt>
                <c:pt idx="6">
                  <c:v>1.1256131601102799</c:v>
                </c:pt>
                <c:pt idx="7">
                  <c:v>1.11819915769934</c:v>
                </c:pt>
                <c:pt idx="8">
                  <c:v>1.11082792009251</c:v>
                </c:pt>
                <c:pt idx="9">
                  <c:v>1.10349902369521</c:v>
                </c:pt>
                <c:pt idx="10">
                  <c:v>1.09621226805848</c:v>
                </c:pt>
                <c:pt idx="11">
                  <c:v>1.08896773509467</c:v>
                </c:pt>
                <c:pt idx="12">
                  <c:v>1.0817658611349299</c:v>
                </c:pt>
                <c:pt idx="13">
                  <c:v>1.0746075259650401</c:v>
                </c:pt>
                <c:pt idx="14">
                  <c:v>1.0674941643639899</c:v>
                </c:pt>
                <c:pt idx="15">
                  <c:v>1.06042790730419</c:v>
                </c:pt>
                <c:pt idx="16">
                  <c:v>1.05341176204174</c:v>
                </c:pt>
                <c:pt idx="17">
                  <c:v>1.04644984380064</c:v>
                </c:pt>
                <c:pt idx="18">
                  <c:v>1.0395476745090499</c:v>
                </c:pt>
                <c:pt idx="19">
                  <c:v>1.0327125688702301</c:v>
                </c:pt>
                <c:pt idx="20">
                  <c:v>1.0259541323208601</c:v>
                </c:pt>
                <c:pt idx="21">
                  <c:v>1.0192849002493101</c:v>
                </c:pt>
                <c:pt idx="22">
                  <c:v>1.0127211433330301</c:v>
                </c:pt>
                <c:pt idx="23">
                  <c:v>1.0062838673473</c:v>
                </c:pt>
                <c:pt idx="24">
                  <c:v>1</c:v>
                </c:pt>
                <c:pt idx="25">
                  <c:v>0.98961547851680798</c:v>
                </c:pt>
                <c:pt idx="26">
                  <c:v>0.97978401248513403</c:v>
                </c:pt>
                <c:pt idx="27">
                  <c:v>0.970439277663804</c:v>
                </c:pt>
                <c:pt idx="28">
                  <c:v>0.96151091761747398</c:v>
                </c:pt>
                <c:pt idx="29">
                  <c:v>0.95293336723210498</c:v>
                </c:pt>
                <c:pt idx="30">
                  <c:v>0.944647163305253</c:v>
                </c:pt>
                <c:pt idx="31">
                  <c:v>0.93659998417047896</c:v>
                </c:pt>
                <c:pt idx="32">
                  <c:v>0.92874718400025502</c:v>
                </c:pt>
                <c:pt idx="33">
                  <c:v>0.92105178564197698</c:v>
                </c:pt>
                <c:pt idx="34">
                  <c:v>0.91348401715337502</c:v>
                </c:pt>
                <c:pt idx="35">
                  <c:v>0.90602049540586704</c:v>
                </c:pt>
                <c:pt idx="36">
                  <c:v>0.89864327579566805</c:v>
                </c:pt>
                <c:pt idx="37">
                  <c:v>0.89133886502153103</c:v>
                </c:pt>
                <c:pt idx="38">
                  <c:v>0.88409731062478103</c:v>
                </c:pt>
                <c:pt idx="39">
                  <c:v>0.876911414335938</c:v>
                </c:pt>
                <c:pt idx="40">
                  <c:v>0.86977607045919303</c:v>
                </c:pt>
                <c:pt idx="41">
                  <c:v>0.86268777178392397</c:v>
                </c:pt>
                <c:pt idx="42">
                  <c:v>0.85564416713339997</c:v>
                </c:pt>
                <c:pt idx="43">
                  <c:v>0.84864378904626303</c:v>
                </c:pt>
                <c:pt idx="44">
                  <c:v>0.84168579236247598</c:v>
                </c:pt>
                <c:pt idx="45">
                  <c:v>0.83476978500312704</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1.42149815211123</c:v>
                </c:pt>
                <c:pt idx="1">
                  <c:v>1.3986403636014</c:v>
                </c:pt>
                <c:pt idx="2">
                  <c:v>1.3761533204810401</c:v>
                </c:pt>
                <c:pt idx="3">
                  <c:v>1.3540315077442999</c:v>
                </c:pt>
                <c:pt idx="4">
                  <c:v>1.33226960850149</c:v>
                </c:pt>
                <c:pt idx="5">
                  <c:v>1.31086253605097</c:v>
                </c:pt>
                <c:pt idx="6">
                  <c:v>1.28981242860292</c:v>
                </c:pt>
                <c:pt idx="7">
                  <c:v>1.26914850718381</c:v>
                </c:pt>
                <c:pt idx="8">
                  <c:v>1.24890446771625</c:v>
                </c:pt>
                <c:pt idx="9">
                  <c:v>1.2291113566313501</c:v>
                </c:pt>
                <c:pt idx="10">
                  <c:v>1.2097976602865701</c:v>
                </c:pt>
                <c:pt idx="11">
                  <c:v>1.1909893929158499</c:v>
                </c:pt>
                <c:pt idx="12">
                  <c:v>1.1727101784213401</c:v>
                </c:pt>
                <c:pt idx="13">
                  <c:v>1.1549813199383301</c:v>
                </c:pt>
                <c:pt idx="14">
                  <c:v>1.1378218527367701</c:v>
                </c:pt>
                <c:pt idx="15">
                  <c:v>1.1212485713403</c:v>
                </c:pt>
                <c:pt idx="16">
                  <c:v>1.1052760180472201</c:v>
                </c:pt>
                <c:pt idx="17">
                  <c:v>1.08991642710067</c:v>
                </c:pt>
                <c:pt idx="18">
                  <c:v>1.07517960024893</c:v>
                </c:pt>
                <c:pt idx="19">
                  <c:v>1.06107269733473</c:v>
                </c:pt>
                <c:pt idx="20">
                  <c:v>1.0475999168296399</c:v>
                </c:pt>
                <c:pt idx="21">
                  <c:v>1.0347620447817001</c:v>
                </c:pt>
                <c:pt idx="22">
                  <c:v>1.0225558179563701</c:v>
                </c:pt>
                <c:pt idx="23">
                  <c:v>1.01097312497557</c:v>
                </c:pt>
                <c:pt idx="24">
                  <c:v>1</c:v>
                </c:pt>
                <c:pt idx="25">
                  <c:v>0.99390371799348898</c:v>
                </c:pt>
                <c:pt idx="26">
                  <c:v>0.98803473226058103</c:v>
                </c:pt>
                <c:pt idx="27">
                  <c:v>0.98242672933376096</c:v>
                </c:pt>
                <c:pt idx="28">
                  <c:v>0.97711015554222302</c:v>
                </c:pt>
                <c:pt idx="29">
                  <c:v>0.972112877952785</c:v>
                </c:pt>
                <c:pt idx="30">
                  <c:v>0.96745860532558603</c:v>
                </c:pt>
                <c:pt idx="31">
                  <c:v>0.96316566294385597</c:v>
                </c:pt>
                <c:pt idx="32">
                  <c:v>0.95924626255717904</c:v>
                </c:pt>
                <c:pt idx="33">
                  <c:v>0.95570632396218302</c:v>
                </c:pt>
                <c:pt idx="34">
                  <c:v>0.95254580853917403</c:v>
                </c:pt>
                <c:pt idx="35">
                  <c:v>0.949759345433691</c:v>
                </c:pt>
                <c:pt idx="36">
                  <c:v>0.94733707646600895</c:v>
                </c:pt>
                <c:pt idx="37">
                  <c:v>0.94526550717072699</c:v>
                </c:pt>
                <c:pt idx="38">
                  <c:v>0.94352830170981095</c:v>
                </c:pt>
                <c:pt idx="39">
                  <c:v>0.942106973776204</c:v>
                </c:pt>
                <c:pt idx="40">
                  <c:v>0.94098138954015198</c:v>
                </c:pt>
                <c:pt idx="41">
                  <c:v>0.94013032718602396</c:v>
                </c:pt>
                <c:pt idx="42">
                  <c:v>0.93953160281375303</c:v>
                </c:pt>
                <c:pt idx="43">
                  <c:v>0.93916252651094401</c:v>
                </c:pt>
                <c:pt idx="44">
                  <c:v>0.93899991390262505</c:v>
                </c:pt>
                <c:pt idx="45">
                  <c:v>0.93902023840718496</c:v>
                </c:pt>
              </c:numCache>
            </c:numRef>
          </c:yVal>
          <c:smooth val="1"/>
        </c:ser>
        <c:dLbls>
          <c:showLegendKey val="0"/>
          <c:showVal val="0"/>
          <c:showCatName val="0"/>
          <c:showSerName val="0"/>
          <c:showPercent val="0"/>
          <c:showBubbleSize val="0"/>
        </c:dLbls>
        <c:axId val="436224480"/>
        <c:axId val="436224872"/>
      </c:scatterChart>
      <c:valAx>
        <c:axId val="436224480"/>
        <c:scaling>
          <c:orientation val="minMax"/>
          <c:max val="50"/>
          <c:min val="5"/>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224872"/>
        <c:crosses val="autoZero"/>
        <c:crossBetween val="midCat"/>
        <c:majorUnit val="5"/>
      </c:valAx>
      <c:valAx>
        <c:axId val="43622487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2448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92"/>
          <c:h val="0.80568876471086259"/>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Sheet1!$B$2:$B$37</c:f>
              <c:numCache>
                <c:formatCode>General</c:formatCode>
                <c:ptCount val="36"/>
                <c:pt idx="0">
                  <c:v>1.0777343366357801</c:v>
                </c:pt>
                <c:pt idx="1">
                  <c:v>1.07314435124533</c:v>
                </c:pt>
                <c:pt idx="2">
                  <c:v>1.0685739142400199</c:v>
                </c:pt>
                <c:pt idx="3">
                  <c:v>1.06402294236481</c:v>
                </c:pt>
                <c:pt idx="4">
                  <c:v>1.05949135271926</c:v>
                </c:pt>
                <c:pt idx="5">
                  <c:v>1.0549790627559801</c:v>
                </c:pt>
                <c:pt idx="6">
                  <c:v>1.0504859902791399</c:v>
                </c:pt>
                <c:pt idx="7">
                  <c:v>1.046012053443</c:v>
                </c:pt>
                <c:pt idx="8">
                  <c:v>1.0415571707503699</c:v>
                </c:pt>
                <c:pt idx="9">
                  <c:v>1.03712126105115</c:v>
                </c:pt>
                <c:pt idx="10">
                  <c:v>1.03270424354088</c:v>
                </c:pt>
                <c:pt idx="11">
                  <c:v>1.0283060377591999</c:v>
                </c:pt>
                <c:pt idx="12">
                  <c:v>1.02392656358845</c:v>
                </c:pt>
                <c:pt idx="13">
                  <c:v>1.0195657412521799</c:v>
                </c:pt>
                <c:pt idx="14">
                  <c:v>1.0152234913137099</c:v>
                </c:pt>
                <c:pt idx="15">
                  <c:v>1.01089973467465</c:v>
                </c:pt>
                <c:pt idx="16">
                  <c:v>1.0065943925735099</c:v>
                </c:pt>
                <c:pt idx="17">
                  <c:v>1.00230738658423</c:v>
                </c:pt>
                <c:pt idx="18">
                  <c:v>0.99803863861474096</c:v>
                </c:pt>
                <c:pt idx="19">
                  <c:v>0.99378807090559396</c:v>
                </c:pt>
                <c:pt idx="20">
                  <c:v>0.98955560602849302</c:v>
                </c:pt>
                <c:pt idx="21">
                  <c:v>0.98534116688490603</c:v>
                </c:pt>
                <c:pt idx="22">
                  <c:v>0.98114467670465799</c:v>
                </c:pt>
                <c:pt idx="23">
                  <c:v>0.97696605904453304</c:v>
                </c:pt>
                <c:pt idx="24">
                  <c:v>0.97280523778687999</c:v>
                </c:pt>
                <c:pt idx="25">
                  <c:v>0.96866213713822702</c:v>
                </c:pt>
                <c:pt idx="26">
                  <c:v>0.96453668162789896</c:v>
                </c:pt>
                <c:pt idx="27">
                  <c:v>0.960428796106647</c:v>
                </c:pt>
                <c:pt idx="28">
                  <c:v>0.95633840574527595</c:v>
                </c:pt>
                <c:pt idx="29">
                  <c:v>0.95226543603328095</c:v>
                </c:pt>
                <c:pt idx="30">
                  <c:v>0.94820981277749405</c:v>
                </c:pt>
                <c:pt idx="31">
                  <c:v>0.944171462100728</c:v>
                </c:pt>
                <c:pt idx="32">
                  <c:v>0.94015031044043396</c:v>
                </c:pt>
                <c:pt idx="33">
                  <c:v>0.93614628454735904</c:v>
                </c:pt>
                <c:pt idx="34">
                  <c:v>0.93215931148421405</c:v>
                </c:pt>
                <c:pt idx="35">
                  <c:v>0.92818931862434295</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Sheet1!$C$2:$C$37</c:f>
              <c:numCache>
                <c:formatCode>General</c:formatCode>
                <c:ptCount val="36"/>
                <c:pt idx="0">
                  <c:v>1.0089738696891699</c:v>
                </c:pt>
                <c:pt idx="1">
                  <c:v>1.00846008863239</c:v>
                </c:pt>
                <c:pt idx="2">
                  <c:v>1.0079465691988201</c:v>
                </c:pt>
                <c:pt idx="3">
                  <c:v>1.0074333112552201</c:v>
                </c:pt>
                <c:pt idx="4">
                  <c:v>1.00692031466846</c:v>
                </c:pt>
                <c:pt idx="5">
                  <c:v>1.0064075793054299</c:v>
                </c:pt>
                <c:pt idx="6">
                  <c:v>1.00589510503313</c:v>
                </c:pt>
                <c:pt idx="7">
                  <c:v>1.0053828917186001</c:v>
                </c:pt>
                <c:pt idx="8">
                  <c:v>1.0048709392289601</c:v>
                </c:pt>
                <c:pt idx="9">
                  <c:v>1.00435924743139</c:v>
                </c:pt>
                <c:pt idx="10">
                  <c:v>1.0038478161931501</c:v>
                </c:pt>
                <c:pt idx="11">
                  <c:v>1.00333664538156</c:v>
                </c:pt>
                <c:pt idx="12">
                  <c:v>1.002825734864</c:v>
                </c:pt>
                <c:pt idx="13">
                  <c:v>1.0023150845079301</c:v>
                </c:pt>
                <c:pt idx="14">
                  <c:v>1.00180469418088</c:v>
                </c:pt>
                <c:pt idx="15">
                  <c:v>1.00129456375043</c:v>
                </c:pt>
                <c:pt idx="16">
                  <c:v>1.0007846930842399</c:v>
                </c:pt>
                <c:pt idx="17">
                  <c:v>1.0002750820500399</c:v>
                </c:pt>
                <c:pt idx="18">
                  <c:v>0.99631453025925898</c:v>
                </c:pt>
                <c:pt idx="19">
                  <c:v>0.98834943093918404</c:v>
                </c:pt>
                <c:pt idx="20">
                  <c:v>0.98044800910774499</c:v>
                </c:pt>
                <c:pt idx="21">
                  <c:v>0.97260975569124497</c:v>
                </c:pt>
                <c:pt idx="22">
                  <c:v>0.96483416568580804</c:v>
                </c:pt>
                <c:pt idx="23">
                  <c:v>0.95712073812484599</c:v>
                </c:pt>
                <c:pt idx="24">
                  <c:v>0.94946897604677605</c:v>
                </c:pt>
                <c:pt idx="25">
                  <c:v>0.94187838646300703</c:v>
                </c:pt>
                <c:pt idx="26">
                  <c:v>0.93434848032618001</c:v>
                </c:pt>
                <c:pt idx="27">
                  <c:v>0.92687877249865003</c:v>
                </c:pt>
                <c:pt idx="28">
                  <c:v>0.91946878172123903</c:v>
                </c:pt>
                <c:pt idx="29">
                  <c:v>0.91211803058222696</c:v>
                </c:pt>
                <c:pt idx="30">
                  <c:v>0.90482604548658796</c:v>
                </c:pt>
                <c:pt idx="31">
                  <c:v>0.89759235662548498</c:v>
                </c:pt>
                <c:pt idx="32">
                  <c:v>0.89041649794599498</c:v>
                </c:pt>
                <c:pt idx="33">
                  <c:v>0.88329800712108697</c:v>
                </c:pt>
                <c:pt idx="34">
                  <c:v>0.87623642551983005</c:v>
                </c:pt>
                <c:pt idx="35">
                  <c:v>0.86923129817784806</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Sheet1!$D$2:$D$37</c:f>
              <c:numCache>
                <c:formatCode>General</c:formatCode>
                <c:ptCount val="36"/>
                <c:pt idx="0">
                  <c:v>1.1511807542861201</c:v>
                </c:pt>
                <c:pt idx="1">
                  <c:v>1.1419775671752599</c:v>
                </c:pt>
                <c:pt idx="2">
                  <c:v>1.1328479555239199</c:v>
                </c:pt>
                <c:pt idx="3">
                  <c:v>1.12379133112847</c:v>
                </c:pt>
                <c:pt idx="4">
                  <c:v>1.11480711048767</c:v>
                </c:pt>
                <c:pt idx="5">
                  <c:v>1.1058947147651601</c:v>
                </c:pt>
                <c:pt idx="6">
                  <c:v>1.09705356975209</c:v>
                </c:pt>
                <c:pt idx="7">
                  <c:v>1.0882831058301801</c:v>
                </c:pt>
                <c:pt idx="8">
                  <c:v>1.0795827579349799</c:v>
                </c:pt>
                <c:pt idx="9">
                  <c:v>1.0709519655194999</c:v>
                </c:pt>
                <c:pt idx="10">
                  <c:v>1.06239017251807</c:v>
                </c:pt>
                <c:pt idx="11">
                  <c:v>1.05389682731053</c:v>
                </c:pt>
                <c:pt idx="12">
                  <c:v>1.0454713826866799</c:v>
                </c:pt>
                <c:pt idx="13">
                  <c:v>1.0371132958110101</c:v>
                </c:pt>
                <c:pt idx="14">
                  <c:v>1.02882202818777</c:v>
                </c:pt>
                <c:pt idx="15">
                  <c:v>1.0205970456262199</c:v>
                </c:pt>
                <c:pt idx="16">
                  <c:v>1.0124378182062701</c:v>
                </c:pt>
                <c:pt idx="17">
                  <c:v>1.00434382024429</c:v>
                </c:pt>
                <c:pt idx="18">
                  <c:v>0.99976573051561102</c:v>
                </c:pt>
                <c:pt idx="19">
                  <c:v>0.99925663834882394</c:v>
                </c:pt>
                <c:pt idx="20">
                  <c:v>0.998747805417602</c:v>
                </c:pt>
                <c:pt idx="21">
                  <c:v>0.99823923158993999</c:v>
                </c:pt>
                <c:pt idx="22">
                  <c:v>0.99773091673389902</c:v>
                </c:pt>
                <c:pt idx="23">
                  <c:v>0.99722286071760802</c:v>
                </c:pt>
                <c:pt idx="24">
                  <c:v>0.99671506340926197</c:v>
                </c:pt>
                <c:pt idx="25">
                  <c:v>0.99620752467712403</c:v>
                </c:pt>
                <c:pt idx="26">
                  <c:v>0.99570024438952598</c:v>
                </c:pt>
                <c:pt idx="27">
                  <c:v>0.99519322241486297</c:v>
                </c:pt>
                <c:pt idx="28">
                  <c:v>0.99468645862159899</c:v>
                </c:pt>
                <c:pt idx="29">
                  <c:v>0.99417995287826699</c:v>
                </c:pt>
                <c:pt idx="30">
                  <c:v>0.99367370505346297</c:v>
                </c:pt>
                <c:pt idx="31">
                  <c:v>0.99316771501585299</c:v>
                </c:pt>
                <c:pt idx="32">
                  <c:v>0.99266198263416805</c:v>
                </c:pt>
                <c:pt idx="33">
                  <c:v>0.99215650777720799</c:v>
                </c:pt>
                <c:pt idx="34">
                  <c:v>0.99165129031383703</c:v>
                </c:pt>
                <c:pt idx="35">
                  <c:v>0.99114633011298803</c:v>
                </c:pt>
              </c:numCache>
            </c:numRef>
          </c:yVal>
          <c:smooth val="1"/>
        </c:ser>
        <c:dLbls>
          <c:showLegendKey val="0"/>
          <c:showVal val="0"/>
          <c:showCatName val="0"/>
          <c:showSerName val="0"/>
          <c:showPercent val="0"/>
          <c:showBubbleSize val="0"/>
        </c:dLbls>
        <c:axId val="436225656"/>
        <c:axId val="436226048"/>
      </c:scatterChart>
      <c:valAx>
        <c:axId val="436225656"/>
        <c:scaling>
          <c:orientation val="minMax"/>
          <c:max val="20"/>
          <c:min val="-15"/>
        </c:scaling>
        <c:delete val="0"/>
        <c:axPos val="b"/>
        <c:title>
          <c:tx>
            <c:rich>
              <a:bodyPr/>
              <a:lstStyle/>
              <a:p>
                <a:pPr>
                  <a:defRPr sz="1700"/>
                </a:pPr>
                <a:r>
                  <a:rPr lang="en-US" sz="1700" smtClean="0"/>
                  <a:t>Donor Height - Recipient </a:t>
                </a:r>
                <a:r>
                  <a:rPr lang="en-US" sz="1700" dirty="0" smtClean="0"/>
                  <a:t>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226048"/>
        <c:crossesAt val="0"/>
        <c:crossBetween val="midCat"/>
        <c:majorUnit val="5"/>
      </c:valAx>
      <c:valAx>
        <c:axId val="43622604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25656"/>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92"/>
          <c:h val="0.80568876471086259"/>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0.85970852439775602</c:v>
                </c:pt>
                <c:pt idx="1">
                  <c:v>0.86478759085241097</c:v>
                </c:pt>
                <c:pt idx="2">
                  <c:v>0.86989171866605397</c:v>
                </c:pt>
                <c:pt idx="3">
                  <c:v>0.87501602357974295</c:v>
                </c:pt>
                <c:pt idx="4">
                  <c:v>0.88015550285716304</c:v>
                </c:pt>
                <c:pt idx="5">
                  <c:v>0.88530503773052605</c:v>
                </c:pt>
                <c:pt idx="6">
                  <c:v>0.89045939156784004</c:v>
                </c:pt>
                <c:pt idx="7">
                  <c:v>0.89561320242836995</c:v>
                </c:pt>
                <c:pt idx="8">
                  <c:v>0.90076100010010596</c:v>
                </c:pt>
                <c:pt idx="9">
                  <c:v>0.90589718296702604</c:v>
                </c:pt>
                <c:pt idx="10">
                  <c:v>0.911016043625125</c:v>
                </c:pt>
                <c:pt idx="11">
                  <c:v>0.91611174782347604</c:v>
                </c:pt>
                <c:pt idx="12">
                  <c:v>0.92117834813753596</c:v>
                </c:pt>
                <c:pt idx="13">
                  <c:v>0.926209776523642</c:v>
                </c:pt>
                <c:pt idx="14">
                  <c:v>0.93119987171897201</c:v>
                </c:pt>
                <c:pt idx="15">
                  <c:v>0.93614234294290899</c:v>
                </c:pt>
                <c:pt idx="16">
                  <c:v>0.94103079926980604</c:v>
                </c:pt>
                <c:pt idx="17">
                  <c:v>0.94585874561372896</c:v>
                </c:pt>
                <c:pt idx="18">
                  <c:v>0.95061958035885397</c:v>
                </c:pt>
                <c:pt idx="19">
                  <c:v>0.95530662545952905</c:v>
                </c:pt>
                <c:pt idx="20">
                  <c:v>0.95991309228525301</c:v>
                </c:pt>
                <c:pt idx="21">
                  <c:v>0.96443210480425001</c:v>
                </c:pt>
                <c:pt idx="22">
                  <c:v>0.96885673524878702</c:v>
                </c:pt>
                <c:pt idx="23">
                  <c:v>0.97317993012580595</c:v>
                </c:pt>
                <c:pt idx="24">
                  <c:v>0.97739462544899303</c:v>
                </c:pt>
                <c:pt idx="25">
                  <c:v>0.98149363913863696</c:v>
                </c:pt>
                <c:pt idx="26">
                  <c:v>0.98546977812812697</c:v>
                </c:pt>
                <c:pt idx="27">
                  <c:v>0.989315799400725</c:v>
                </c:pt>
                <c:pt idx="28">
                  <c:v>0.99302438649423996</c:v>
                </c:pt>
                <c:pt idx="29">
                  <c:v>0.99658824147443903</c:v>
                </c:pt>
                <c:pt idx="30">
                  <c:v>1</c:v>
                </c:pt>
                <c:pt idx="31">
                  <c:v>1.00325422461279</c:v>
                </c:pt>
                <c:pt idx="32">
                  <c:v>1.0063531311488001</c:v>
                </c:pt>
                <c:pt idx="33">
                  <c:v>1.00930092561453</c:v>
                </c:pt>
                <c:pt idx="34">
                  <c:v>1.01210200720722</c:v>
                </c:pt>
                <c:pt idx="35">
                  <c:v>1.01476085177803</c:v>
                </c:pt>
                <c:pt idx="36">
                  <c:v>1.01728209146091</c:v>
                </c:pt>
                <c:pt idx="37">
                  <c:v>1.0196704815880699</c:v>
                </c:pt>
                <c:pt idx="38">
                  <c:v>1.02193083826626</c:v>
                </c:pt>
                <c:pt idx="39">
                  <c:v>1.0240681317600899</c:v>
                </c:pt>
                <c:pt idx="40">
                  <c:v>1.0260873776722801</c:v>
                </c:pt>
                <c:pt idx="41">
                  <c:v>1.0279937186110599</c:v>
                </c:pt>
                <c:pt idx="42">
                  <c:v>1.02979236472694</c:v>
                </c:pt>
                <c:pt idx="43">
                  <c:v>1.0314886311198901</c:v>
                </c:pt>
                <c:pt idx="44">
                  <c:v>1.0330878204981899</c:v>
                </c:pt>
                <c:pt idx="45">
                  <c:v>1.03459537889417</c:v>
                </c:pt>
                <c:pt idx="46">
                  <c:v>1.03601678731737</c:v>
                </c:pt>
                <c:pt idx="47">
                  <c:v>1.03735759005372</c:v>
                </c:pt>
                <c:pt idx="48">
                  <c:v>1.0386233939593701</c:v>
                </c:pt>
                <c:pt idx="49">
                  <c:v>1.0398197727426099</c:v>
                </c:pt>
                <c:pt idx="50">
                  <c:v>1.0409524379695201</c:v>
                </c:pt>
                <c:pt idx="51">
                  <c:v>1.0420270933721001</c:v>
                </c:pt>
                <c:pt idx="52">
                  <c:v>1.04304948595044</c:v>
                </c:pt>
                <c:pt idx="53">
                  <c:v>1.0440254407490499</c:v>
                </c:pt>
                <c:pt idx="54">
                  <c:v>1.04496068988323</c:v>
                </c:pt>
                <c:pt idx="55">
                  <c:v>1.04586109686438</c:v>
                </c:pt>
                <c:pt idx="56">
                  <c:v>1.04673253731251</c:v>
                </c:pt>
                <c:pt idx="57">
                  <c:v>1.0475808839304499</c:v>
                </c:pt>
                <c:pt idx="58">
                  <c:v>1.0484120599584299</c:v>
                </c:pt>
                <c:pt idx="59">
                  <c:v>1.0492319373132299</c:v>
                </c:pt>
                <c:pt idx="60">
                  <c:v>1.0500464783383401</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0.78448678207760902</c:v>
                </c:pt>
                <c:pt idx="1">
                  <c:v>0.79213818978466199</c:v>
                </c:pt>
                <c:pt idx="2">
                  <c:v>0.79985333566291605</c:v>
                </c:pt>
                <c:pt idx="3">
                  <c:v>0.80762368462671397</c:v>
                </c:pt>
                <c:pt idx="4">
                  <c:v>0.81544037405527903</c:v>
                </c:pt>
                <c:pt idx="5">
                  <c:v>0.82329421916420797</c:v>
                </c:pt>
                <c:pt idx="6">
                  <c:v>0.831175713334944</c:v>
                </c:pt>
                <c:pt idx="7">
                  <c:v>0.83907502138776802</c:v>
                </c:pt>
                <c:pt idx="8">
                  <c:v>0.84698201227278302</c:v>
                </c:pt>
                <c:pt idx="9">
                  <c:v>0.85488623216350101</c:v>
                </c:pt>
                <c:pt idx="10">
                  <c:v>0.86277695491427897</c:v>
                </c:pt>
                <c:pt idx="11">
                  <c:v>0.87064316326546898</c:v>
                </c:pt>
                <c:pt idx="12">
                  <c:v>0.87847358669238895</c:v>
                </c:pt>
                <c:pt idx="13">
                  <c:v>0.88625671019533103</c:v>
                </c:pt>
                <c:pt idx="14">
                  <c:v>0.89398084129794297</c:v>
                </c:pt>
                <c:pt idx="15">
                  <c:v>0.90163408228319697</c:v>
                </c:pt>
                <c:pt idx="16">
                  <c:v>0.90920441038342703</c:v>
                </c:pt>
                <c:pt idx="17">
                  <c:v>0.91667971169886797</c:v>
                </c:pt>
                <c:pt idx="18">
                  <c:v>0.92404782489883797</c:v>
                </c:pt>
                <c:pt idx="19">
                  <c:v>0.931296643953616</c:v>
                </c:pt>
                <c:pt idx="20">
                  <c:v>0.93841412936288504</c:v>
                </c:pt>
                <c:pt idx="21">
                  <c:v>0.94538841997230405</c:v>
                </c:pt>
                <c:pt idx="22">
                  <c:v>0.95220797730950801</c:v>
                </c:pt>
                <c:pt idx="23">
                  <c:v>0.95886157042397202</c:v>
                </c:pt>
                <c:pt idx="24">
                  <c:v>0.96533857524007705</c:v>
                </c:pt>
                <c:pt idx="25">
                  <c:v>0.97162893994153698</c:v>
                </c:pt>
                <c:pt idx="26">
                  <c:v>0.97772350660397001</c:v>
                </c:pt>
                <c:pt idx="27">
                  <c:v>0.98361412233251</c:v>
                </c:pt>
                <c:pt idx="28">
                  <c:v>0.98929379567258102</c:v>
                </c:pt>
                <c:pt idx="29">
                  <c:v>0.99475704712917001</c:v>
                </c:pt>
                <c:pt idx="30">
                  <c:v>1</c:v>
                </c:pt>
                <c:pt idx="31">
                  <c:v>1.00148812453782</c:v>
                </c:pt>
                <c:pt idx="32">
                  <c:v>1.0028778607750199</c:v>
                </c:pt>
                <c:pt idx="33">
                  <c:v>1.0041609699655001</c:v>
                </c:pt>
                <c:pt idx="34">
                  <c:v>1.00532957222805</c:v>
                </c:pt>
                <c:pt idx="35">
                  <c:v>1.00637626420094</c:v>
                </c:pt>
                <c:pt idx="36">
                  <c:v>1.00729433814817</c:v>
                </c:pt>
                <c:pt idx="37">
                  <c:v>1.0080779318551201</c:v>
                </c:pt>
                <c:pt idx="38">
                  <c:v>1.0087221294993001</c:v>
                </c:pt>
                <c:pt idx="39">
                  <c:v>1.0092231366864</c:v>
                </c:pt>
                <c:pt idx="40">
                  <c:v>1.00957829542795</c:v>
                </c:pt>
                <c:pt idx="41">
                  <c:v>1.00978618636215</c:v>
                </c:pt>
                <c:pt idx="42">
                  <c:v>1.0098466054966</c:v>
                </c:pt>
                <c:pt idx="43">
                  <c:v>1.0097605787742701</c:v>
                </c:pt>
                <c:pt idx="44">
                  <c:v>1.0095302318775901</c:v>
                </c:pt>
                <c:pt idx="45">
                  <c:v>1.0091588472925299</c:v>
                </c:pt>
                <c:pt idx="46">
                  <c:v>1.0086507091768899</c:v>
                </c:pt>
                <c:pt idx="47">
                  <c:v>1.0080110427490601</c:v>
                </c:pt>
                <c:pt idx="48">
                  <c:v>1.00724591510661</c:v>
                </c:pt>
                <c:pt idx="49">
                  <c:v>1.0063620674454199</c:v>
                </c:pt>
                <c:pt idx="50">
                  <c:v>1.0053669779793599</c:v>
                </c:pt>
                <c:pt idx="51">
                  <c:v>1.0042686371696701</c:v>
                </c:pt>
                <c:pt idx="52">
                  <c:v>1.0030755232331501</c:v>
                </c:pt>
                <c:pt idx="53">
                  <c:v>1.0017965667900099</c:v>
                </c:pt>
                <c:pt idx="54">
                  <c:v>1.0004408980611601</c:v>
                </c:pt>
                <c:pt idx="55">
                  <c:v>0.99901802283545105</c:v>
                </c:pt>
                <c:pt idx="56">
                  <c:v>0.99753765630521096</c:v>
                </c:pt>
                <c:pt idx="57">
                  <c:v>0.99600964105310097</c:v>
                </c:pt>
                <c:pt idx="58">
                  <c:v>0.99444396937587098</c:v>
                </c:pt>
                <c:pt idx="59">
                  <c:v>0.99285065194622102</c:v>
                </c:pt>
                <c:pt idx="60">
                  <c:v>0.99123981357673896</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0.94214302115424098</c:v>
                </c:pt>
                <c:pt idx="1">
                  <c:v>0.94409988930797095</c:v>
                </c:pt>
                <c:pt idx="2">
                  <c:v>0.94606294487303799</c:v>
                </c:pt>
                <c:pt idx="3">
                  <c:v>0.94803193132602603</c:v>
                </c:pt>
                <c:pt idx="4">
                  <c:v>0.95000656560234198</c:v>
                </c:pt>
                <c:pt idx="5">
                  <c:v>0.95198653359513596</c:v>
                </c:pt>
                <c:pt idx="6">
                  <c:v>0.95397148317763802</c:v>
                </c:pt>
                <c:pt idx="7">
                  <c:v>0.95596101411450496</c:v>
                </c:pt>
                <c:pt idx="8">
                  <c:v>0.95795467618505903</c:v>
                </c:pt>
                <c:pt idx="9">
                  <c:v>0.95995195060135297</c:v>
                </c:pt>
                <c:pt idx="10">
                  <c:v>0.96195224850996996</c:v>
                </c:pt>
                <c:pt idx="11">
                  <c:v>0.96395488979942101</c:v>
                </c:pt>
                <c:pt idx="12">
                  <c:v>0.96595909305869598</c:v>
                </c:pt>
                <c:pt idx="13">
                  <c:v>0.96796395475403796</c:v>
                </c:pt>
                <c:pt idx="14">
                  <c:v>0.96996843895498397</c:v>
                </c:pt>
                <c:pt idx="15">
                  <c:v>0.97197133900643695</c:v>
                </c:pt>
                <c:pt idx="16">
                  <c:v>0.97397125999523404</c:v>
                </c:pt>
                <c:pt idx="17">
                  <c:v>0.97596658378741596</c:v>
                </c:pt>
                <c:pt idx="18">
                  <c:v>0.97795542850888195</c:v>
                </c:pt>
                <c:pt idx="19">
                  <c:v>0.97993561404085305</c:v>
                </c:pt>
                <c:pt idx="20">
                  <c:v>0.98190459404764396</c:v>
                </c:pt>
                <c:pt idx="21">
                  <c:v>0.98385940120189497</c:v>
                </c:pt>
                <c:pt idx="22">
                  <c:v>0.98579658625546995</c:v>
                </c:pt>
                <c:pt idx="23">
                  <c:v>0.98771210111268304</c:v>
                </c:pt>
                <c:pt idx="24">
                  <c:v>0.98960124287895102</c:v>
                </c:pt>
                <c:pt idx="25">
                  <c:v>0.99145849209428405</c:v>
                </c:pt>
                <c:pt idx="26">
                  <c:v>0.99327742152492504</c:v>
                </c:pt>
                <c:pt idx="27">
                  <c:v>0.995050527154826</c:v>
                </c:pt>
                <c:pt idx="28">
                  <c:v>0.99676904523782395</c:v>
                </c:pt>
                <c:pt idx="29">
                  <c:v>0.99842280676615103</c:v>
                </c:pt>
                <c:pt idx="30">
                  <c:v>1</c:v>
                </c:pt>
                <c:pt idx="31">
                  <c:v>1.0050234391625099</c:v>
                </c:pt>
                <c:pt idx="32">
                  <c:v>1.00984044436911</c:v>
                </c:pt>
                <c:pt idx="33">
                  <c:v>1.01446719093389</c:v>
                </c:pt>
                <c:pt idx="34">
                  <c:v>1.01892006491232</c:v>
                </c:pt>
                <c:pt idx="35">
                  <c:v>1.0232152952443601</c:v>
                </c:pt>
                <c:pt idx="36">
                  <c:v>1.02736887761088</c:v>
                </c:pt>
                <c:pt idx="37">
                  <c:v>1.0313963416584999</c:v>
                </c:pt>
                <c:pt idx="38">
                  <c:v>1.03531250842881</c:v>
                </c:pt>
                <c:pt idx="39">
                  <c:v>1.0391314867491599</c:v>
                </c:pt>
                <c:pt idx="40">
                  <c:v>1.04286642391819</c:v>
                </c:pt>
                <c:pt idx="41">
                  <c:v>1.0465295522717699</c:v>
                </c:pt>
                <c:pt idx="42">
                  <c:v>1.0501320781569601</c:v>
                </c:pt>
                <c:pt idx="43">
                  <c:v>1.0536842282168599</c:v>
                </c:pt>
                <c:pt idx="44">
                  <c:v>1.05719513013168</c:v>
                </c:pt>
                <c:pt idx="45">
                  <c:v>1.0606730554866599</c:v>
                </c:pt>
                <c:pt idx="46">
                  <c:v>1.06412534471848</c:v>
                </c:pt>
                <c:pt idx="47">
                  <c:v>1.06755851275923</c:v>
                </c:pt>
                <c:pt idx="48">
                  <c:v>1.0709783363732901</c:v>
                </c:pt>
                <c:pt idx="49">
                  <c:v>1.07438981929348</c:v>
                </c:pt>
                <c:pt idx="50">
                  <c:v>1.07779746286528</c:v>
                </c:pt>
                <c:pt idx="51">
                  <c:v>1.08120519065663</c:v>
                </c:pt>
                <c:pt idx="52">
                  <c:v>1.0846164669981599</c:v>
                </c:pt>
                <c:pt idx="53">
                  <c:v>1.0880343944717501</c:v>
                </c:pt>
                <c:pt idx="54">
                  <c:v>1.0914616200891101</c:v>
                </c:pt>
                <c:pt idx="55">
                  <c:v>1.0949006013223199</c:v>
                </c:pt>
                <c:pt idx="56">
                  <c:v>1.09835352855438</c:v>
                </c:pt>
                <c:pt idx="57">
                  <c:v>1.1018223751490599</c:v>
                </c:pt>
                <c:pt idx="58">
                  <c:v>1.1053089779971601</c:v>
                </c:pt>
                <c:pt idx="59">
                  <c:v>1.10881496237129</c:v>
                </c:pt>
                <c:pt idx="60">
                  <c:v>1.11234192933816</c:v>
                </c:pt>
              </c:numCache>
            </c:numRef>
          </c:yVal>
          <c:smooth val="1"/>
        </c:ser>
        <c:dLbls>
          <c:showLegendKey val="0"/>
          <c:showVal val="0"/>
          <c:showCatName val="0"/>
          <c:showSerName val="0"/>
          <c:showPercent val="0"/>
          <c:showBubbleSize val="0"/>
        </c:dLbls>
        <c:axId val="436226832"/>
        <c:axId val="436227224"/>
      </c:scatterChart>
      <c:valAx>
        <c:axId val="436226832"/>
        <c:scaling>
          <c:orientation val="minMax"/>
          <c:max val="6"/>
          <c:min val="0"/>
        </c:scaling>
        <c:delete val="0"/>
        <c:axPos val="b"/>
        <c:title>
          <c:tx>
            <c:rich>
              <a:bodyPr/>
              <a:lstStyle/>
              <a:p>
                <a:pPr>
                  <a:defRPr sz="1700"/>
                </a:pPr>
                <a:r>
                  <a:rPr lang="en-US" sz="1700" dirty="0" smtClean="0"/>
                  <a:t>Oxygen Required at Rest (L/min)</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227224"/>
        <c:crosses val="autoZero"/>
        <c:crossBetween val="midCat"/>
        <c:majorUnit val="1"/>
      </c:valAx>
      <c:valAx>
        <c:axId val="43622722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2683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14"/>
          <c:h val="0.80568876471086259"/>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1.3154402592501799</c:v>
                </c:pt>
                <c:pt idx="1">
                  <c:v>1.29678927983335</c:v>
                </c:pt>
                <c:pt idx="2">
                  <c:v>1.2784026999410201</c:v>
                </c:pt>
                <c:pt idx="3">
                  <c:v>1.2602768578320001</c:v>
                </c:pt>
                <c:pt idx="4">
                  <c:v>1.2424079708097699</c:v>
                </c:pt>
                <c:pt idx="5">
                  <c:v>1.22479248023319</c:v>
                </c:pt>
                <c:pt idx="6">
                  <c:v>1.2074267510196599</c:v>
                </c:pt>
                <c:pt idx="7">
                  <c:v>1.1903072014004501</c:v>
                </c:pt>
                <c:pt idx="8">
                  <c:v>1.17344141587333</c:v>
                </c:pt>
                <c:pt idx="9">
                  <c:v>1.15687959776325</c:v>
                </c:pt>
                <c:pt idx="10">
                  <c:v>1.14067980706906</c:v>
                </c:pt>
                <c:pt idx="11">
                  <c:v>1.12489655065542</c:v>
                </c:pt>
                <c:pt idx="12">
                  <c:v>1.1095811502133099</c:v>
                </c:pt>
                <c:pt idx="13">
                  <c:v>1.0947818602367501</c:v>
                </c:pt>
                <c:pt idx="14">
                  <c:v>1.08054442113047</c:v>
                </c:pt>
                <c:pt idx="15">
                  <c:v>1.0669118816032599</c:v>
                </c:pt>
                <c:pt idx="16">
                  <c:v>1.05392519078614</c:v>
                </c:pt>
                <c:pt idx="17">
                  <c:v>1.04162342761539</c:v>
                </c:pt>
                <c:pt idx="18">
                  <c:v>1.0300440496913901</c:v>
                </c:pt>
                <c:pt idx="19">
                  <c:v>1.01922351106035</c:v>
                </c:pt>
                <c:pt idx="20">
                  <c:v>1.00919718262599</c:v>
                </c:pt>
                <c:pt idx="21">
                  <c:v>1</c:v>
                </c:pt>
                <c:pt idx="22">
                  <c:v>0.99164968178511004</c:v>
                </c:pt>
                <c:pt idx="23">
                  <c:v>0.98409686253492201</c:v>
                </c:pt>
                <c:pt idx="24">
                  <c:v>0.97727839980152598</c:v>
                </c:pt>
                <c:pt idx="25">
                  <c:v>0.97113396391431495</c:v>
                </c:pt>
                <c:pt idx="26">
                  <c:v>0.96560589609084402</c:v>
                </c:pt>
                <c:pt idx="27">
                  <c:v>0.960638814798906</c:v>
                </c:pt>
                <c:pt idx="28">
                  <c:v>0.95617924183167002</c:v>
                </c:pt>
                <c:pt idx="29">
                  <c:v>0.95217558947542202</c:v>
                </c:pt>
                <c:pt idx="30">
                  <c:v>0.94857753581705595</c:v>
                </c:pt>
                <c:pt idx="31">
                  <c:v>0.94533604622627698</c:v>
                </c:pt>
                <c:pt idx="32">
                  <c:v>0.94240314003855497</c:v>
                </c:pt>
                <c:pt idx="33">
                  <c:v>0.93973165894562105</c:v>
                </c:pt>
                <c:pt idx="34">
                  <c:v>0.93727538484671902</c:v>
                </c:pt>
                <c:pt idx="35">
                  <c:v>0.93498855039582796</c:v>
                </c:pt>
                <c:pt idx="36">
                  <c:v>0.93282598357370905</c:v>
                </c:pt>
                <c:pt idx="37">
                  <c:v>0.93074297358367297</c:v>
                </c:pt>
                <c:pt idx="38">
                  <c:v>0.92869539391256595</c:v>
                </c:pt>
                <c:pt idx="39">
                  <c:v>0.92665485949080795</c:v>
                </c:pt>
                <c:pt idx="40">
                  <c:v>0.924618828007851</c:v>
                </c:pt>
                <c:pt idx="41">
                  <c:v>0.922587250638217</c:v>
                </c:pt>
                <c:pt idx="42">
                  <c:v>0.92056015644145595</c:v>
                </c:pt>
                <c:pt idx="43">
                  <c:v>0.91853743426105805</c:v>
                </c:pt>
                <c:pt idx="44">
                  <c:v>0.91651923825714599</c:v>
                </c:pt>
                <c:pt idx="45">
                  <c:v>0.91450547660175097</c:v>
                </c:pt>
                <c:pt idx="46">
                  <c:v>0.91249612034121197</c:v>
                </c:pt>
                <c:pt idx="47">
                  <c:v>0.91049119821722801</c:v>
                </c:pt>
                <c:pt idx="48">
                  <c:v>0.908490600289102</c:v>
                </c:pt>
                <c:pt idx="49">
                  <c:v>0.90649447903077796</c:v>
                </c:pt>
                <c:pt idx="50">
                  <c:v>0.90450274361868699</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1.16387944120437</c:v>
                </c:pt>
                <c:pt idx="1">
                  <c:v>1.1553189000431701</c:v>
                </c:pt>
                <c:pt idx="2">
                  <c:v>1.14681424084821</c:v>
                </c:pt>
                <c:pt idx="3">
                  <c:v>1.1383637724945399</c:v>
                </c:pt>
                <c:pt idx="4">
                  <c:v>1.1299653575805999</c:v>
                </c:pt>
                <c:pt idx="5">
                  <c:v>1.1216164311191801</c:v>
                </c:pt>
                <c:pt idx="6">
                  <c:v>1.11331364650918</c:v>
                </c:pt>
                <c:pt idx="7">
                  <c:v>1.1050526068636299</c:v>
                </c:pt>
                <c:pt idx="8">
                  <c:v>1.0968293512175999</c:v>
                </c:pt>
                <c:pt idx="9">
                  <c:v>1.0886464926355</c:v>
                </c:pt>
                <c:pt idx="10">
                  <c:v>1.08050937328492</c:v>
                </c:pt>
                <c:pt idx="11">
                  <c:v>1.0724248097853699</c:v>
                </c:pt>
                <c:pt idx="12">
                  <c:v>1.0644019634694999</c:v>
                </c:pt>
                <c:pt idx="13">
                  <c:v>1.05645335738965</c:v>
                </c:pt>
                <c:pt idx="14">
                  <c:v>1.04859651880879</c:v>
                </c:pt>
                <c:pt idx="15">
                  <c:v>1.0408558045304299</c:v>
                </c:pt>
                <c:pt idx="16">
                  <c:v>1.03326539082</c:v>
                </c:pt>
                <c:pt idx="17">
                  <c:v>1.02587303143745</c:v>
                </c:pt>
                <c:pt idx="18">
                  <c:v>1.01874485403597</c:v>
                </c:pt>
                <c:pt idx="19">
                  <c:v>1.0119711753735099</c:v>
                </c:pt>
                <c:pt idx="20">
                  <c:v>1.00567180791783</c:v>
                </c:pt>
                <c:pt idx="21">
                  <c:v>1</c:v>
                </c:pt>
                <c:pt idx="22">
                  <c:v>0.98818876947534195</c:v>
                </c:pt>
                <c:pt idx="23">
                  <c:v>0.97710423480139197</c:v>
                </c:pt>
                <c:pt idx="24">
                  <c:v>0.96657083056749404</c:v>
                </c:pt>
                <c:pt idx="25">
                  <c:v>0.95645254448622297</c:v>
                </c:pt>
                <c:pt idx="26">
                  <c:v>0.94664802861971897</c:v>
                </c:pt>
                <c:pt idx="27">
                  <c:v>0.93708371748777297</c:v>
                </c:pt>
                <c:pt idx="28">
                  <c:v>0.92770708524930401</c:v>
                </c:pt>
                <c:pt idx="29">
                  <c:v>0.91848123541890903</c:v>
                </c:pt>
                <c:pt idx="30">
                  <c:v>0.90938014991173699</c:v>
                </c:pt>
                <c:pt idx="31">
                  <c:v>0.90038568792958695</c:v>
                </c:pt>
                <c:pt idx="32">
                  <c:v>0.89148520580916202</c:v>
                </c:pt>
                <c:pt idx="33">
                  <c:v>0.88266986021998195</c:v>
                </c:pt>
                <c:pt idx="34">
                  <c:v>0.87393365541696499</c:v>
                </c:pt>
                <c:pt idx="35">
                  <c:v>0.86527231835273399</c:v>
                </c:pt>
                <c:pt idx="36">
                  <c:v>0.85668292241062005</c:v>
                </c:pt>
                <c:pt idx="37">
                  <c:v>0.84816341827986097</c:v>
                </c:pt>
                <c:pt idx="38">
                  <c:v>0.83971230837092403</c:v>
                </c:pt>
                <c:pt idx="39">
                  <c:v>0.83133005890246203</c:v>
                </c:pt>
                <c:pt idx="40">
                  <c:v>0.823019100248359</c:v>
                </c:pt>
                <c:pt idx="41">
                  <c:v>0.81478128793800098</c:v>
                </c:pt>
                <c:pt idx="42">
                  <c:v>0.80661784894671595</c:v>
                </c:pt>
                <c:pt idx="43">
                  <c:v>0.798529504625765</c:v>
                </c:pt>
                <c:pt idx="44">
                  <c:v>0.79051677643893603</c:v>
                </c:pt>
                <c:pt idx="45">
                  <c:v>0.78257980490558199</c:v>
                </c:pt>
                <c:pt idx="46">
                  <c:v>0.77471858712607</c:v>
                </c:pt>
                <c:pt idx="47">
                  <c:v>0.76693298179066005</c:v>
                </c:pt>
                <c:pt idx="48">
                  <c:v>0.75922269353621596</c:v>
                </c:pt>
                <c:pt idx="49">
                  <c:v>0.75158746655501296</c:v>
                </c:pt>
                <c:pt idx="50">
                  <c:v>0.74402685531705504</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1.48673738395586</c:v>
                </c:pt>
                <c:pt idx="1">
                  <c:v>1.4555829011607699</c:v>
                </c:pt>
                <c:pt idx="2">
                  <c:v>1.42508996226601</c:v>
                </c:pt>
                <c:pt idx="3">
                  <c:v>1.39524622687737</c:v>
                </c:pt>
                <c:pt idx="4">
                  <c:v>1.3660397246484199</c:v>
                </c:pt>
                <c:pt idx="5">
                  <c:v>1.33745956105413</c:v>
                </c:pt>
                <c:pt idx="6">
                  <c:v>1.3094956337318799</c:v>
                </c:pt>
                <c:pt idx="7">
                  <c:v>1.28213917138936</c:v>
                </c:pt>
                <c:pt idx="8">
                  <c:v>1.2554047308801599</c:v>
                </c:pt>
                <c:pt idx="9">
                  <c:v>1.2293893497794799</c:v>
                </c:pt>
                <c:pt idx="10">
                  <c:v>1.20420095783103</c:v>
                </c:pt>
                <c:pt idx="11">
                  <c:v>1.1799356357017801</c:v>
                </c:pt>
                <c:pt idx="12">
                  <c:v>1.1566779949330499</c:v>
                </c:pt>
                <c:pt idx="13">
                  <c:v>1.13450093477376</c:v>
                </c:pt>
                <c:pt idx="14">
                  <c:v>1.11346568970356</c:v>
                </c:pt>
                <c:pt idx="15">
                  <c:v>1.0936202288075201</c:v>
                </c:pt>
                <c:pt idx="16">
                  <c:v>1.07499807662395</c:v>
                </c:pt>
                <c:pt idx="17">
                  <c:v>1.0576156421979099</c:v>
                </c:pt>
                <c:pt idx="18">
                  <c:v>1.04146856801417</c:v>
                </c:pt>
                <c:pt idx="19">
                  <c:v>1.0265278209280699</c:v>
                </c:pt>
                <c:pt idx="20">
                  <c:v>1.0127349155078</c:v>
                </c:pt>
                <c:pt idx="21">
                  <c:v>1</c:v>
                </c:pt>
                <c:pt idx="22">
                  <c:v>0.99512271517375195</c:v>
                </c:pt>
                <c:pt idx="23">
                  <c:v>0.99113953287483703</c:v>
                </c:pt>
                <c:pt idx="24">
                  <c:v>0.98810458635285703</c:v>
                </c:pt>
                <c:pt idx="25">
                  <c:v>0.98604074117920304</c:v>
                </c:pt>
                <c:pt idx="26">
                  <c:v>0.98494341970468302</c:v>
                </c:pt>
                <c:pt idx="27">
                  <c:v>0.98478600713738995</c:v>
                </c:pt>
                <c:pt idx="28">
                  <c:v>0.98552523425440097</c:v>
                </c:pt>
                <c:pt idx="29">
                  <c:v>0.98710601613908899</c:v>
                </c:pt>
                <c:pt idx="30">
                  <c:v>0.98946446273771305</c:v>
                </c:pt>
                <c:pt idx="31">
                  <c:v>0.99253048140922495</c:v>
                </c:pt>
                <c:pt idx="32">
                  <c:v>0.99622929530100002</c:v>
                </c:pt>
                <c:pt idx="33">
                  <c:v>1.00048232144757</c:v>
                </c:pt>
                <c:pt idx="34">
                  <c:v>1.00520805165745</c:v>
                </c:pt>
                <c:pt idx="35">
                  <c:v>1.0103219192722599</c:v>
                </c:pt>
                <c:pt idx="36">
                  <c:v>1.01573673627309</c:v>
                </c:pt>
                <c:pt idx="37">
                  <c:v>1.0213627046451299</c:v>
                </c:pt>
                <c:pt idx="38">
                  <c:v>1.0271078869233801</c:v>
                </c:pt>
                <c:pt idx="39">
                  <c:v>1.0329101172542601</c:v>
                </c:pt>
                <c:pt idx="40">
                  <c:v>1.0387607977125</c:v>
                </c:pt>
                <c:pt idx="41">
                  <c:v>1.04465731803226</c:v>
                </c:pt>
                <c:pt idx="42">
                  <c:v>1.0505978794469999</c:v>
                </c:pt>
                <c:pt idx="43">
                  <c:v>1.0565808943206101</c:v>
                </c:pt>
                <c:pt idx="44">
                  <c:v>1.0626055501054199</c:v>
                </c:pt>
                <c:pt idx="45">
                  <c:v>1.0686709029445201</c:v>
                </c:pt>
                <c:pt idx="46">
                  <c:v>1.07477629099696</c:v>
                </c:pt>
                <c:pt idx="47">
                  <c:v>1.0809213343459001</c:v>
                </c:pt>
                <c:pt idx="48">
                  <c:v>1.08710550651405</c:v>
                </c:pt>
                <c:pt idx="49">
                  <c:v>1.0933288234299401</c:v>
                </c:pt>
                <c:pt idx="50">
                  <c:v>1.09959097224401</c:v>
                </c:pt>
              </c:numCache>
            </c:numRef>
          </c:yVal>
          <c:smooth val="1"/>
        </c:ser>
        <c:dLbls>
          <c:showLegendKey val="0"/>
          <c:showVal val="0"/>
          <c:showCatName val="0"/>
          <c:showSerName val="0"/>
          <c:showPercent val="0"/>
          <c:showBubbleSize val="0"/>
        </c:dLbls>
        <c:axId val="436228008"/>
        <c:axId val="436228400"/>
      </c:scatterChart>
      <c:valAx>
        <c:axId val="436228008"/>
        <c:scaling>
          <c:orientation val="minMax"/>
          <c:max val="8"/>
          <c:min val="3"/>
        </c:scaling>
        <c:delete val="0"/>
        <c:axPos val="b"/>
        <c:title>
          <c:tx>
            <c:rich>
              <a:bodyPr/>
              <a:lstStyle/>
              <a:p>
                <a:pPr>
                  <a:defRPr sz="1700"/>
                </a:pPr>
                <a:r>
                  <a:rPr lang="en-US" sz="1700" dirty="0" smtClean="0"/>
                  <a:t>Cardiac output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228400"/>
        <c:crosses val="autoZero"/>
        <c:crossBetween val="midCat"/>
        <c:majorUnit val="1"/>
      </c:valAx>
      <c:valAx>
        <c:axId val="43622840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2800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25"/>
          <c:h val="0.79616642199386056"/>
        </c:manualLayout>
      </c:layout>
      <c:scatterChart>
        <c:scatterStyle val="smoothMarker"/>
        <c:varyColors val="0"/>
        <c:ser>
          <c:idx val="0"/>
          <c:order val="0"/>
          <c:tx>
            <c:strRef>
              <c:f>Sheet1!$A$1</c:f>
              <c:strCache>
                <c:ptCount val="1"/>
                <c:pt idx="0">
                  <c:v>Recipient Age</c:v>
                </c:pt>
              </c:strCache>
            </c:strRef>
          </c:tx>
          <c:spPr>
            <a:ln w="41275">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1.95490349356807</c:v>
                </c:pt>
                <c:pt idx="1">
                  <c:v>1.89717464269192</c:v>
                </c:pt>
                <c:pt idx="2">
                  <c:v>1.8411505410447899</c:v>
                </c:pt>
                <c:pt idx="3">
                  <c:v>1.7867808469017199</c:v>
                </c:pt>
                <c:pt idx="4">
                  <c:v>1.73401670514304</c:v>
                </c:pt>
                <c:pt idx="5">
                  <c:v>1.6828107033545601</c:v>
                </c:pt>
                <c:pt idx="6">
                  <c:v>1.6331168292240099</c:v>
                </c:pt>
                <c:pt idx="7">
                  <c:v>1.58489042919567</c:v>
                </c:pt>
                <c:pt idx="8">
                  <c:v>1.53808816834591</c:v>
                </c:pt>
                <c:pt idx="9">
                  <c:v>1.4926679914436001</c:v>
                </c:pt>
                <c:pt idx="10">
                  <c:v>1.44858908516042</c:v>
                </c:pt>
                <c:pt idx="11">
                  <c:v>1.4058118413971401</c:v>
                </c:pt>
                <c:pt idx="12">
                  <c:v>1.36433520488689</c:v>
                </c:pt>
                <c:pt idx="13">
                  <c:v>1.3242999845835</c:v>
                </c:pt>
                <c:pt idx="14">
                  <c:v>1.2858622951587699</c:v>
                </c:pt>
                <c:pt idx="15">
                  <c:v>1.2491562033741199</c:v>
                </c:pt>
                <c:pt idx="16">
                  <c:v>1.2142961982368801</c:v>
                </c:pt>
                <c:pt idx="17">
                  <c:v>1.18137974482455</c:v>
                </c:pt>
                <c:pt idx="18">
                  <c:v>1.1504898836329001</c:v>
                </c:pt>
                <c:pt idx="19">
                  <c:v>1.1216978473382999</c:v>
                </c:pt>
                <c:pt idx="20">
                  <c:v>1.0950656766084399</c:v>
                </c:pt>
                <c:pt idx="21">
                  <c:v>1.07064882599033</c:v>
                </c:pt>
                <c:pt idx="22">
                  <c:v>1.0484987599625299</c:v>
                </c:pt>
                <c:pt idx="23">
                  <c:v>1.0286655480348199</c:v>
                </c:pt>
                <c:pt idx="24">
                  <c:v>1.0112004764479701</c:v>
                </c:pt>
                <c:pt idx="25">
                  <c:v>0.99615870276567697</c:v>
                </c:pt>
                <c:pt idx="26">
                  <c:v>0.98360198871297899</c:v>
                </c:pt>
                <c:pt idx="27">
                  <c:v>0.97360155632558498</c:v>
                </c:pt>
                <c:pt idx="28">
                  <c:v>0.96624112322754396</c:v>
                </c:pt>
                <c:pt idx="29">
                  <c:v>0.96162018514014302</c:v>
                </c:pt>
                <c:pt idx="30">
                  <c:v>0.95985762814277498</c:v>
                </c:pt>
                <c:pt idx="31">
                  <c:v>0.96109577050015205</c:v>
                </c:pt>
                <c:pt idx="32">
                  <c:v>0.96550495496721001</c:v>
                </c:pt>
                <c:pt idx="33">
                  <c:v>0.97328883855093296</c:v>
                </c:pt>
                <c:pt idx="34">
                  <c:v>0.98469055922939996</c:v>
                </c:pt>
                <c:pt idx="35">
                  <c:v>1</c:v>
                </c:pt>
                <c:pt idx="36">
                  <c:v>1.01945068162379</c:v>
                </c:pt>
                <c:pt idx="37">
                  <c:v>1.0428739909870901</c:v>
                </c:pt>
                <c:pt idx="38">
                  <c:v>1.0699972170374401</c:v>
                </c:pt>
                <c:pt idx="39">
                  <c:v>1.1005365143600501</c:v>
                </c:pt>
                <c:pt idx="40">
                  <c:v>1.13418281350196</c:v>
                </c:pt>
                <c:pt idx="41">
                  <c:v>1.17058853332992</c:v>
                </c:pt>
                <c:pt idx="42">
                  <c:v>1.2093551762362</c:v>
                </c:pt>
                <c:pt idx="43">
                  <c:v>1.25002203680012</c:v>
                </c:pt>
                <c:pt idx="44">
                  <c:v>1.29216261166859</c:v>
                </c:pt>
                <c:pt idx="45">
                  <c:v>1.33572382393222</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1.50542027733647</c:v>
                </c:pt>
                <c:pt idx="1">
                  <c:v>1.4752966348031999</c:v>
                </c:pt>
                <c:pt idx="2">
                  <c:v>1.4457461866124299</c:v>
                </c:pt>
                <c:pt idx="3">
                  <c:v>1.41675499768004</c:v>
                </c:pt>
                <c:pt idx="4">
                  <c:v>1.3883089817123899</c:v>
                </c:pt>
                <c:pt idx="5">
                  <c:v>1.3603938134956099</c:v>
                </c:pt>
                <c:pt idx="6">
                  <c:v>1.33299481914836</c:v>
                </c:pt>
                <c:pt idx="7">
                  <c:v>1.3060968373667801</c:v>
                </c:pt>
                <c:pt idx="8">
                  <c:v>1.27968404216659</c:v>
                </c:pt>
                <c:pt idx="9">
                  <c:v>1.25373971408575</c:v>
                </c:pt>
                <c:pt idx="10">
                  <c:v>1.22824594181249</c:v>
                </c:pt>
                <c:pt idx="11">
                  <c:v>1.2031832291247799</c:v>
                </c:pt>
                <c:pt idx="12">
                  <c:v>1.17855665778187</c:v>
                </c:pt>
                <c:pt idx="13">
                  <c:v>1.1544725698221101</c:v>
                </c:pt>
                <c:pt idx="14">
                  <c:v>1.13105382957101</c:v>
                </c:pt>
                <c:pt idx="15">
                  <c:v>1.10841350044941</c:v>
                </c:pt>
                <c:pt idx="16">
                  <c:v>1.0866561917925099</c:v>
                </c:pt>
                <c:pt idx="17">
                  <c:v>1.06587965732836</c:v>
                </c:pt>
                <c:pt idx="18">
                  <c:v>1.0461766794182099</c:v>
                </c:pt>
                <c:pt idx="19">
                  <c:v>1.0276372801832201</c:v>
                </c:pt>
                <c:pt idx="20">
                  <c:v>1.0103512992062</c:v>
                </c:pt>
                <c:pt idx="21">
                  <c:v>0.99441136069395697</c:v>
                </c:pt>
                <c:pt idx="22">
                  <c:v>0.979916213460713</c:v>
                </c:pt>
                <c:pt idx="23">
                  <c:v>0.966974361275453</c:v>
                </c:pt>
                <c:pt idx="24">
                  <c:v>0.95570781657342296</c:v>
                </c:pt>
                <c:pt idx="25">
                  <c:v>0.94625573381112604</c:v>
                </c:pt>
                <c:pt idx="26">
                  <c:v>0.93877765612786002</c:v>
                </c:pt>
                <c:pt idx="27">
                  <c:v>0.93345619041085603</c:v>
                </c:pt>
                <c:pt idx="28">
                  <c:v>0.93049913111236204</c:v>
                </c:pt>
                <c:pt idx="29">
                  <c:v>0.93014134015555205</c:v>
                </c:pt>
                <c:pt idx="30">
                  <c:v>0.932646959284267</c:v>
                </c:pt>
                <c:pt idx="31">
                  <c:v>0.93831267810843999</c:v>
                </c:pt>
                <c:pt idx="32">
                  <c:v>0.94747276475876196</c:v>
                </c:pt>
                <c:pt idx="33">
                  <c:v>0.96050643364992905</c:v>
                </c:pt>
                <c:pt idx="34">
                  <c:v>0.977847975613228</c:v>
                </c:pt>
                <c:pt idx="35">
                  <c:v>1</c:v>
                </c:pt>
                <c:pt idx="36">
                  <c:v>1.0115503688468801</c:v>
                </c:pt>
                <c:pt idx="37">
                  <c:v>1.0259773154540801</c:v>
                </c:pt>
                <c:pt idx="38">
                  <c:v>1.0429671557953599</c:v>
                </c:pt>
                <c:pt idx="39">
                  <c:v>1.0622175331023</c:v>
                </c:pt>
                <c:pt idx="40">
                  <c:v>1.0834244454423401</c:v>
                </c:pt>
                <c:pt idx="41">
                  <c:v>1.1062720052803501</c:v>
                </c:pt>
                <c:pt idx="42">
                  <c:v>1.13042421338392</c:v>
                </c:pt>
                <c:pt idx="43">
                  <c:v>1.1555183656857599</c:v>
                </c:pt>
                <c:pt idx="44">
                  <c:v>1.1812326001278</c:v>
                </c:pt>
                <c:pt idx="45">
                  <c:v>1.2075122584112301</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2.5385918648088399</c:v>
                </c:pt>
                <c:pt idx="1">
                  <c:v>2.43969350974174</c:v>
                </c:pt>
                <c:pt idx="2">
                  <c:v>2.34469600970026</c:v>
                </c:pt>
                <c:pt idx="3">
                  <c:v>2.2534494673269001</c:v>
                </c:pt>
                <c:pt idx="4">
                  <c:v>2.1658103299212401</c:v>
                </c:pt>
                <c:pt idx="5">
                  <c:v>2.0816412389057199</c:v>
                </c:pt>
                <c:pt idx="6">
                  <c:v>2.00081091057702</c:v>
                </c:pt>
                <c:pt idx="7">
                  <c:v>1.9231940547534201</c:v>
                </c:pt>
                <c:pt idx="8">
                  <c:v>1.8486713404664901</c:v>
                </c:pt>
                <c:pt idx="9">
                  <c:v>1.7771294214006901</c:v>
                </c:pt>
                <c:pt idx="10">
                  <c:v>1.70846103879597</c:v>
                </c:pt>
                <c:pt idx="11">
                  <c:v>1.6425652266197399</c:v>
                </c:pt>
                <c:pt idx="12">
                  <c:v>1.5793984438533899</c:v>
                </c:pt>
                <c:pt idx="13">
                  <c:v>1.51910967398567</c:v>
                </c:pt>
                <c:pt idx="14">
                  <c:v>1.46185954981303</c:v>
                </c:pt>
                <c:pt idx="15">
                  <c:v>1.4077699520940401</c:v>
                </c:pt>
                <c:pt idx="16">
                  <c:v>1.35692896077851</c:v>
                </c:pt>
                <c:pt idx="17">
                  <c:v>1.3093955700214399</c:v>
                </c:pt>
                <c:pt idx="18">
                  <c:v>1.26520405050295</c:v>
                </c:pt>
                <c:pt idx="19">
                  <c:v>1.2243678630450701</c:v>
                </c:pt>
                <c:pt idx="20">
                  <c:v>1.18688305446636</c:v>
                </c:pt>
                <c:pt idx="21">
                  <c:v>1.1527311069681601</c:v>
                </c:pt>
                <c:pt idx="22">
                  <c:v>1.1218812736657</c:v>
                </c:pt>
                <c:pt idx="23">
                  <c:v>1.09429251910883</c:v>
                </c:pt>
                <c:pt idx="24">
                  <c:v>1.0699152877442699</c:v>
                </c:pt>
                <c:pt idx="25">
                  <c:v>1.0486934193773301</c:v>
                </c:pt>
                <c:pt idx="26">
                  <c:v>1.0305665733360401</c:v>
                </c:pt>
                <c:pt idx="27">
                  <c:v>1.0154734632617199</c:v>
                </c:pt>
                <c:pt idx="28">
                  <c:v>1.00335602366434</c:v>
                </c:pt>
                <c:pt idx="29">
                  <c:v>0.99416437109903999</c:v>
                </c:pt>
                <c:pt idx="30">
                  <c:v>0.98786218850798602</c:v>
                </c:pt>
                <c:pt idx="31">
                  <c:v>0.98443205727049599</c:v>
                </c:pt>
                <c:pt idx="32">
                  <c:v>0.98388033169859501</c:v>
                </c:pt>
                <c:pt idx="33">
                  <c:v>0.98624135150049297</c:v>
                </c:pt>
                <c:pt idx="34">
                  <c:v>0.99158102447105201</c:v>
                </c:pt>
                <c:pt idx="35">
                  <c:v>1</c:v>
                </c:pt>
                <c:pt idx="36">
                  <c:v>1.0274126966588299</c:v>
                </c:pt>
                <c:pt idx="37">
                  <c:v>1.0600489354835301</c:v>
                </c:pt>
                <c:pt idx="38">
                  <c:v>1.0977278029381199</c:v>
                </c:pt>
                <c:pt idx="39">
                  <c:v>1.14023783424325</c:v>
                </c:pt>
                <c:pt idx="40">
                  <c:v>1.1873192079564201</c:v>
                </c:pt>
                <c:pt idx="41">
                  <c:v>1.2386443006991199</c:v>
                </c:pt>
                <c:pt idx="42">
                  <c:v>1.29379743017994</c:v>
                </c:pt>
                <c:pt idx="43">
                  <c:v>1.3522546580716499</c:v>
                </c:pt>
                <c:pt idx="44">
                  <c:v>1.4135101036100399</c:v>
                </c:pt>
                <c:pt idx="45">
                  <c:v>1.47754867198416</c:v>
                </c:pt>
              </c:numCache>
            </c:numRef>
          </c:yVal>
          <c:smooth val="1"/>
        </c:ser>
        <c:dLbls>
          <c:showLegendKey val="0"/>
          <c:showVal val="0"/>
          <c:showCatName val="0"/>
          <c:showSerName val="0"/>
          <c:showPercent val="0"/>
          <c:showBubbleSize val="0"/>
        </c:dLbls>
        <c:axId val="436229184"/>
        <c:axId val="436229576"/>
      </c:scatterChart>
      <c:valAx>
        <c:axId val="436229184"/>
        <c:scaling>
          <c:orientation val="minMax"/>
          <c:max val="65"/>
          <c:min val="20"/>
        </c:scaling>
        <c:delete val="0"/>
        <c:axPos val="b"/>
        <c:title>
          <c:tx>
            <c:rich>
              <a:bodyPr/>
              <a:lstStyle/>
              <a:p>
                <a:pPr>
                  <a:defRPr sz="1700"/>
                </a:pPr>
                <a:r>
                  <a:rPr lang="en-US" sz="1700" dirty="0" smtClean="0"/>
                  <a:t>Recipient Age</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229576"/>
        <c:crosses val="autoZero"/>
        <c:crossBetween val="midCat"/>
        <c:majorUnit val="5"/>
      </c:valAx>
      <c:valAx>
        <c:axId val="436229576"/>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2918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58"/>
          <c:h val="0.81311557453623351"/>
        </c:manualLayout>
      </c:layout>
      <c:scatterChart>
        <c:scatterStyle val="smoothMarker"/>
        <c:varyColors val="0"/>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1.25507324024836</c:v>
                </c:pt>
                <c:pt idx="1">
                  <c:v>1.2420606530838501</c:v>
                </c:pt>
                <c:pt idx="2">
                  <c:v>1.2291829802966601</c:v>
                </c:pt>
                <c:pt idx="3">
                  <c:v>1.2164388230958501</c:v>
                </c:pt>
                <c:pt idx="4">
                  <c:v>1.20382679719312</c:v>
                </c:pt>
                <c:pt idx="5">
                  <c:v>1.19134553265245</c:v>
                </c:pt>
                <c:pt idx="6">
                  <c:v>1.17899858998998</c:v>
                </c:pt>
                <c:pt idx="7">
                  <c:v>1.1668088015679201</c:v>
                </c:pt>
                <c:pt idx="8">
                  <c:v>1.1548028275681901</c:v>
                </c:pt>
                <c:pt idx="9">
                  <c:v>1.1430061779705101</c:v>
                </c:pt>
                <c:pt idx="10">
                  <c:v>1.13144325995636</c:v>
                </c:pt>
                <c:pt idx="11">
                  <c:v>1.1201374308184999</c:v>
                </c:pt>
                <c:pt idx="12">
                  <c:v>1.10911105577575</c:v>
                </c:pt>
                <c:pt idx="13">
                  <c:v>1.0983855696965401</c:v>
                </c:pt>
                <c:pt idx="14">
                  <c:v>1.0879815438529301</c:v>
                </c:pt>
                <c:pt idx="15">
                  <c:v>1.0779187565916599</c:v>
                </c:pt>
                <c:pt idx="16">
                  <c:v>1.06821626550871</c:v>
                </c:pt>
                <c:pt idx="17">
                  <c:v>1.0588924863929801</c:v>
                </c:pt>
                <c:pt idx="18">
                  <c:v>1.04996527261859</c:v>
                </c:pt>
                <c:pt idx="19">
                  <c:v>1.0414519978969601</c:v>
                </c:pt>
                <c:pt idx="20">
                  <c:v>1.03336964201781</c:v>
                </c:pt>
                <c:pt idx="21">
                  <c:v>1.02573488548162</c:v>
                </c:pt>
                <c:pt idx="22">
                  <c:v>1.0185641907912699</c:v>
                </c:pt>
                <c:pt idx="23">
                  <c:v>1.0118739095907701</c:v>
                </c:pt>
                <c:pt idx="24">
                  <c:v>1.00568037558437</c:v>
                </c:pt>
                <c:pt idx="25">
                  <c:v>1</c:v>
                </c:pt>
                <c:pt idx="26">
                  <c:v>0.99484205018044303</c:v>
                </c:pt>
                <c:pt idx="27">
                  <c:v>0.99018701130752096</c:v>
                </c:pt>
                <c:pt idx="28">
                  <c:v>0.98600907236670399</c:v>
                </c:pt>
                <c:pt idx="29">
                  <c:v>0.98228347277453099</c:v>
                </c:pt>
                <c:pt idx="30">
                  <c:v>0.97898636635334602</c:v>
                </c:pt>
                <c:pt idx="31">
                  <c:v>0.97609474243854799</c:v>
                </c:pt>
                <c:pt idx="32">
                  <c:v>0.97358633278003004</c:v>
                </c:pt>
                <c:pt idx="33">
                  <c:v>0.97143952057016703</c:v>
                </c:pt>
                <c:pt idx="34">
                  <c:v>0.96963328791794701</c:v>
                </c:pt>
                <c:pt idx="35">
                  <c:v>0.96814711138185905</c:v>
                </c:pt>
                <c:pt idx="36">
                  <c:v>0.96696091980579801</c:v>
                </c:pt>
                <c:pt idx="37">
                  <c:v>0.96605502417310796</c:v>
                </c:pt>
                <c:pt idx="38">
                  <c:v>0.96541006015375996</c:v>
                </c:pt>
                <c:pt idx="39">
                  <c:v>0.96500694306189005</c:v>
                </c:pt>
                <c:pt idx="40">
                  <c:v>0.9648267700841</c:v>
                </c:pt>
                <c:pt idx="41">
                  <c:v>0.96485089698319304</c:v>
                </c:pt>
                <c:pt idx="42">
                  <c:v>0.96506071009028205</c:v>
                </c:pt>
                <c:pt idx="43">
                  <c:v>0.96543779176121403</c:v>
                </c:pt>
                <c:pt idx="44">
                  <c:v>0.96596374037307198</c:v>
                </c:pt>
                <c:pt idx="45">
                  <c:v>0.96662017248126597</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1.10450688798131</c:v>
                </c:pt>
                <c:pt idx="1">
                  <c:v>1.0998864579212</c:v>
                </c:pt>
                <c:pt idx="2">
                  <c:v>1.09528150295283</c:v>
                </c:pt>
                <c:pt idx="3">
                  <c:v>1.0906913337258901</c:v>
                </c:pt>
                <c:pt idx="4">
                  <c:v>1.0861151141465299</c:v>
                </c:pt>
                <c:pt idx="5">
                  <c:v>1.0815518144418199</c:v>
                </c:pt>
                <c:pt idx="6">
                  <c:v>1.0770009562973599</c:v>
                </c:pt>
                <c:pt idx="7">
                  <c:v>1.0724651103365499</c:v>
                </c:pt>
                <c:pt idx="8">
                  <c:v>1.06794769782166</c:v>
                </c:pt>
                <c:pt idx="9">
                  <c:v>1.06345226272141</c:v>
                </c:pt>
                <c:pt idx="10">
                  <c:v>1.0589825335607099</c:v>
                </c:pt>
                <c:pt idx="11">
                  <c:v>1.0545424985015801</c:v>
                </c:pt>
                <c:pt idx="12">
                  <c:v>1.0501364981112999</c:v>
                </c:pt>
                <c:pt idx="13">
                  <c:v>1.0457693416212599</c:v>
                </c:pt>
                <c:pt idx="14">
                  <c:v>1.0414464548900599</c:v>
                </c:pt>
                <c:pt idx="15">
                  <c:v>1.0371740705319401</c:v>
                </c:pt>
                <c:pt idx="16">
                  <c:v>1.03295947380923</c:v>
                </c:pt>
                <c:pt idx="17">
                  <c:v>1.0288113244844499</c:v>
                </c:pt>
                <c:pt idx="18">
                  <c:v>1.0247400779959901</c:v>
                </c:pt>
                <c:pt idx="19">
                  <c:v>1.02075853868251</c:v>
                </c:pt>
                <c:pt idx="20">
                  <c:v>1.01688258494392</c:v>
                </c:pt>
                <c:pt idx="21">
                  <c:v>1.01313211561826</c:v>
                </c:pt>
                <c:pt idx="22">
                  <c:v>1.00953225757984</c:v>
                </c:pt>
                <c:pt idx="23">
                  <c:v>1.0061148870707</c:v>
                </c:pt>
                <c:pt idx="24">
                  <c:v>1.00292044944851</c:v>
                </c:pt>
                <c:pt idx="25">
                  <c:v>1</c:v>
                </c:pt>
                <c:pt idx="26">
                  <c:v>0.99227888622139304</c:v>
                </c:pt>
                <c:pt idx="27">
                  <c:v>0.98519739524179095</c:v>
                </c:pt>
                <c:pt idx="28">
                  <c:v>0.97866234380485995</c:v>
                </c:pt>
                <c:pt idx="29">
                  <c:v>0.97258698688759804</c:v>
                </c:pt>
                <c:pt idx="30">
                  <c:v>0.96689273229524997</c:v>
                </c:pt>
                <c:pt idx="31">
                  <c:v>0.961510424278336</c:v>
                </c:pt>
                <c:pt idx="32">
                  <c:v>0.95638090121516905</c:v>
                </c:pt>
                <c:pt idx="33">
                  <c:v>0.95145482938270798</c:v>
                </c:pt>
                <c:pt idx="34">
                  <c:v>0.94669197599127397</c:v>
                </c:pt>
                <c:pt idx="35">
                  <c:v>0.94206007349680299</c:v>
                </c:pt>
                <c:pt idx="36">
                  <c:v>0.93753357663078196</c:v>
                </c:pt>
                <c:pt idx="37">
                  <c:v>0.933092413857182</c:v>
                </c:pt>
                <c:pt idx="38">
                  <c:v>0.92872086603173398</c:v>
                </c:pt>
                <c:pt idx="39">
                  <c:v>0.92440661586473905</c:v>
                </c:pt>
                <c:pt idx="40">
                  <c:v>0.92013994917914599</c:v>
                </c:pt>
                <c:pt idx="41">
                  <c:v>0.91591318662767296</c:v>
                </c:pt>
                <c:pt idx="42">
                  <c:v>0.91172012993629004</c:v>
                </c:pt>
                <c:pt idx="43">
                  <c:v>0.90755576936278004</c:v>
                </c:pt>
                <c:pt idx="44">
                  <c:v>0.90341594889530996</c:v>
                </c:pt>
                <c:pt idx="45">
                  <c:v>0.899297166993278</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1.42616479401637</c:v>
                </c:pt>
                <c:pt idx="1">
                  <c:v>1.4026126559052501</c:v>
                </c:pt>
                <c:pt idx="2">
                  <c:v>1.3794543183443599</c:v>
                </c:pt>
                <c:pt idx="3">
                  <c:v>1.3566839348397199</c:v>
                </c:pt>
                <c:pt idx="4">
                  <c:v>1.33429591280389</c:v>
                </c:pt>
                <c:pt idx="5">
                  <c:v>1.3122849587224199</c:v>
                </c:pt>
                <c:pt idx="6">
                  <c:v>1.29065593402739</c:v>
                </c:pt>
                <c:pt idx="7">
                  <c:v>1.2694518136716999</c:v>
                </c:pt>
                <c:pt idx="8">
                  <c:v>1.2487217990915001</c:v>
                </c:pt>
                <c:pt idx="9">
                  <c:v>1.2285113010484101</c:v>
                </c:pt>
                <c:pt idx="10">
                  <c:v>1.2088621010549401</c:v>
                </c:pt>
                <c:pt idx="11">
                  <c:v>1.1898125165211499</c:v>
                </c:pt>
                <c:pt idx="12">
                  <c:v>1.1713975623706201</c:v>
                </c:pt>
                <c:pt idx="13">
                  <c:v>1.1536490999508799</c:v>
                </c:pt>
                <c:pt idx="14">
                  <c:v>1.13659596631836</c:v>
                </c:pt>
                <c:pt idx="15">
                  <c:v>1.12026407025024</c:v>
                </c:pt>
                <c:pt idx="16">
                  <c:v>1.10467643584255</c:v>
                </c:pt>
                <c:pt idx="17">
                  <c:v>1.0898531840144601</c:v>
                </c:pt>
                <c:pt idx="18">
                  <c:v>1.0758114153795599</c:v>
                </c:pt>
                <c:pt idx="19">
                  <c:v>1.0625649679340301</c:v>
                </c:pt>
                <c:pt idx="20">
                  <c:v>1.0501240092560999</c:v>
                </c:pt>
                <c:pt idx="21">
                  <c:v>1.0384944264173599</c:v>
                </c:pt>
                <c:pt idx="22">
                  <c:v>1.0276769295608501</c:v>
                </c:pt>
                <c:pt idx="23">
                  <c:v>1.01766589687541</c:v>
                </c:pt>
                <c:pt idx="24">
                  <c:v>1.0084478967316499</c:v>
                </c:pt>
                <c:pt idx="25">
                  <c:v>1</c:v>
                </c:pt>
                <c:pt idx="26">
                  <c:v>0.99741183506993003</c:v>
                </c:pt>
                <c:pt idx="27">
                  <c:v>0.99520189770851897</c:v>
                </c:pt>
                <c:pt idx="28">
                  <c:v>0.99341095214684405</c:v>
                </c:pt>
                <c:pt idx="29">
                  <c:v>0.992076630568268</c:v>
                </c:pt>
                <c:pt idx="30">
                  <c:v>0.99123126433125996</c:v>
                </c:pt>
                <c:pt idx="31">
                  <c:v>0.99090027747881404</c:v>
                </c:pt>
                <c:pt idx="32">
                  <c:v>0.99110129256210799</c:v>
                </c:pt>
                <c:pt idx="33">
                  <c:v>0.99184397722575302</c:v>
                </c:pt>
                <c:pt idx="34">
                  <c:v>0.99313053969228404</c:v>
                </c:pt>
                <c:pt idx="35">
                  <c:v>0.99495653796033401</c:v>
                </c:pt>
                <c:pt idx="36">
                  <c:v>0.99731192966105497</c:v>
                </c:pt>
                <c:pt idx="37">
                  <c:v>1.00018207829192</c:v>
                </c:pt>
                <c:pt idx="38">
                  <c:v>1.00354866390419</c:v>
                </c:pt>
                <c:pt idx="39">
                  <c:v>1.0073904536982601</c:v>
                </c:pt>
                <c:pt idx="40">
                  <c:v>1.0116838173381799</c:v>
                </c:pt>
                <c:pt idx="41">
                  <c:v>1.01640337425091</c:v>
                </c:pt>
                <c:pt idx="42">
                  <c:v>1.0215220039345201</c:v>
                </c:pt>
                <c:pt idx="43">
                  <c:v>1.02701140935416</c:v>
                </c:pt>
                <c:pt idx="44">
                  <c:v>1.0328420135337499</c:v>
                </c:pt>
                <c:pt idx="45">
                  <c:v>1.0389830994037801</c:v>
                </c:pt>
              </c:numCache>
            </c:numRef>
          </c:yVal>
          <c:smooth val="1"/>
        </c:ser>
        <c:dLbls>
          <c:showLegendKey val="0"/>
          <c:showVal val="0"/>
          <c:showCatName val="0"/>
          <c:showSerName val="0"/>
          <c:showPercent val="0"/>
          <c:showBubbleSize val="0"/>
        </c:dLbls>
        <c:axId val="436230360"/>
        <c:axId val="436230752"/>
      </c:scatterChart>
      <c:valAx>
        <c:axId val="436230360"/>
        <c:scaling>
          <c:orientation val="minMax"/>
          <c:max val="50"/>
          <c:min val="5"/>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230752"/>
        <c:crosses val="autoZero"/>
        <c:crossBetween val="midCat"/>
        <c:majorUnit val="5"/>
      </c:valAx>
      <c:valAx>
        <c:axId val="43623075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3036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92"/>
          <c:h val="0.80568876471086259"/>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Sheet1!$A$2:$A$172</c:f>
              <c:numCache>
                <c:formatCode>General</c:formatCode>
                <c:ptCount val="171"/>
                <c:pt idx="0">
                  <c:v>-8</c:v>
                </c:pt>
                <c:pt idx="1">
                  <c:v>-7.9</c:v>
                </c:pt>
                <c:pt idx="2">
                  <c:v>-7.8</c:v>
                </c:pt>
                <c:pt idx="3">
                  <c:v>-7.7</c:v>
                </c:pt>
                <c:pt idx="4">
                  <c:v>-7.6</c:v>
                </c:pt>
                <c:pt idx="5">
                  <c:v>-7.5</c:v>
                </c:pt>
                <c:pt idx="6">
                  <c:v>-7.4</c:v>
                </c:pt>
                <c:pt idx="7">
                  <c:v>-7.3</c:v>
                </c:pt>
                <c:pt idx="8">
                  <c:v>-7.2</c:v>
                </c:pt>
                <c:pt idx="9">
                  <c:v>-7.1</c:v>
                </c:pt>
                <c:pt idx="10">
                  <c:v>-7</c:v>
                </c:pt>
                <c:pt idx="11">
                  <c:v>-6.9</c:v>
                </c:pt>
                <c:pt idx="12">
                  <c:v>-6.8</c:v>
                </c:pt>
                <c:pt idx="13">
                  <c:v>-6.7</c:v>
                </c:pt>
                <c:pt idx="14">
                  <c:v>-6.6</c:v>
                </c:pt>
                <c:pt idx="15">
                  <c:v>-6.5</c:v>
                </c:pt>
                <c:pt idx="16">
                  <c:v>-6.4</c:v>
                </c:pt>
                <c:pt idx="17">
                  <c:v>-6.3</c:v>
                </c:pt>
                <c:pt idx="18">
                  <c:v>-6.2</c:v>
                </c:pt>
                <c:pt idx="19">
                  <c:v>-6.1</c:v>
                </c:pt>
                <c:pt idx="20">
                  <c:v>-6</c:v>
                </c:pt>
                <c:pt idx="21">
                  <c:v>-5.9</c:v>
                </c:pt>
                <c:pt idx="22">
                  <c:v>-5.8</c:v>
                </c:pt>
                <c:pt idx="23">
                  <c:v>-5.7</c:v>
                </c:pt>
                <c:pt idx="24">
                  <c:v>-5.6</c:v>
                </c:pt>
                <c:pt idx="25">
                  <c:v>-5.5</c:v>
                </c:pt>
                <c:pt idx="26">
                  <c:v>-5.4</c:v>
                </c:pt>
                <c:pt idx="27">
                  <c:v>-5.3</c:v>
                </c:pt>
                <c:pt idx="28">
                  <c:v>-5.2</c:v>
                </c:pt>
                <c:pt idx="29">
                  <c:v>-5.0999999999999996</c:v>
                </c:pt>
                <c:pt idx="30">
                  <c:v>-5</c:v>
                </c:pt>
                <c:pt idx="31">
                  <c:v>-4.9000000000000004</c:v>
                </c:pt>
                <c:pt idx="32">
                  <c:v>-4.8</c:v>
                </c:pt>
                <c:pt idx="33">
                  <c:v>-4.7</c:v>
                </c:pt>
                <c:pt idx="34">
                  <c:v>-4.5999999999999996</c:v>
                </c:pt>
                <c:pt idx="35">
                  <c:v>-4.5</c:v>
                </c:pt>
                <c:pt idx="36">
                  <c:v>-4.4000000000000004</c:v>
                </c:pt>
                <c:pt idx="37">
                  <c:v>-4.3</c:v>
                </c:pt>
                <c:pt idx="38">
                  <c:v>-4.2</c:v>
                </c:pt>
                <c:pt idx="39">
                  <c:v>-4.0999999999999996</c:v>
                </c:pt>
                <c:pt idx="40">
                  <c:v>-4</c:v>
                </c:pt>
                <c:pt idx="41">
                  <c:v>-3.9</c:v>
                </c:pt>
                <c:pt idx="42">
                  <c:v>-3.8</c:v>
                </c:pt>
                <c:pt idx="43">
                  <c:v>-3.7</c:v>
                </c:pt>
                <c:pt idx="44">
                  <c:v>-3.6</c:v>
                </c:pt>
                <c:pt idx="45">
                  <c:v>-3.5</c:v>
                </c:pt>
                <c:pt idx="46">
                  <c:v>-3.4</c:v>
                </c:pt>
                <c:pt idx="47">
                  <c:v>-3.3</c:v>
                </c:pt>
                <c:pt idx="48">
                  <c:v>-3.2</c:v>
                </c:pt>
                <c:pt idx="49">
                  <c:v>-3.1</c:v>
                </c:pt>
                <c:pt idx="50">
                  <c:v>-3</c:v>
                </c:pt>
                <c:pt idx="51">
                  <c:v>-2.9</c:v>
                </c:pt>
                <c:pt idx="52">
                  <c:v>-2.8</c:v>
                </c:pt>
                <c:pt idx="53">
                  <c:v>-2.7</c:v>
                </c:pt>
                <c:pt idx="54">
                  <c:v>-2.6</c:v>
                </c:pt>
                <c:pt idx="55">
                  <c:v>-2.5</c:v>
                </c:pt>
                <c:pt idx="56">
                  <c:v>-2.4</c:v>
                </c:pt>
                <c:pt idx="57">
                  <c:v>-2.2999999999999998</c:v>
                </c:pt>
                <c:pt idx="58">
                  <c:v>-2.2000000000000002</c:v>
                </c:pt>
                <c:pt idx="59">
                  <c:v>-2.1</c:v>
                </c:pt>
                <c:pt idx="60">
                  <c:v>-2</c:v>
                </c:pt>
                <c:pt idx="61">
                  <c:v>-1.9</c:v>
                </c:pt>
                <c:pt idx="62">
                  <c:v>-1.8</c:v>
                </c:pt>
                <c:pt idx="63">
                  <c:v>-1.7</c:v>
                </c:pt>
                <c:pt idx="64">
                  <c:v>-1.6</c:v>
                </c:pt>
                <c:pt idx="65">
                  <c:v>-1.5</c:v>
                </c:pt>
                <c:pt idx="66">
                  <c:v>-1.4</c:v>
                </c:pt>
                <c:pt idx="67">
                  <c:v>-1.3</c:v>
                </c:pt>
                <c:pt idx="68">
                  <c:v>-1.2</c:v>
                </c:pt>
                <c:pt idx="69">
                  <c:v>-1.1000000000000001</c:v>
                </c:pt>
                <c:pt idx="70">
                  <c:v>-1</c:v>
                </c:pt>
                <c:pt idx="71">
                  <c:v>-0.9</c:v>
                </c:pt>
                <c:pt idx="72">
                  <c:v>-0.8</c:v>
                </c:pt>
                <c:pt idx="73">
                  <c:v>-0.7</c:v>
                </c:pt>
                <c:pt idx="74">
                  <c:v>-0.6</c:v>
                </c:pt>
                <c:pt idx="75">
                  <c:v>-0.5</c:v>
                </c:pt>
                <c:pt idx="76">
                  <c:v>-0.4</c:v>
                </c:pt>
                <c:pt idx="77">
                  <c:v>-0.3</c:v>
                </c:pt>
                <c:pt idx="78">
                  <c:v>-0.2</c:v>
                </c:pt>
                <c:pt idx="79">
                  <c:v>-0.1</c:v>
                </c:pt>
                <c:pt idx="80">
                  <c:v>0</c:v>
                </c:pt>
                <c:pt idx="81">
                  <c:v>0.1</c:v>
                </c:pt>
                <c:pt idx="82">
                  <c:v>0.2</c:v>
                </c:pt>
                <c:pt idx="83">
                  <c:v>0.3</c:v>
                </c:pt>
                <c:pt idx="84">
                  <c:v>0.4</c:v>
                </c:pt>
                <c:pt idx="85">
                  <c:v>0.5</c:v>
                </c:pt>
                <c:pt idx="86">
                  <c:v>0.6</c:v>
                </c:pt>
                <c:pt idx="87">
                  <c:v>0.7</c:v>
                </c:pt>
                <c:pt idx="88">
                  <c:v>0.8</c:v>
                </c:pt>
                <c:pt idx="89">
                  <c:v>0.9</c:v>
                </c:pt>
                <c:pt idx="90">
                  <c:v>1</c:v>
                </c:pt>
                <c:pt idx="91">
                  <c:v>1.1000000000000001</c:v>
                </c:pt>
                <c:pt idx="92">
                  <c:v>1.2</c:v>
                </c:pt>
                <c:pt idx="93">
                  <c:v>1.3</c:v>
                </c:pt>
                <c:pt idx="94">
                  <c:v>1.4</c:v>
                </c:pt>
                <c:pt idx="95">
                  <c:v>1.5</c:v>
                </c:pt>
                <c:pt idx="96">
                  <c:v>1.6</c:v>
                </c:pt>
                <c:pt idx="97">
                  <c:v>1.7</c:v>
                </c:pt>
                <c:pt idx="98">
                  <c:v>1.8</c:v>
                </c:pt>
                <c:pt idx="99">
                  <c:v>1.9</c:v>
                </c:pt>
                <c:pt idx="100">
                  <c:v>2</c:v>
                </c:pt>
                <c:pt idx="101">
                  <c:v>2.1</c:v>
                </c:pt>
                <c:pt idx="102">
                  <c:v>2.2000000000000002</c:v>
                </c:pt>
                <c:pt idx="103">
                  <c:v>2.2999999999999998</c:v>
                </c:pt>
                <c:pt idx="104">
                  <c:v>2.4</c:v>
                </c:pt>
                <c:pt idx="105">
                  <c:v>2.5</c:v>
                </c:pt>
                <c:pt idx="106">
                  <c:v>2.6</c:v>
                </c:pt>
                <c:pt idx="107">
                  <c:v>2.7</c:v>
                </c:pt>
                <c:pt idx="108">
                  <c:v>2.8</c:v>
                </c:pt>
                <c:pt idx="109">
                  <c:v>2.9</c:v>
                </c:pt>
                <c:pt idx="110">
                  <c:v>3</c:v>
                </c:pt>
                <c:pt idx="111">
                  <c:v>3.1</c:v>
                </c:pt>
                <c:pt idx="112">
                  <c:v>3.2</c:v>
                </c:pt>
                <c:pt idx="113">
                  <c:v>3.3</c:v>
                </c:pt>
                <c:pt idx="114">
                  <c:v>3.4</c:v>
                </c:pt>
                <c:pt idx="115">
                  <c:v>3.5</c:v>
                </c:pt>
                <c:pt idx="116">
                  <c:v>3.6</c:v>
                </c:pt>
                <c:pt idx="117">
                  <c:v>3.7</c:v>
                </c:pt>
                <c:pt idx="118">
                  <c:v>3.8</c:v>
                </c:pt>
                <c:pt idx="119">
                  <c:v>3.9</c:v>
                </c:pt>
                <c:pt idx="120">
                  <c:v>4</c:v>
                </c:pt>
                <c:pt idx="121">
                  <c:v>4.0999999999999996</c:v>
                </c:pt>
                <c:pt idx="122">
                  <c:v>4.2</c:v>
                </c:pt>
                <c:pt idx="123">
                  <c:v>4.3</c:v>
                </c:pt>
                <c:pt idx="124">
                  <c:v>4.4000000000000004</c:v>
                </c:pt>
                <c:pt idx="125">
                  <c:v>4.5</c:v>
                </c:pt>
                <c:pt idx="126">
                  <c:v>4.5999999999999996</c:v>
                </c:pt>
                <c:pt idx="127">
                  <c:v>4.7</c:v>
                </c:pt>
                <c:pt idx="128">
                  <c:v>4.8</c:v>
                </c:pt>
                <c:pt idx="129">
                  <c:v>4.9000000000000004</c:v>
                </c:pt>
                <c:pt idx="130">
                  <c:v>5</c:v>
                </c:pt>
                <c:pt idx="131">
                  <c:v>5.0999999999999996</c:v>
                </c:pt>
                <c:pt idx="132">
                  <c:v>5.2</c:v>
                </c:pt>
                <c:pt idx="133">
                  <c:v>5.3</c:v>
                </c:pt>
                <c:pt idx="134">
                  <c:v>5.4</c:v>
                </c:pt>
                <c:pt idx="135">
                  <c:v>5.5</c:v>
                </c:pt>
                <c:pt idx="136">
                  <c:v>5.6</c:v>
                </c:pt>
                <c:pt idx="137">
                  <c:v>5.7</c:v>
                </c:pt>
                <c:pt idx="138">
                  <c:v>5.8</c:v>
                </c:pt>
                <c:pt idx="139">
                  <c:v>5.9</c:v>
                </c:pt>
                <c:pt idx="140">
                  <c:v>6</c:v>
                </c:pt>
                <c:pt idx="141">
                  <c:v>6.1</c:v>
                </c:pt>
                <c:pt idx="142">
                  <c:v>6.2</c:v>
                </c:pt>
                <c:pt idx="143">
                  <c:v>6.3</c:v>
                </c:pt>
                <c:pt idx="144">
                  <c:v>6.4</c:v>
                </c:pt>
                <c:pt idx="145">
                  <c:v>6.5</c:v>
                </c:pt>
                <c:pt idx="146">
                  <c:v>6.6</c:v>
                </c:pt>
                <c:pt idx="147">
                  <c:v>6.7</c:v>
                </c:pt>
                <c:pt idx="148">
                  <c:v>6.8</c:v>
                </c:pt>
                <c:pt idx="149">
                  <c:v>6.9</c:v>
                </c:pt>
                <c:pt idx="150">
                  <c:v>7</c:v>
                </c:pt>
                <c:pt idx="151">
                  <c:v>7.1</c:v>
                </c:pt>
                <c:pt idx="152">
                  <c:v>7.2</c:v>
                </c:pt>
                <c:pt idx="153">
                  <c:v>7.3</c:v>
                </c:pt>
                <c:pt idx="154">
                  <c:v>7.4</c:v>
                </c:pt>
                <c:pt idx="155">
                  <c:v>7.5</c:v>
                </c:pt>
                <c:pt idx="156">
                  <c:v>7.6</c:v>
                </c:pt>
                <c:pt idx="157">
                  <c:v>7.7</c:v>
                </c:pt>
                <c:pt idx="158">
                  <c:v>7.8</c:v>
                </c:pt>
                <c:pt idx="159">
                  <c:v>7.9</c:v>
                </c:pt>
                <c:pt idx="160">
                  <c:v>8</c:v>
                </c:pt>
                <c:pt idx="161">
                  <c:v>8.1</c:v>
                </c:pt>
                <c:pt idx="162">
                  <c:v>8.1999999999999993</c:v>
                </c:pt>
                <c:pt idx="163">
                  <c:v>8.3000000000000007</c:v>
                </c:pt>
                <c:pt idx="164">
                  <c:v>8.4</c:v>
                </c:pt>
                <c:pt idx="165">
                  <c:v>8.5</c:v>
                </c:pt>
                <c:pt idx="166">
                  <c:v>8.6</c:v>
                </c:pt>
                <c:pt idx="167">
                  <c:v>8.6999999999999993</c:v>
                </c:pt>
                <c:pt idx="168">
                  <c:v>8.8000000000000007</c:v>
                </c:pt>
                <c:pt idx="169">
                  <c:v>8.9</c:v>
                </c:pt>
                <c:pt idx="170">
                  <c:v>9</c:v>
                </c:pt>
              </c:numCache>
            </c:numRef>
          </c:xVal>
          <c:yVal>
            <c:numRef>
              <c:f>Sheet1!$B$2:$B$172</c:f>
              <c:numCache>
                <c:formatCode>General</c:formatCode>
                <c:ptCount val="171"/>
                <c:pt idx="0">
                  <c:v>1.0107509829183801</c:v>
                </c:pt>
                <c:pt idx="1">
                  <c:v>1.0101209451187101</c:v>
                </c:pt>
                <c:pt idx="2">
                  <c:v>1.0094913000444801</c:v>
                </c:pt>
                <c:pt idx="3">
                  <c:v>1.0088620444513201</c:v>
                </c:pt>
                <c:pt idx="4">
                  <c:v>1.00823318409561</c:v>
                </c:pt>
                <c:pt idx="5">
                  <c:v>1.0076047157313901</c:v>
                </c:pt>
                <c:pt idx="6">
                  <c:v>1.00697663911434</c:v>
                </c:pt>
                <c:pt idx="7">
                  <c:v>1.0063489540002499</c:v>
                </c:pt>
                <c:pt idx="8">
                  <c:v>1.00572165715485</c:v>
                </c:pt>
                <c:pt idx="9">
                  <c:v>1.0050947543166</c:v>
                </c:pt>
                <c:pt idx="10">
                  <c:v>1.00446824224966</c:v>
                </c:pt>
                <c:pt idx="11">
                  <c:v>1.00384212071045</c:v>
                </c:pt>
                <c:pt idx="12">
                  <c:v>1.0032163894555299</c:v>
                </c:pt>
                <c:pt idx="13">
                  <c:v>1.00259112644452</c:v>
                </c:pt>
                <c:pt idx="14">
                  <c:v>1.0019668677650599</c:v>
                </c:pt>
                <c:pt idx="15">
                  <c:v>1.0013442938567301</c:v>
                </c:pt>
                <c:pt idx="16">
                  <c:v>1.00072408658807</c:v>
                </c:pt>
                <c:pt idx="17">
                  <c:v>1.0001069261436299</c:v>
                </c:pt>
                <c:pt idx="18">
                  <c:v>0.99949348807516902</c:v>
                </c:pt>
                <c:pt idx="19">
                  <c:v>0.99888445520021896</c:v>
                </c:pt>
                <c:pt idx="20">
                  <c:v>0.99828049981475497</c:v>
                </c:pt>
                <c:pt idx="21">
                  <c:v>0.99768229560379595</c:v>
                </c:pt>
                <c:pt idx="22">
                  <c:v>0.99709051469668797</c:v>
                </c:pt>
                <c:pt idx="23">
                  <c:v>0.99650582477483995</c:v>
                </c:pt>
                <c:pt idx="24">
                  <c:v>0.99592890093077002</c:v>
                </c:pt>
                <c:pt idx="25">
                  <c:v>0.99536040797877101</c:v>
                </c:pt>
                <c:pt idx="26">
                  <c:v>0.99480101234502805</c:v>
                </c:pt>
                <c:pt idx="27">
                  <c:v>0.99425137913055806</c:v>
                </c:pt>
                <c:pt idx="28">
                  <c:v>0.99371216927352102</c:v>
                </c:pt>
                <c:pt idx="29">
                  <c:v>0.99318405143710797</c:v>
                </c:pt>
                <c:pt idx="30">
                  <c:v>0.99266768428669105</c:v>
                </c:pt>
                <c:pt idx="31">
                  <c:v>0.992163728474591</c:v>
                </c:pt>
                <c:pt idx="32">
                  <c:v>0.99167284368076503</c:v>
                </c:pt>
                <c:pt idx="33">
                  <c:v>0.99119568575179595</c:v>
                </c:pt>
                <c:pt idx="34">
                  <c:v>0.99073291887672199</c:v>
                </c:pt>
                <c:pt idx="35">
                  <c:v>0.99028519740340604</c:v>
                </c:pt>
                <c:pt idx="36">
                  <c:v>0.98985317815308205</c:v>
                </c:pt>
                <c:pt idx="37">
                  <c:v>0.98943751774406197</c:v>
                </c:pt>
                <c:pt idx="38">
                  <c:v>0.98903886933671703</c:v>
                </c:pt>
                <c:pt idx="39">
                  <c:v>0.98865789442558005</c:v>
                </c:pt>
                <c:pt idx="40">
                  <c:v>0.98829524589948703</c:v>
                </c:pt>
                <c:pt idx="41">
                  <c:v>0.98795157942259204</c:v>
                </c:pt>
                <c:pt idx="42">
                  <c:v>0.98762754948729803</c:v>
                </c:pt>
                <c:pt idx="43">
                  <c:v>0.98732381508057299</c:v>
                </c:pt>
                <c:pt idx="44">
                  <c:v>0.98704103004593802</c:v>
                </c:pt>
                <c:pt idx="45">
                  <c:v>0.98677985412442903</c:v>
                </c:pt>
                <c:pt idx="46">
                  <c:v>0.98654094332980802</c:v>
                </c:pt>
                <c:pt idx="47">
                  <c:v>0.98632495483753002</c:v>
                </c:pt>
                <c:pt idx="48">
                  <c:v>0.98613255153469803</c:v>
                </c:pt>
                <c:pt idx="49">
                  <c:v>0.98596439056702001</c:v>
                </c:pt>
                <c:pt idx="50">
                  <c:v>0.98582113758545997</c:v>
                </c:pt>
                <c:pt idx="51">
                  <c:v>0.98570345362301504</c:v>
                </c:pt>
                <c:pt idx="52">
                  <c:v>0.98561200235587598</c:v>
                </c:pt>
                <c:pt idx="53">
                  <c:v>0.985547454001242</c:v>
                </c:pt>
                <c:pt idx="54">
                  <c:v>0.98551047423246096</c:v>
                </c:pt>
                <c:pt idx="55">
                  <c:v>0.98550173743141001</c:v>
                </c:pt>
                <c:pt idx="56">
                  <c:v>0.98552191460539695</c:v>
                </c:pt>
                <c:pt idx="57">
                  <c:v>0.98557168134051698</c:v>
                </c:pt>
                <c:pt idx="58">
                  <c:v>0.98565171836214005</c:v>
                </c:pt>
                <c:pt idx="59">
                  <c:v>0.98576270484700101</c:v>
                </c:pt>
                <c:pt idx="60">
                  <c:v>0.98590532833796896</c:v>
                </c:pt>
                <c:pt idx="61">
                  <c:v>0.98608027464211701</c:v>
                </c:pt>
                <c:pt idx="62">
                  <c:v>0.98628823745762995</c:v>
                </c:pt>
                <c:pt idx="63">
                  <c:v>0.98652991163197301</c:v>
                </c:pt>
                <c:pt idx="64">
                  <c:v>0.98680599657747503</c:v>
                </c:pt>
                <c:pt idx="65">
                  <c:v>0.98711719686967103</c:v>
                </c:pt>
                <c:pt idx="66">
                  <c:v>0.98746422090340902</c:v>
                </c:pt>
                <c:pt idx="67">
                  <c:v>0.98784778187451605</c:v>
                </c:pt>
                <c:pt idx="68">
                  <c:v>0.98826860011761897</c:v>
                </c:pt>
                <c:pt idx="69">
                  <c:v>0.98872739773260199</c:v>
                </c:pt>
                <c:pt idx="70">
                  <c:v>0.98922490325460199</c:v>
                </c:pt>
                <c:pt idx="71">
                  <c:v>0.98976185303812303</c:v>
                </c:pt>
                <c:pt idx="72">
                  <c:v>0.99033898994212699</c:v>
                </c:pt>
                <c:pt idx="73">
                  <c:v>0.99095705943869505</c:v>
                </c:pt>
                <c:pt idx="74">
                  <c:v>0.99161681517941103</c:v>
                </c:pt>
                <c:pt idx="75">
                  <c:v>0.992319021765244</c:v>
                </c:pt>
                <c:pt idx="76">
                  <c:v>0.99306444699122998</c:v>
                </c:pt>
                <c:pt idx="77">
                  <c:v>0.99385386553813604</c:v>
                </c:pt>
                <c:pt idx="78">
                  <c:v>0.99468806555065004</c:v>
                </c:pt>
                <c:pt idx="79">
                  <c:v>0.99556783553844097</c:v>
                </c:pt>
                <c:pt idx="80">
                  <c:v>0.99649397785952898</c:v>
                </c:pt>
                <c:pt idx="81">
                  <c:v>0.99746730387207205</c:v>
                </c:pt>
                <c:pt idx="82">
                  <c:v>0.99848863423862999</c:v>
                </c:pt>
                <c:pt idx="83">
                  <c:v>0.99955879650971302</c:v>
                </c:pt>
                <c:pt idx="84">
                  <c:v>1.0006786284390701</c:v>
                </c:pt>
                <c:pt idx="85">
                  <c:v>1.00184883299684</c:v>
                </c:pt>
                <c:pt idx="86">
                  <c:v>1.0030692140757</c:v>
                </c:pt>
                <c:pt idx="87">
                  <c:v>1.0043392421324</c:v>
                </c:pt>
                <c:pt idx="88">
                  <c:v>1.0056583956546401</c:v>
                </c:pt>
                <c:pt idx="89">
                  <c:v>1.0070261444494499</c:v>
                </c:pt>
                <c:pt idx="90">
                  <c:v>1.00844197103508</c:v>
                </c:pt>
                <c:pt idx="91">
                  <c:v>1.0099053620099001</c:v>
                </c:pt>
                <c:pt idx="92">
                  <c:v>1.0114158007435099</c:v>
                </c:pt>
                <c:pt idx="93">
                  <c:v>1.01297277923368</c:v>
                </c:pt>
                <c:pt idx="94">
                  <c:v>1.0145757837748499</c:v>
                </c:pt>
                <c:pt idx="95">
                  <c:v>1.0162243102428199</c:v>
                </c:pt>
                <c:pt idx="96">
                  <c:v>1.0179178497388099</c:v>
                </c:pt>
                <c:pt idx="97">
                  <c:v>1.01965590015375</c:v>
                </c:pt>
                <c:pt idx="98">
                  <c:v>1.02143795555072</c:v>
                </c:pt>
                <c:pt idx="99">
                  <c:v>1.02326350839909</c:v>
                </c:pt>
                <c:pt idx="100">
                  <c:v>1.02513207064996</c:v>
                </c:pt>
                <c:pt idx="101">
                  <c:v>1.02704312089657</c:v>
                </c:pt>
                <c:pt idx="102">
                  <c:v>1.02899616815554</c:v>
                </c:pt>
                <c:pt idx="103">
                  <c:v>1.0309907096728601</c:v>
                </c:pt>
                <c:pt idx="104">
                  <c:v>1.03302623596389</c:v>
                </c:pt>
                <c:pt idx="105">
                  <c:v>1.03510224846374</c:v>
                </c:pt>
                <c:pt idx="106">
                  <c:v>1.0372182372802801</c:v>
                </c:pt>
                <c:pt idx="107">
                  <c:v>1.0393736968301399</c:v>
                </c:pt>
                <c:pt idx="108">
                  <c:v>1.0415681303014599</c:v>
                </c:pt>
                <c:pt idx="109">
                  <c:v>1.0438009987749901</c:v>
                </c:pt>
                <c:pt idx="110">
                  <c:v>1.04607181294834</c:v>
                </c:pt>
                <c:pt idx="111">
                  <c:v>1.0483800653204201</c:v>
                </c:pt>
                <c:pt idx="112">
                  <c:v>1.0507252115303201</c:v>
                </c:pt>
                <c:pt idx="113">
                  <c:v>1.05310675493099</c:v>
                </c:pt>
                <c:pt idx="114">
                  <c:v>1.05552415527729</c:v>
                </c:pt>
                <c:pt idx="115">
                  <c:v>1.0579769099320799</c:v>
                </c:pt>
                <c:pt idx="116">
                  <c:v>1.0604644620339201</c:v>
                </c:pt>
                <c:pt idx="117">
                  <c:v>1.0629862972758799</c:v>
                </c:pt>
                <c:pt idx="118">
                  <c:v>1.0655418791865601</c:v>
                </c:pt>
                <c:pt idx="119">
                  <c:v>1.0681306609111401</c:v>
                </c:pt>
                <c:pt idx="120">
                  <c:v>1.0707520976603899</c:v>
                </c:pt>
                <c:pt idx="121">
                  <c:v>1.0734056354128301</c:v>
                </c:pt>
                <c:pt idx="122">
                  <c:v>1.07609072880178</c:v>
                </c:pt>
                <c:pt idx="123">
                  <c:v>1.0788068127133601</c:v>
                </c:pt>
                <c:pt idx="124">
                  <c:v>1.0815533265744299</c:v>
                </c:pt>
                <c:pt idx="125">
                  <c:v>1.0843297067772899</c:v>
                </c:pt>
                <c:pt idx="126">
                  <c:v>1.0871353757070901</c:v>
                </c:pt>
                <c:pt idx="127">
                  <c:v>1.0899697382026601</c:v>
                </c:pt>
                <c:pt idx="128">
                  <c:v>1.0928322256960801</c:v>
                </c:pt>
                <c:pt idx="129">
                  <c:v>1.09572223770496</c:v>
                </c:pt>
                <c:pt idx="130">
                  <c:v>1.0986391816918299</c:v>
                </c:pt>
                <c:pt idx="131">
                  <c:v>1.1015824500940901</c:v>
                </c:pt>
                <c:pt idx="132">
                  <c:v>1.10455142881227</c:v>
                </c:pt>
                <c:pt idx="133">
                  <c:v>1.1075454937479801</c:v>
                </c:pt>
                <c:pt idx="134">
                  <c:v>1.1105640480535901</c:v>
                </c:pt>
                <c:pt idx="135">
                  <c:v>1.1136064296149999</c:v>
                </c:pt>
                <c:pt idx="136">
                  <c:v>1.1166720087236199</c:v>
                </c:pt>
                <c:pt idx="137">
                  <c:v>1.11976016068486</c:v>
                </c:pt>
                <c:pt idx="138">
                  <c:v>1.12287018893733</c:v>
                </c:pt>
                <c:pt idx="139">
                  <c:v>1.12600147264168</c:v>
                </c:pt>
                <c:pt idx="140">
                  <c:v>1.1291533242676099</c:v>
                </c:pt>
                <c:pt idx="141">
                  <c:v>1.1323250762768899</c:v>
                </c:pt>
                <c:pt idx="142">
                  <c:v>1.1355160532070001</c:v>
                </c:pt>
                <c:pt idx="143">
                  <c:v>1.1387255184210201</c:v>
                </c:pt>
                <c:pt idx="144">
                  <c:v>1.14195281149887</c:v>
                </c:pt>
                <c:pt idx="145">
                  <c:v>1.1451972038424301</c:v>
                </c:pt>
                <c:pt idx="146">
                  <c:v>1.14845798660326</c:v>
                </c:pt>
                <c:pt idx="147">
                  <c:v>1.1517344423962801</c:v>
                </c:pt>
                <c:pt idx="148">
                  <c:v>1.15502581653392</c:v>
                </c:pt>
                <c:pt idx="149">
                  <c:v>1.15833135558322</c:v>
                </c:pt>
                <c:pt idx="150">
                  <c:v>1.16165033742387</c:v>
                </c:pt>
                <c:pt idx="151">
                  <c:v>1.16498198382295</c:v>
                </c:pt>
                <c:pt idx="152">
                  <c:v>1.16832553273441</c:v>
                </c:pt>
                <c:pt idx="153">
                  <c:v>1.1716801839205999</c:v>
                </c:pt>
                <c:pt idx="154">
                  <c:v>1.17504516375067</c:v>
                </c:pt>
                <c:pt idx="155">
                  <c:v>1.1784198847591301</c:v>
                </c:pt>
                <c:pt idx="156">
                  <c:v>1.1818042979413299</c:v>
                </c:pt>
                <c:pt idx="157">
                  <c:v>1.1851984311331301</c:v>
                </c:pt>
                <c:pt idx="158">
                  <c:v>1.18860230871634</c:v>
                </c:pt>
                <c:pt idx="159">
                  <c:v>1.19201596574474</c:v>
                </c:pt>
                <c:pt idx="160">
                  <c:v>1.1954394267708499</c:v>
                </c:pt>
                <c:pt idx="161">
                  <c:v>1.19887271638715</c:v>
                </c:pt>
                <c:pt idx="162">
                  <c:v>1.20231584726914</c:v>
                </c:pt>
                <c:pt idx="163">
                  <c:v>1.2057688858936799</c:v>
                </c:pt>
                <c:pt idx="164">
                  <c:v>1.2092318487999301</c:v>
                </c:pt>
                <c:pt idx="165">
                  <c:v>1.21270475010903</c:v>
                </c:pt>
                <c:pt idx="166">
                  <c:v>1.21618762555462</c:v>
                </c:pt>
                <c:pt idx="167">
                  <c:v>1.2196805110350899</c:v>
                </c:pt>
                <c:pt idx="168">
                  <c:v>1.2231834207936001</c:v>
                </c:pt>
                <c:pt idx="169">
                  <c:v>1.22669639816704</c:v>
                </c:pt>
                <c:pt idx="170">
                  <c:v>1.2302194574805101</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Sheet1!$A$2:$A$172</c:f>
              <c:numCache>
                <c:formatCode>General</c:formatCode>
                <c:ptCount val="171"/>
                <c:pt idx="0">
                  <c:v>-8</c:v>
                </c:pt>
                <c:pt idx="1">
                  <c:v>-7.9</c:v>
                </c:pt>
                <c:pt idx="2">
                  <c:v>-7.8</c:v>
                </c:pt>
                <c:pt idx="3">
                  <c:v>-7.7</c:v>
                </c:pt>
                <c:pt idx="4">
                  <c:v>-7.6</c:v>
                </c:pt>
                <c:pt idx="5">
                  <c:v>-7.5</c:v>
                </c:pt>
                <c:pt idx="6">
                  <c:v>-7.4</c:v>
                </c:pt>
                <c:pt idx="7">
                  <c:v>-7.3</c:v>
                </c:pt>
                <c:pt idx="8">
                  <c:v>-7.2</c:v>
                </c:pt>
                <c:pt idx="9">
                  <c:v>-7.1</c:v>
                </c:pt>
                <c:pt idx="10">
                  <c:v>-7</c:v>
                </c:pt>
                <c:pt idx="11">
                  <c:v>-6.9</c:v>
                </c:pt>
                <c:pt idx="12">
                  <c:v>-6.8</c:v>
                </c:pt>
                <c:pt idx="13">
                  <c:v>-6.7</c:v>
                </c:pt>
                <c:pt idx="14">
                  <c:v>-6.6</c:v>
                </c:pt>
                <c:pt idx="15">
                  <c:v>-6.5</c:v>
                </c:pt>
                <c:pt idx="16">
                  <c:v>-6.4</c:v>
                </c:pt>
                <c:pt idx="17">
                  <c:v>-6.3</c:v>
                </c:pt>
                <c:pt idx="18">
                  <c:v>-6.2</c:v>
                </c:pt>
                <c:pt idx="19">
                  <c:v>-6.1</c:v>
                </c:pt>
                <c:pt idx="20">
                  <c:v>-6</c:v>
                </c:pt>
                <c:pt idx="21">
                  <c:v>-5.9</c:v>
                </c:pt>
                <c:pt idx="22">
                  <c:v>-5.8</c:v>
                </c:pt>
                <c:pt idx="23">
                  <c:v>-5.7</c:v>
                </c:pt>
                <c:pt idx="24">
                  <c:v>-5.6</c:v>
                </c:pt>
                <c:pt idx="25">
                  <c:v>-5.5</c:v>
                </c:pt>
                <c:pt idx="26">
                  <c:v>-5.4</c:v>
                </c:pt>
                <c:pt idx="27">
                  <c:v>-5.3</c:v>
                </c:pt>
                <c:pt idx="28">
                  <c:v>-5.2</c:v>
                </c:pt>
                <c:pt idx="29">
                  <c:v>-5.0999999999999996</c:v>
                </c:pt>
                <c:pt idx="30">
                  <c:v>-5</c:v>
                </c:pt>
                <c:pt idx="31">
                  <c:v>-4.9000000000000004</c:v>
                </c:pt>
                <c:pt idx="32">
                  <c:v>-4.8</c:v>
                </c:pt>
                <c:pt idx="33">
                  <c:v>-4.7</c:v>
                </c:pt>
                <c:pt idx="34">
                  <c:v>-4.5999999999999996</c:v>
                </c:pt>
                <c:pt idx="35">
                  <c:v>-4.5</c:v>
                </c:pt>
                <c:pt idx="36">
                  <c:v>-4.4000000000000004</c:v>
                </c:pt>
                <c:pt idx="37">
                  <c:v>-4.3</c:v>
                </c:pt>
                <c:pt idx="38">
                  <c:v>-4.2</c:v>
                </c:pt>
                <c:pt idx="39">
                  <c:v>-4.0999999999999996</c:v>
                </c:pt>
                <c:pt idx="40">
                  <c:v>-4</c:v>
                </c:pt>
                <c:pt idx="41">
                  <c:v>-3.9</c:v>
                </c:pt>
                <c:pt idx="42">
                  <c:v>-3.8</c:v>
                </c:pt>
                <c:pt idx="43">
                  <c:v>-3.7</c:v>
                </c:pt>
                <c:pt idx="44">
                  <c:v>-3.6</c:v>
                </c:pt>
                <c:pt idx="45">
                  <c:v>-3.5</c:v>
                </c:pt>
                <c:pt idx="46">
                  <c:v>-3.4</c:v>
                </c:pt>
                <c:pt idx="47">
                  <c:v>-3.3</c:v>
                </c:pt>
                <c:pt idx="48">
                  <c:v>-3.2</c:v>
                </c:pt>
                <c:pt idx="49">
                  <c:v>-3.1</c:v>
                </c:pt>
                <c:pt idx="50">
                  <c:v>-3</c:v>
                </c:pt>
                <c:pt idx="51">
                  <c:v>-2.9</c:v>
                </c:pt>
                <c:pt idx="52">
                  <c:v>-2.8</c:v>
                </c:pt>
                <c:pt idx="53">
                  <c:v>-2.7</c:v>
                </c:pt>
                <c:pt idx="54">
                  <c:v>-2.6</c:v>
                </c:pt>
                <c:pt idx="55">
                  <c:v>-2.5</c:v>
                </c:pt>
                <c:pt idx="56">
                  <c:v>-2.4</c:v>
                </c:pt>
                <c:pt idx="57">
                  <c:v>-2.2999999999999998</c:v>
                </c:pt>
                <c:pt idx="58">
                  <c:v>-2.2000000000000002</c:v>
                </c:pt>
                <c:pt idx="59">
                  <c:v>-2.1</c:v>
                </c:pt>
                <c:pt idx="60">
                  <c:v>-2</c:v>
                </c:pt>
                <c:pt idx="61">
                  <c:v>-1.9</c:v>
                </c:pt>
                <c:pt idx="62">
                  <c:v>-1.8</c:v>
                </c:pt>
                <c:pt idx="63">
                  <c:v>-1.7</c:v>
                </c:pt>
                <c:pt idx="64">
                  <c:v>-1.6</c:v>
                </c:pt>
                <c:pt idx="65">
                  <c:v>-1.5</c:v>
                </c:pt>
                <c:pt idx="66">
                  <c:v>-1.4</c:v>
                </c:pt>
                <c:pt idx="67">
                  <c:v>-1.3</c:v>
                </c:pt>
                <c:pt idx="68">
                  <c:v>-1.2</c:v>
                </c:pt>
                <c:pt idx="69">
                  <c:v>-1.1000000000000001</c:v>
                </c:pt>
                <c:pt idx="70">
                  <c:v>-1</c:v>
                </c:pt>
                <c:pt idx="71">
                  <c:v>-0.9</c:v>
                </c:pt>
                <c:pt idx="72">
                  <c:v>-0.8</c:v>
                </c:pt>
                <c:pt idx="73">
                  <c:v>-0.7</c:v>
                </c:pt>
                <c:pt idx="74">
                  <c:v>-0.6</c:v>
                </c:pt>
                <c:pt idx="75">
                  <c:v>-0.5</c:v>
                </c:pt>
                <c:pt idx="76">
                  <c:v>-0.4</c:v>
                </c:pt>
                <c:pt idx="77">
                  <c:v>-0.3</c:v>
                </c:pt>
                <c:pt idx="78">
                  <c:v>-0.2</c:v>
                </c:pt>
                <c:pt idx="79">
                  <c:v>-0.1</c:v>
                </c:pt>
                <c:pt idx="80">
                  <c:v>0</c:v>
                </c:pt>
                <c:pt idx="81">
                  <c:v>0.1</c:v>
                </c:pt>
                <c:pt idx="82">
                  <c:v>0.2</c:v>
                </c:pt>
                <c:pt idx="83">
                  <c:v>0.3</c:v>
                </c:pt>
                <c:pt idx="84">
                  <c:v>0.4</c:v>
                </c:pt>
                <c:pt idx="85">
                  <c:v>0.5</c:v>
                </c:pt>
                <c:pt idx="86">
                  <c:v>0.6</c:v>
                </c:pt>
                <c:pt idx="87">
                  <c:v>0.7</c:v>
                </c:pt>
                <c:pt idx="88">
                  <c:v>0.8</c:v>
                </c:pt>
                <c:pt idx="89">
                  <c:v>0.9</c:v>
                </c:pt>
                <c:pt idx="90">
                  <c:v>1</c:v>
                </c:pt>
                <c:pt idx="91">
                  <c:v>1.1000000000000001</c:v>
                </c:pt>
                <c:pt idx="92">
                  <c:v>1.2</c:v>
                </c:pt>
                <c:pt idx="93">
                  <c:v>1.3</c:v>
                </c:pt>
                <c:pt idx="94">
                  <c:v>1.4</c:v>
                </c:pt>
                <c:pt idx="95">
                  <c:v>1.5</c:v>
                </c:pt>
                <c:pt idx="96">
                  <c:v>1.6</c:v>
                </c:pt>
                <c:pt idx="97">
                  <c:v>1.7</c:v>
                </c:pt>
                <c:pt idx="98">
                  <c:v>1.8</c:v>
                </c:pt>
                <c:pt idx="99">
                  <c:v>1.9</c:v>
                </c:pt>
                <c:pt idx="100">
                  <c:v>2</c:v>
                </c:pt>
                <c:pt idx="101">
                  <c:v>2.1</c:v>
                </c:pt>
                <c:pt idx="102">
                  <c:v>2.2000000000000002</c:v>
                </c:pt>
                <c:pt idx="103">
                  <c:v>2.2999999999999998</c:v>
                </c:pt>
                <c:pt idx="104">
                  <c:v>2.4</c:v>
                </c:pt>
                <c:pt idx="105">
                  <c:v>2.5</c:v>
                </c:pt>
                <c:pt idx="106">
                  <c:v>2.6</c:v>
                </c:pt>
                <c:pt idx="107">
                  <c:v>2.7</c:v>
                </c:pt>
                <c:pt idx="108">
                  <c:v>2.8</c:v>
                </c:pt>
                <c:pt idx="109">
                  <c:v>2.9</c:v>
                </c:pt>
                <c:pt idx="110">
                  <c:v>3</c:v>
                </c:pt>
                <c:pt idx="111">
                  <c:v>3.1</c:v>
                </c:pt>
                <c:pt idx="112">
                  <c:v>3.2</c:v>
                </c:pt>
                <c:pt idx="113">
                  <c:v>3.3</c:v>
                </c:pt>
                <c:pt idx="114">
                  <c:v>3.4</c:v>
                </c:pt>
                <c:pt idx="115">
                  <c:v>3.5</c:v>
                </c:pt>
                <c:pt idx="116">
                  <c:v>3.6</c:v>
                </c:pt>
                <c:pt idx="117">
                  <c:v>3.7</c:v>
                </c:pt>
                <c:pt idx="118">
                  <c:v>3.8</c:v>
                </c:pt>
                <c:pt idx="119">
                  <c:v>3.9</c:v>
                </c:pt>
                <c:pt idx="120">
                  <c:v>4</c:v>
                </c:pt>
                <c:pt idx="121">
                  <c:v>4.0999999999999996</c:v>
                </c:pt>
                <c:pt idx="122">
                  <c:v>4.2</c:v>
                </c:pt>
                <c:pt idx="123">
                  <c:v>4.3</c:v>
                </c:pt>
                <c:pt idx="124">
                  <c:v>4.4000000000000004</c:v>
                </c:pt>
                <c:pt idx="125">
                  <c:v>4.5</c:v>
                </c:pt>
                <c:pt idx="126">
                  <c:v>4.5999999999999996</c:v>
                </c:pt>
                <c:pt idx="127">
                  <c:v>4.7</c:v>
                </c:pt>
                <c:pt idx="128">
                  <c:v>4.8</c:v>
                </c:pt>
                <c:pt idx="129">
                  <c:v>4.9000000000000004</c:v>
                </c:pt>
                <c:pt idx="130">
                  <c:v>5</c:v>
                </c:pt>
                <c:pt idx="131">
                  <c:v>5.0999999999999996</c:v>
                </c:pt>
                <c:pt idx="132">
                  <c:v>5.2</c:v>
                </c:pt>
                <c:pt idx="133">
                  <c:v>5.3</c:v>
                </c:pt>
                <c:pt idx="134">
                  <c:v>5.4</c:v>
                </c:pt>
                <c:pt idx="135">
                  <c:v>5.5</c:v>
                </c:pt>
                <c:pt idx="136">
                  <c:v>5.6</c:v>
                </c:pt>
                <c:pt idx="137">
                  <c:v>5.7</c:v>
                </c:pt>
                <c:pt idx="138">
                  <c:v>5.8</c:v>
                </c:pt>
                <c:pt idx="139">
                  <c:v>5.9</c:v>
                </c:pt>
                <c:pt idx="140">
                  <c:v>6</c:v>
                </c:pt>
                <c:pt idx="141">
                  <c:v>6.1</c:v>
                </c:pt>
                <c:pt idx="142">
                  <c:v>6.2</c:v>
                </c:pt>
                <c:pt idx="143">
                  <c:v>6.3</c:v>
                </c:pt>
                <c:pt idx="144">
                  <c:v>6.4</c:v>
                </c:pt>
                <c:pt idx="145">
                  <c:v>6.5</c:v>
                </c:pt>
                <c:pt idx="146">
                  <c:v>6.6</c:v>
                </c:pt>
                <c:pt idx="147">
                  <c:v>6.7</c:v>
                </c:pt>
                <c:pt idx="148">
                  <c:v>6.8</c:v>
                </c:pt>
                <c:pt idx="149">
                  <c:v>6.9</c:v>
                </c:pt>
                <c:pt idx="150">
                  <c:v>7</c:v>
                </c:pt>
                <c:pt idx="151">
                  <c:v>7.1</c:v>
                </c:pt>
                <c:pt idx="152">
                  <c:v>7.2</c:v>
                </c:pt>
                <c:pt idx="153">
                  <c:v>7.3</c:v>
                </c:pt>
                <c:pt idx="154">
                  <c:v>7.4</c:v>
                </c:pt>
                <c:pt idx="155">
                  <c:v>7.5</c:v>
                </c:pt>
                <c:pt idx="156">
                  <c:v>7.6</c:v>
                </c:pt>
                <c:pt idx="157">
                  <c:v>7.7</c:v>
                </c:pt>
                <c:pt idx="158">
                  <c:v>7.8</c:v>
                </c:pt>
                <c:pt idx="159">
                  <c:v>7.9</c:v>
                </c:pt>
                <c:pt idx="160">
                  <c:v>8</c:v>
                </c:pt>
                <c:pt idx="161">
                  <c:v>8.1</c:v>
                </c:pt>
                <c:pt idx="162">
                  <c:v>8.1999999999999993</c:v>
                </c:pt>
                <c:pt idx="163">
                  <c:v>8.3000000000000007</c:v>
                </c:pt>
                <c:pt idx="164">
                  <c:v>8.4</c:v>
                </c:pt>
                <c:pt idx="165">
                  <c:v>8.5</c:v>
                </c:pt>
                <c:pt idx="166">
                  <c:v>8.6</c:v>
                </c:pt>
                <c:pt idx="167">
                  <c:v>8.6999999999999993</c:v>
                </c:pt>
                <c:pt idx="168">
                  <c:v>8.8000000000000007</c:v>
                </c:pt>
                <c:pt idx="169">
                  <c:v>8.9</c:v>
                </c:pt>
                <c:pt idx="170">
                  <c:v>9</c:v>
                </c:pt>
              </c:numCache>
            </c:numRef>
          </c:xVal>
          <c:yVal>
            <c:numRef>
              <c:f>Sheet1!$C$2:$C$172</c:f>
              <c:numCache>
                <c:formatCode>General</c:formatCode>
                <c:ptCount val="171"/>
                <c:pt idx="0">
                  <c:v>0.88891361109976197</c:v>
                </c:pt>
                <c:pt idx="1">
                  <c:v>0.88993369679277701</c:v>
                </c:pt>
                <c:pt idx="2">
                  <c:v>0.89095428831843704</c:v>
                </c:pt>
                <c:pt idx="3">
                  <c:v>0.89197536090850604</c:v>
                </c:pt>
                <c:pt idx="4">
                  <c:v>0.89299687339165401</c:v>
                </c:pt>
                <c:pt idx="5">
                  <c:v>0.89401879727603595</c:v>
                </c:pt>
                <c:pt idx="6">
                  <c:v>0.89504109713394098</c:v>
                </c:pt>
                <c:pt idx="7">
                  <c:v>0.89606373531476802</c:v>
                </c:pt>
                <c:pt idx="8">
                  <c:v>0.89708667665470498</c:v>
                </c:pt>
                <c:pt idx="9">
                  <c:v>0.89810986878014898</c:v>
                </c:pt>
                <c:pt idx="10">
                  <c:v>0.89913327117325803</c:v>
                </c:pt>
                <c:pt idx="11">
                  <c:v>0.90015683544200098</c:v>
                </c:pt>
                <c:pt idx="12">
                  <c:v>0.90118050995603305</c:v>
                </c:pt>
                <c:pt idx="13">
                  <c:v>0.902204285195636</c:v>
                </c:pt>
                <c:pt idx="14">
                  <c:v>0.90322836081463698</c:v>
                </c:pt>
                <c:pt idx="15">
                  <c:v>0.90425303117924105</c:v>
                </c:pt>
                <c:pt idx="16">
                  <c:v>0.90527858920585502</c:v>
                </c:pt>
                <c:pt idx="17">
                  <c:v>0.90630533137550895</c:v>
                </c:pt>
                <c:pt idx="18">
                  <c:v>0.90733356282711497</c:v>
                </c:pt>
                <c:pt idx="19">
                  <c:v>0.90836357806002599</c:v>
                </c:pt>
                <c:pt idx="20">
                  <c:v>0.90939569044743496</c:v>
                </c:pt>
                <c:pt idx="21">
                  <c:v>0.910430212954917</c:v>
                </c:pt>
                <c:pt idx="22">
                  <c:v>0.91146746326683403</c:v>
                </c:pt>
                <c:pt idx="23">
                  <c:v>0.91250776892946095</c:v>
                </c:pt>
                <c:pt idx="24">
                  <c:v>0.91355144813884603</c:v>
                </c:pt>
                <c:pt idx="25">
                  <c:v>0.91459883925164598</c:v>
                </c:pt>
                <c:pt idx="26">
                  <c:v>0.91565028160097195</c:v>
                </c:pt>
                <c:pt idx="27">
                  <c:v>0.91670612065909296</c:v>
                </c:pt>
                <c:pt idx="28">
                  <c:v>0.91776671323399095</c:v>
                </c:pt>
                <c:pt idx="29">
                  <c:v>0.91883240843430802</c:v>
                </c:pt>
                <c:pt idx="30">
                  <c:v>0.91990357706080395</c:v>
                </c:pt>
                <c:pt idx="31">
                  <c:v>0.92098059263800602</c:v>
                </c:pt>
                <c:pt idx="32">
                  <c:v>0.922063836602108</c:v>
                </c:pt>
                <c:pt idx="33">
                  <c:v>0.92315370351131998</c:v>
                </c:pt>
                <c:pt idx="34">
                  <c:v>0.92425058240475799</c:v>
                </c:pt>
                <c:pt idx="35">
                  <c:v>0.925354885768221</c:v>
                </c:pt>
                <c:pt idx="36">
                  <c:v>0.926467030985486</c:v>
                </c:pt>
                <c:pt idx="37">
                  <c:v>0.92758744573697305</c:v>
                </c:pt>
                <c:pt idx="38">
                  <c:v>0.92871657300921695</c:v>
                </c:pt>
                <c:pt idx="39">
                  <c:v>0.92985485253199096</c:v>
                </c:pt>
                <c:pt idx="40">
                  <c:v>0.93100275024516299</c:v>
                </c:pt>
                <c:pt idx="41">
                  <c:v>0.93216073950956801</c:v>
                </c:pt>
                <c:pt idx="42">
                  <c:v>0.93332930902292799</c:v>
                </c:pt>
                <c:pt idx="43">
                  <c:v>0.93450895382361299</c:v>
                </c:pt>
                <c:pt idx="44">
                  <c:v>0.93570019270669602</c:v>
                </c:pt>
                <c:pt idx="45">
                  <c:v>0.936903549598469</c:v>
                </c:pt>
                <c:pt idx="46">
                  <c:v>0.93811957094887399</c:v>
                </c:pt>
                <c:pt idx="47">
                  <c:v>0.93934881962106997</c:v>
                </c:pt>
                <c:pt idx="48">
                  <c:v>0.94059186876491496</c:v>
                </c:pt>
                <c:pt idx="49">
                  <c:v>0.94184931785051695</c:v>
                </c:pt>
                <c:pt idx="50">
                  <c:v>0.94312177663935903</c:v>
                </c:pt>
                <c:pt idx="51">
                  <c:v>0.94440988004652204</c:v>
                </c:pt>
                <c:pt idx="52">
                  <c:v>0.94571428388353895</c:v>
                </c:pt>
                <c:pt idx="53">
                  <c:v>0.94703565861392403</c:v>
                </c:pt>
                <c:pt idx="54">
                  <c:v>0.94837470531065804</c:v>
                </c:pt>
                <c:pt idx="55">
                  <c:v>0.949732139628789</c:v>
                </c:pt>
                <c:pt idx="56">
                  <c:v>0.95110870696479899</c:v>
                </c:pt>
                <c:pt idx="57">
                  <c:v>0.95250517911677401</c:v>
                </c:pt>
                <c:pt idx="58">
                  <c:v>0.95392234594862602</c:v>
                </c:pt>
                <c:pt idx="59">
                  <c:v>0.95536103408527395</c:v>
                </c:pt>
                <c:pt idx="60">
                  <c:v>0.95682208922951895</c:v>
                </c:pt>
                <c:pt idx="61">
                  <c:v>0.95830639385188998</c:v>
                </c:pt>
                <c:pt idx="62">
                  <c:v>0.959814857592306</c:v>
                </c:pt>
                <c:pt idx="63">
                  <c:v>0.96134841960913298</c:v>
                </c:pt>
                <c:pt idx="64">
                  <c:v>0.96290805693169301</c:v>
                </c:pt>
                <c:pt idx="65">
                  <c:v>0.96449477631953395</c:v>
                </c:pt>
                <c:pt idx="66">
                  <c:v>0.96610962061306405</c:v>
                </c:pt>
                <c:pt idx="67">
                  <c:v>0.96775366888294501</c:v>
                </c:pt>
                <c:pt idx="68">
                  <c:v>0.96942803778005504</c:v>
                </c:pt>
                <c:pt idx="69">
                  <c:v>0.97113388439966797</c:v>
                </c:pt>
                <c:pt idx="70">
                  <c:v>0.97287240156413302</c:v>
                </c:pt>
                <c:pt idx="71">
                  <c:v>0.97464482633798999</c:v>
                </c:pt>
                <c:pt idx="72">
                  <c:v>0.97645243754983602</c:v>
                </c:pt>
                <c:pt idx="73">
                  <c:v>0.978296556370848</c:v>
                </c:pt>
                <c:pt idx="74">
                  <c:v>0.98017854654225101</c:v>
                </c:pt>
                <c:pt idx="75">
                  <c:v>0.98209982401058904</c:v>
                </c:pt>
                <c:pt idx="76">
                  <c:v>0.98406184502195804</c:v>
                </c:pt>
                <c:pt idx="77">
                  <c:v>0.98606611431793001</c:v>
                </c:pt>
                <c:pt idx="78">
                  <c:v>0.98811419029117797</c:v>
                </c:pt>
                <c:pt idx="79">
                  <c:v>0.99020767314359803</c:v>
                </c:pt>
                <c:pt idx="80">
                  <c:v>0.99234821894606795</c:v>
                </c:pt>
                <c:pt idx="81">
                  <c:v>0.99453753526028299</c:v>
                </c:pt>
                <c:pt idx="82">
                  <c:v>0.99677738201880695</c:v>
                </c:pt>
                <c:pt idx="83">
                  <c:v>0.99906956958967996</c:v>
                </c:pt>
                <c:pt idx="84">
                  <c:v>0.99994183789059299</c:v>
                </c:pt>
                <c:pt idx="85">
                  <c:v>0.99988320287118604</c:v>
                </c:pt>
                <c:pt idx="86">
                  <c:v>0.99987112978327397</c:v>
                </c:pt>
                <c:pt idx="87">
                  <c:v>0.99990409995347196</c:v>
                </c:pt>
                <c:pt idx="88">
                  <c:v>0.99998063830572803</c:v>
                </c:pt>
                <c:pt idx="89">
                  <c:v>1.00009930289919</c:v>
                </c:pt>
                <c:pt idx="90">
                  <c:v>1.00025869925643</c:v>
                </c:pt>
                <c:pt idx="91">
                  <c:v>1.0004574765890399</c:v>
                </c:pt>
                <c:pt idx="92">
                  <c:v>1.0006943182313199</c:v>
                </c:pt>
                <c:pt idx="93">
                  <c:v>1.0009679538063001</c:v>
                </c:pt>
                <c:pt idx="94">
                  <c:v>1.0012771409681001</c:v>
                </c:pt>
                <c:pt idx="95">
                  <c:v>1.00162068596231</c:v>
                </c:pt>
                <c:pt idx="96">
                  <c:v>1.00199742545297</c:v>
                </c:pt>
                <c:pt idx="97">
                  <c:v>1.0024062370440101</c:v>
                </c:pt>
                <c:pt idx="98">
                  <c:v>1.00284603089081</c:v>
                </c:pt>
                <c:pt idx="99">
                  <c:v>1.0033157462071201</c:v>
                </c:pt>
                <c:pt idx="100">
                  <c:v>1.0038143745813</c:v>
                </c:pt>
                <c:pt idx="101">
                  <c:v>1.0043409132713601</c:v>
                </c:pt>
                <c:pt idx="102">
                  <c:v>1.0048944107359901</c:v>
                </c:pt>
                <c:pt idx="103">
                  <c:v>1.00547394487266</c:v>
                </c:pt>
                <c:pt idx="104">
                  <c:v>1.00607860938473</c:v>
                </c:pt>
                <c:pt idx="105">
                  <c:v>1.0067075444845099</c:v>
                </c:pt>
                <c:pt idx="106">
                  <c:v>1.0073599034880401</c:v>
                </c:pt>
                <c:pt idx="107">
                  <c:v>1.00803487064129</c:v>
                </c:pt>
                <c:pt idx="108">
                  <c:v>1.0087316695497099</c:v>
                </c:pt>
                <c:pt idx="109">
                  <c:v>1.00944951095383</c:v>
                </c:pt>
                <c:pt idx="110">
                  <c:v>1.01018767477223</c:v>
                </c:pt>
                <c:pt idx="111">
                  <c:v>1.01094544556527</c:v>
                </c:pt>
                <c:pt idx="112">
                  <c:v>1.01172210602743</c:v>
                </c:pt>
                <c:pt idx="113">
                  <c:v>1.01251700069267</c:v>
                </c:pt>
                <c:pt idx="114">
                  <c:v>1.01332945818787</c:v>
                </c:pt>
                <c:pt idx="115">
                  <c:v>1.01415886159518</c:v>
                </c:pt>
                <c:pt idx="116">
                  <c:v>1.0150045724108401</c:v>
                </c:pt>
                <c:pt idx="117">
                  <c:v>1.01586600036305</c:v>
                </c:pt>
                <c:pt idx="118">
                  <c:v>1.01674256509051</c:v>
                </c:pt>
                <c:pt idx="119">
                  <c:v>1.0176336906227801</c:v>
                </c:pt>
                <c:pt idx="120">
                  <c:v>1.01853882750639</c:v>
                </c:pt>
                <c:pt idx="121">
                  <c:v>1.0194574321982901</c:v>
                </c:pt>
                <c:pt idx="122">
                  <c:v>1.02038898493457</c:v>
                </c:pt>
                <c:pt idx="123">
                  <c:v>1.0213329661950801</c:v>
                </c:pt>
                <c:pt idx="124">
                  <c:v>1.0222888849929199</c:v>
                </c:pt>
                <c:pt idx="125">
                  <c:v>1.02325625291136</c:v>
                </c:pt>
                <c:pt idx="126">
                  <c:v>1.0242345908406301</c:v>
                </c:pt>
                <c:pt idx="127">
                  <c:v>1.02522342319934</c:v>
                </c:pt>
                <c:pt idx="128">
                  <c:v>1.0262223002837301</c:v>
                </c:pt>
                <c:pt idx="129">
                  <c:v>1.02723077604427</c:v>
                </c:pt>
                <c:pt idx="130">
                  <c:v>1.0282484118250901</c:v>
                </c:pt>
                <c:pt idx="131">
                  <c:v>1.02927477549252</c:v>
                </c:pt>
                <c:pt idx="132">
                  <c:v>1.0303094427944599</c:v>
                </c:pt>
                <c:pt idx="133">
                  <c:v>1.03135199205307</c:v>
                </c:pt>
                <c:pt idx="134">
                  <c:v>1.0324020365203099</c:v>
                </c:pt>
                <c:pt idx="135">
                  <c:v>1.0334591544073199</c:v>
                </c:pt>
                <c:pt idx="136">
                  <c:v>1.0345229551159301</c:v>
                </c:pt>
                <c:pt idx="137">
                  <c:v>1.0355930602263499</c:v>
                </c:pt>
                <c:pt idx="138">
                  <c:v>1.03666905893982</c:v>
                </c:pt>
                <c:pt idx="139">
                  <c:v>1.03775059892088</c:v>
                </c:pt>
                <c:pt idx="140">
                  <c:v>1.0388372921211499</c:v>
                </c:pt>
                <c:pt idx="141">
                  <c:v>1.0399287725058901</c:v>
                </c:pt>
                <c:pt idx="142">
                  <c:v>1.0410246778788601</c:v>
                </c:pt>
                <c:pt idx="143">
                  <c:v>1.04212461946729</c:v>
                </c:pt>
                <c:pt idx="144">
                  <c:v>1.0432282638340999</c:v>
                </c:pt>
                <c:pt idx="145">
                  <c:v>1.04433524145584</c:v>
                </c:pt>
                <c:pt idx="146">
                  <c:v>1.04544520283125</c:v>
                </c:pt>
                <c:pt idx="147">
                  <c:v>1.04655780086391</c:v>
                </c:pt>
                <c:pt idx="148">
                  <c:v>1.0476726737546</c:v>
                </c:pt>
                <c:pt idx="149">
                  <c:v>1.0487894745789701</c:v>
                </c:pt>
                <c:pt idx="150">
                  <c:v>1.0499078704587901</c:v>
                </c:pt>
                <c:pt idx="151">
                  <c:v>1.05102750911674</c:v>
                </c:pt>
                <c:pt idx="152">
                  <c:v>1.0521480520928099</c:v>
                </c:pt>
                <c:pt idx="153">
                  <c:v>1.0532691454149501</c:v>
                </c:pt>
                <c:pt idx="154">
                  <c:v>1.0543904607783201</c:v>
                </c:pt>
                <c:pt idx="155">
                  <c:v>1.0555117567971699</c:v>
                </c:pt>
                <c:pt idx="156">
                  <c:v>1.05663305407834</c:v>
                </c:pt>
                <c:pt idx="157">
                  <c:v>1.0577544068884599</c:v>
                </c:pt>
                <c:pt idx="158">
                  <c:v>1.05887586221871</c:v>
                </c:pt>
                <c:pt idx="159">
                  <c:v>1.0599974760153299</c:v>
                </c:pt>
                <c:pt idx="160">
                  <c:v>1.06111928939905</c:v>
                </c:pt>
                <c:pt idx="161">
                  <c:v>1.0622413409713001</c:v>
                </c:pt>
                <c:pt idx="162">
                  <c:v>1.0633636704803899</c:v>
                </c:pt>
                <c:pt idx="163">
                  <c:v>1.0644863244413501</c:v>
                </c:pt>
                <c:pt idx="164">
                  <c:v>1.0656093420624899</c:v>
                </c:pt>
                <c:pt idx="165">
                  <c:v>1.06673274166897</c:v>
                </c:pt>
                <c:pt idx="166">
                  <c:v>1.0678565630749399</c:v>
                </c:pt>
                <c:pt idx="167">
                  <c:v>1.0689808442706601</c:v>
                </c:pt>
                <c:pt idx="168">
                  <c:v>1.07010559872822</c:v>
                </c:pt>
                <c:pt idx="169">
                  <c:v>1.0712308690066901</c:v>
                </c:pt>
                <c:pt idx="170">
                  <c:v>1.07235666586741</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Sheet1!$A$2:$A$172</c:f>
              <c:numCache>
                <c:formatCode>General</c:formatCode>
                <c:ptCount val="171"/>
                <c:pt idx="0">
                  <c:v>-8</c:v>
                </c:pt>
                <c:pt idx="1">
                  <c:v>-7.9</c:v>
                </c:pt>
                <c:pt idx="2">
                  <c:v>-7.8</c:v>
                </c:pt>
                <c:pt idx="3">
                  <c:v>-7.7</c:v>
                </c:pt>
                <c:pt idx="4">
                  <c:v>-7.6</c:v>
                </c:pt>
                <c:pt idx="5">
                  <c:v>-7.5</c:v>
                </c:pt>
                <c:pt idx="6">
                  <c:v>-7.4</c:v>
                </c:pt>
                <c:pt idx="7">
                  <c:v>-7.3</c:v>
                </c:pt>
                <c:pt idx="8">
                  <c:v>-7.2</c:v>
                </c:pt>
                <c:pt idx="9">
                  <c:v>-7.1</c:v>
                </c:pt>
                <c:pt idx="10">
                  <c:v>-7</c:v>
                </c:pt>
                <c:pt idx="11">
                  <c:v>-6.9</c:v>
                </c:pt>
                <c:pt idx="12">
                  <c:v>-6.8</c:v>
                </c:pt>
                <c:pt idx="13">
                  <c:v>-6.7</c:v>
                </c:pt>
                <c:pt idx="14">
                  <c:v>-6.6</c:v>
                </c:pt>
                <c:pt idx="15">
                  <c:v>-6.5</c:v>
                </c:pt>
                <c:pt idx="16">
                  <c:v>-6.4</c:v>
                </c:pt>
                <c:pt idx="17">
                  <c:v>-6.3</c:v>
                </c:pt>
                <c:pt idx="18">
                  <c:v>-6.2</c:v>
                </c:pt>
                <c:pt idx="19">
                  <c:v>-6.1</c:v>
                </c:pt>
                <c:pt idx="20">
                  <c:v>-6</c:v>
                </c:pt>
                <c:pt idx="21">
                  <c:v>-5.9</c:v>
                </c:pt>
                <c:pt idx="22">
                  <c:v>-5.8</c:v>
                </c:pt>
                <c:pt idx="23">
                  <c:v>-5.7</c:v>
                </c:pt>
                <c:pt idx="24">
                  <c:v>-5.6</c:v>
                </c:pt>
                <c:pt idx="25">
                  <c:v>-5.5</c:v>
                </c:pt>
                <c:pt idx="26">
                  <c:v>-5.4</c:v>
                </c:pt>
                <c:pt idx="27">
                  <c:v>-5.3</c:v>
                </c:pt>
                <c:pt idx="28">
                  <c:v>-5.2</c:v>
                </c:pt>
                <c:pt idx="29">
                  <c:v>-5.0999999999999996</c:v>
                </c:pt>
                <c:pt idx="30">
                  <c:v>-5</c:v>
                </c:pt>
                <c:pt idx="31">
                  <c:v>-4.9000000000000004</c:v>
                </c:pt>
                <c:pt idx="32">
                  <c:v>-4.8</c:v>
                </c:pt>
                <c:pt idx="33">
                  <c:v>-4.7</c:v>
                </c:pt>
                <c:pt idx="34">
                  <c:v>-4.5999999999999996</c:v>
                </c:pt>
                <c:pt idx="35">
                  <c:v>-4.5</c:v>
                </c:pt>
                <c:pt idx="36">
                  <c:v>-4.4000000000000004</c:v>
                </c:pt>
                <c:pt idx="37">
                  <c:v>-4.3</c:v>
                </c:pt>
                <c:pt idx="38">
                  <c:v>-4.2</c:v>
                </c:pt>
                <c:pt idx="39">
                  <c:v>-4.0999999999999996</c:v>
                </c:pt>
                <c:pt idx="40">
                  <c:v>-4</c:v>
                </c:pt>
                <c:pt idx="41">
                  <c:v>-3.9</c:v>
                </c:pt>
                <c:pt idx="42">
                  <c:v>-3.8</c:v>
                </c:pt>
                <c:pt idx="43">
                  <c:v>-3.7</c:v>
                </c:pt>
                <c:pt idx="44">
                  <c:v>-3.6</c:v>
                </c:pt>
                <c:pt idx="45">
                  <c:v>-3.5</c:v>
                </c:pt>
                <c:pt idx="46">
                  <c:v>-3.4</c:v>
                </c:pt>
                <c:pt idx="47">
                  <c:v>-3.3</c:v>
                </c:pt>
                <c:pt idx="48">
                  <c:v>-3.2</c:v>
                </c:pt>
                <c:pt idx="49">
                  <c:v>-3.1</c:v>
                </c:pt>
                <c:pt idx="50">
                  <c:v>-3</c:v>
                </c:pt>
                <c:pt idx="51">
                  <c:v>-2.9</c:v>
                </c:pt>
                <c:pt idx="52">
                  <c:v>-2.8</c:v>
                </c:pt>
                <c:pt idx="53">
                  <c:v>-2.7</c:v>
                </c:pt>
                <c:pt idx="54">
                  <c:v>-2.6</c:v>
                </c:pt>
                <c:pt idx="55">
                  <c:v>-2.5</c:v>
                </c:pt>
                <c:pt idx="56">
                  <c:v>-2.4</c:v>
                </c:pt>
                <c:pt idx="57">
                  <c:v>-2.2999999999999998</c:v>
                </c:pt>
                <c:pt idx="58">
                  <c:v>-2.2000000000000002</c:v>
                </c:pt>
                <c:pt idx="59">
                  <c:v>-2.1</c:v>
                </c:pt>
                <c:pt idx="60">
                  <c:v>-2</c:v>
                </c:pt>
                <c:pt idx="61">
                  <c:v>-1.9</c:v>
                </c:pt>
                <c:pt idx="62">
                  <c:v>-1.8</c:v>
                </c:pt>
                <c:pt idx="63">
                  <c:v>-1.7</c:v>
                </c:pt>
                <c:pt idx="64">
                  <c:v>-1.6</c:v>
                </c:pt>
                <c:pt idx="65">
                  <c:v>-1.5</c:v>
                </c:pt>
                <c:pt idx="66">
                  <c:v>-1.4</c:v>
                </c:pt>
                <c:pt idx="67">
                  <c:v>-1.3</c:v>
                </c:pt>
                <c:pt idx="68">
                  <c:v>-1.2</c:v>
                </c:pt>
                <c:pt idx="69">
                  <c:v>-1.1000000000000001</c:v>
                </c:pt>
                <c:pt idx="70">
                  <c:v>-1</c:v>
                </c:pt>
                <c:pt idx="71">
                  <c:v>-0.9</c:v>
                </c:pt>
                <c:pt idx="72">
                  <c:v>-0.8</c:v>
                </c:pt>
                <c:pt idx="73">
                  <c:v>-0.7</c:v>
                </c:pt>
                <c:pt idx="74">
                  <c:v>-0.6</c:v>
                </c:pt>
                <c:pt idx="75">
                  <c:v>-0.5</c:v>
                </c:pt>
                <c:pt idx="76">
                  <c:v>-0.4</c:v>
                </c:pt>
                <c:pt idx="77">
                  <c:v>-0.3</c:v>
                </c:pt>
                <c:pt idx="78">
                  <c:v>-0.2</c:v>
                </c:pt>
                <c:pt idx="79">
                  <c:v>-0.1</c:v>
                </c:pt>
                <c:pt idx="80">
                  <c:v>0</c:v>
                </c:pt>
                <c:pt idx="81">
                  <c:v>0.1</c:v>
                </c:pt>
                <c:pt idx="82">
                  <c:v>0.2</c:v>
                </c:pt>
                <c:pt idx="83">
                  <c:v>0.3</c:v>
                </c:pt>
                <c:pt idx="84">
                  <c:v>0.4</c:v>
                </c:pt>
                <c:pt idx="85">
                  <c:v>0.5</c:v>
                </c:pt>
                <c:pt idx="86">
                  <c:v>0.6</c:v>
                </c:pt>
                <c:pt idx="87">
                  <c:v>0.7</c:v>
                </c:pt>
                <c:pt idx="88">
                  <c:v>0.8</c:v>
                </c:pt>
                <c:pt idx="89">
                  <c:v>0.9</c:v>
                </c:pt>
                <c:pt idx="90">
                  <c:v>1</c:v>
                </c:pt>
                <c:pt idx="91">
                  <c:v>1.1000000000000001</c:v>
                </c:pt>
                <c:pt idx="92">
                  <c:v>1.2</c:v>
                </c:pt>
                <c:pt idx="93">
                  <c:v>1.3</c:v>
                </c:pt>
                <c:pt idx="94">
                  <c:v>1.4</c:v>
                </c:pt>
                <c:pt idx="95">
                  <c:v>1.5</c:v>
                </c:pt>
                <c:pt idx="96">
                  <c:v>1.6</c:v>
                </c:pt>
                <c:pt idx="97">
                  <c:v>1.7</c:v>
                </c:pt>
                <c:pt idx="98">
                  <c:v>1.8</c:v>
                </c:pt>
                <c:pt idx="99">
                  <c:v>1.9</c:v>
                </c:pt>
                <c:pt idx="100">
                  <c:v>2</c:v>
                </c:pt>
                <c:pt idx="101">
                  <c:v>2.1</c:v>
                </c:pt>
                <c:pt idx="102">
                  <c:v>2.2000000000000002</c:v>
                </c:pt>
                <c:pt idx="103">
                  <c:v>2.2999999999999998</c:v>
                </c:pt>
                <c:pt idx="104">
                  <c:v>2.4</c:v>
                </c:pt>
                <c:pt idx="105">
                  <c:v>2.5</c:v>
                </c:pt>
                <c:pt idx="106">
                  <c:v>2.6</c:v>
                </c:pt>
                <c:pt idx="107">
                  <c:v>2.7</c:v>
                </c:pt>
                <c:pt idx="108">
                  <c:v>2.8</c:v>
                </c:pt>
                <c:pt idx="109">
                  <c:v>2.9</c:v>
                </c:pt>
                <c:pt idx="110">
                  <c:v>3</c:v>
                </c:pt>
                <c:pt idx="111">
                  <c:v>3.1</c:v>
                </c:pt>
                <c:pt idx="112">
                  <c:v>3.2</c:v>
                </c:pt>
                <c:pt idx="113">
                  <c:v>3.3</c:v>
                </c:pt>
                <c:pt idx="114">
                  <c:v>3.4</c:v>
                </c:pt>
                <c:pt idx="115">
                  <c:v>3.5</c:v>
                </c:pt>
                <c:pt idx="116">
                  <c:v>3.6</c:v>
                </c:pt>
                <c:pt idx="117">
                  <c:v>3.7</c:v>
                </c:pt>
                <c:pt idx="118">
                  <c:v>3.8</c:v>
                </c:pt>
                <c:pt idx="119">
                  <c:v>3.9</c:v>
                </c:pt>
                <c:pt idx="120">
                  <c:v>4</c:v>
                </c:pt>
                <c:pt idx="121">
                  <c:v>4.0999999999999996</c:v>
                </c:pt>
                <c:pt idx="122">
                  <c:v>4.2</c:v>
                </c:pt>
                <c:pt idx="123">
                  <c:v>4.3</c:v>
                </c:pt>
                <c:pt idx="124">
                  <c:v>4.4000000000000004</c:v>
                </c:pt>
                <c:pt idx="125">
                  <c:v>4.5</c:v>
                </c:pt>
                <c:pt idx="126">
                  <c:v>4.5999999999999996</c:v>
                </c:pt>
                <c:pt idx="127">
                  <c:v>4.7</c:v>
                </c:pt>
                <c:pt idx="128">
                  <c:v>4.8</c:v>
                </c:pt>
                <c:pt idx="129">
                  <c:v>4.9000000000000004</c:v>
                </c:pt>
                <c:pt idx="130">
                  <c:v>5</c:v>
                </c:pt>
                <c:pt idx="131">
                  <c:v>5.0999999999999996</c:v>
                </c:pt>
                <c:pt idx="132">
                  <c:v>5.2</c:v>
                </c:pt>
                <c:pt idx="133">
                  <c:v>5.3</c:v>
                </c:pt>
                <c:pt idx="134">
                  <c:v>5.4</c:v>
                </c:pt>
                <c:pt idx="135">
                  <c:v>5.5</c:v>
                </c:pt>
                <c:pt idx="136">
                  <c:v>5.6</c:v>
                </c:pt>
                <c:pt idx="137">
                  <c:v>5.7</c:v>
                </c:pt>
                <c:pt idx="138">
                  <c:v>5.8</c:v>
                </c:pt>
                <c:pt idx="139">
                  <c:v>5.9</c:v>
                </c:pt>
                <c:pt idx="140">
                  <c:v>6</c:v>
                </c:pt>
                <c:pt idx="141">
                  <c:v>6.1</c:v>
                </c:pt>
                <c:pt idx="142">
                  <c:v>6.2</c:v>
                </c:pt>
                <c:pt idx="143">
                  <c:v>6.3</c:v>
                </c:pt>
                <c:pt idx="144">
                  <c:v>6.4</c:v>
                </c:pt>
                <c:pt idx="145">
                  <c:v>6.5</c:v>
                </c:pt>
                <c:pt idx="146">
                  <c:v>6.6</c:v>
                </c:pt>
                <c:pt idx="147">
                  <c:v>6.7</c:v>
                </c:pt>
                <c:pt idx="148">
                  <c:v>6.8</c:v>
                </c:pt>
                <c:pt idx="149">
                  <c:v>6.9</c:v>
                </c:pt>
                <c:pt idx="150">
                  <c:v>7</c:v>
                </c:pt>
                <c:pt idx="151">
                  <c:v>7.1</c:v>
                </c:pt>
                <c:pt idx="152">
                  <c:v>7.2</c:v>
                </c:pt>
                <c:pt idx="153">
                  <c:v>7.3</c:v>
                </c:pt>
                <c:pt idx="154">
                  <c:v>7.4</c:v>
                </c:pt>
                <c:pt idx="155">
                  <c:v>7.5</c:v>
                </c:pt>
                <c:pt idx="156">
                  <c:v>7.6</c:v>
                </c:pt>
                <c:pt idx="157">
                  <c:v>7.7</c:v>
                </c:pt>
                <c:pt idx="158">
                  <c:v>7.8</c:v>
                </c:pt>
                <c:pt idx="159">
                  <c:v>7.9</c:v>
                </c:pt>
                <c:pt idx="160">
                  <c:v>8</c:v>
                </c:pt>
                <c:pt idx="161">
                  <c:v>8.1</c:v>
                </c:pt>
                <c:pt idx="162">
                  <c:v>8.1999999999999993</c:v>
                </c:pt>
                <c:pt idx="163">
                  <c:v>8.3000000000000007</c:v>
                </c:pt>
                <c:pt idx="164">
                  <c:v>8.4</c:v>
                </c:pt>
                <c:pt idx="165">
                  <c:v>8.5</c:v>
                </c:pt>
                <c:pt idx="166">
                  <c:v>8.6</c:v>
                </c:pt>
                <c:pt idx="167">
                  <c:v>8.6999999999999993</c:v>
                </c:pt>
                <c:pt idx="168">
                  <c:v>8.8000000000000007</c:v>
                </c:pt>
                <c:pt idx="169">
                  <c:v>8.9</c:v>
                </c:pt>
                <c:pt idx="170">
                  <c:v>9</c:v>
                </c:pt>
              </c:numCache>
            </c:numRef>
          </c:xVal>
          <c:yVal>
            <c:numRef>
              <c:f>Sheet1!$D$2:$D$172</c:f>
              <c:numCache>
                <c:formatCode>General</c:formatCode>
                <c:ptCount val="171"/>
                <c:pt idx="0">
                  <c:v>1.1492877786026101</c:v>
                </c:pt>
                <c:pt idx="1">
                  <c:v>1.14653971126694</c:v>
                </c:pt>
                <c:pt idx="2">
                  <c:v>1.14379906828763</c:v>
                </c:pt>
                <c:pt idx="3">
                  <c:v>1.14106585152513</c:v>
                </c:pt>
                <c:pt idx="4">
                  <c:v>1.13834010375726</c:v>
                </c:pt>
                <c:pt idx="5">
                  <c:v>1.1356218306119901</c:v>
                </c:pt>
                <c:pt idx="6">
                  <c:v>1.1329110528767901</c:v>
                </c:pt>
                <c:pt idx="7">
                  <c:v>1.13020779360259</c:v>
                </c:pt>
                <c:pt idx="8">
                  <c:v>1.12751206543627</c:v>
                </c:pt>
                <c:pt idx="9">
                  <c:v>1.1248239221854599</c:v>
                </c:pt>
                <c:pt idx="10">
                  <c:v>1.12214338189439</c:v>
                </c:pt>
                <c:pt idx="11">
                  <c:v>1.1194704785168299</c:v>
                </c:pt>
                <c:pt idx="12">
                  <c:v>1.1168052492849601</c:v>
                </c:pt>
                <c:pt idx="13">
                  <c:v>1.11414785245376</c:v>
                </c:pt>
                <c:pt idx="14">
                  <c:v>1.1114992040257301</c:v>
                </c:pt>
                <c:pt idx="15">
                  <c:v>1.10886041878324</c:v>
                </c:pt>
                <c:pt idx="16">
                  <c:v>1.10623261106399</c:v>
                </c:pt>
                <c:pt idx="17">
                  <c:v>1.1036168817438301</c:v>
                </c:pt>
                <c:pt idx="18">
                  <c:v>1.1010143056892701</c:v>
                </c:pt>
                <c:pt idx="19">
                  <c:v>1.0984259815563699</c:v>
                </c:pt>
                <c:pt idx="20">
                  <c:v>1.0958529568356301</c:v>
                </c:pt>
                <c:pt idx="21">
                  <c:v>1.09329627773518</c:v>
                </c:pt>
                <c:pt idx="22">
                  <c:v>1.0907569765955101</c:v>
                </c:pt>
                <c:pt idx="23">
                  <c:v>1.08823605959562</c:v>
                </c:pt>
                <c:pt idx="24">
                  <c:v>1.08573455576026</c:v>
                </c:pt>
                <c:pt idx="25">
                  <c:v>1.08325344320612</c:v>
                </c:pt>
                <c:pt idx="26">
                  <c:v>1.08079369825822</c:v>
                </c:pt>
                <c:pt idx="27">
                  <c:v>1.07835628302806</c:v>
                </c:pt>
                <c:pt idx="28">
                  <c:v>1.0759421333583801</c:v>
                </c:pt>
                <c:pt idx="29">
                  <c:v>1.07355220709931</c:v>
                </c:pt>
                <c:pt idx="30">
                  <c:v>1.0711874113758</c:v>
                </c:pt>
                <c:pt idx="31">
                  <c:v>1.0688486510676301</c:v>
                </c:pt>
                <c:pt idx="32">
                  <c:v>1.0665368164940401</c:v>
                </c:pt>
                <c:pt idx="33">
                  <c:v>1.06425277146811</c:v>
                </c:pt>
                <c:pt idx="34">
                  <c:v>1.06199740117246</c:v>
                </c:pt>
                <c:pt idx="35">
                  <c:v>1.05977153984783</c:v>
                </c:pt>
                <c:pt idx="36">
                  <c:v>1.0575760189302501</c:v>
                </c:pt>
                <c:pt idx="37">
                  <c:v>1.05541165527712</c:v>
                </c:pt>
                <c:pt idx="38">
                  <c:v>1.0532792387771299</c:v>
                </c:pt>
                <c:pt idx="39">
                  <c:v>1.0511795787788201</c:v>
                </c:pt>
                <c:pt idx="40">
                  <c:v>1.04911343474584</c:v>
                </c:pt>
                <c:pt idx="41">
                  <c:v>1.0470815621317799</c:v>
                </c:pt>
                <c:pt idx="42">
                  <c:v>1.0450846952694599</c:v>
                </c:pt>
                <c:pt idx="43">
                  <c:v>1.04312356969589</c:v>
                </c:pt>
                <c:pt idx="44">
                  <c:v>1.0411988824924101</c:v>
                </c:pt>
                <c:pt idx="45">
                  <c:v>1.0393113367145901</c:v>
                </c:pt>
                <c:pt idx="46">
                  <c:v>1.03746160191674</c:v>
                </c:pt>
                <c:pt idx="47">
                  <c:v>1.03565033160705</c:v>
                </c:pt>
                <c:pt idx="48">
                  <c:v>1.0338781797819101</c:v>
                </c:pt>
                <c:pt idx="49">
                  <c:v>1.03214575945627</c:v>
                </c:pt>
                <c:pt idx="50">
                  <c:v>1.03045369048022</c:v>
                </c:pt>
                <c:pt idx="51">
                  <c:v>1.0288025559796901</c:v>
                </c:pt>
                <c:pt idx="52">
                  <c:v>1.0271929225799701</c:v>
                </c:pt>
                <c:pt idx="53">
                  <c:v>1.0256253555541099</c:v>
                </c:pt>
                <c:pt idx="54">
                  <c:v>1.02410037866177</c:v>
                </c:pt>
                <c:pt idx="55">
                  <c:v>1.02261851942795</c:v>
                </c:pt>
                <c:pt idx="56">
                  <c:v>1.0211802678864901</c:v>
                </c:pt>
                <c:pt idx="57">
                  <c:v>1.01978609708041</c:v>
                </c:pt>
                <c:pt idx="58">
                  <c:v>1.0184364734050999</c:v>
                </c:pt>
                <c:pt idx="59">
                  <c:v>1.0171318230470601</c:v>
                </c:pt>
                <c:pt idx="60">
                  <c:v>1.0158725717002499</c:v>
                </c:pt>
                <c:pt idx="61">
                  <c:v>1.0146591051426901</c:v>
                </c:pt>
                <c:pt idx="62">
                  <c:v>1.0134917996450501</c:v>
                </c:pt>
                <c:pt idx="63">
                  <c:v>1.0123710058630899</c:v>
                </c:pt>
                <c:pt idx="64">
                  <c:v>1.01129704738813</c:v>
                </c:pt>
                <c:pt idx="65">
                  <c:v>1.0102702308809799</c:v>
                </c:pt>
                <c:pt idx="66">
                  <c:v>1.00929083694003</c:v>
                </c:pt>
                <c:pt idx="67">
                  <c:v>1.00835912229689</c:v>
                </c:pt>
                <c:pt idx="68">
                  <c:v>1.0074753235061999</c:v>
                </c:pt>
                <c:pt idx="69">
                  <c:v>1.0066396433396001</c:v>
                </c:pt>
                <c:pt idx="70">
                  <c:v>1.0058522655651301</c:v>
                </c:pt>
                <c:pt idx="71">
                  <c:v>1.00511334924969</c:v>
                </c:pt>
                <c:pt idx="72">
                  <c:v>1.00442302900139</c:v>
                </c:pt>
                <c:pt idx="73">
                  <c:v>1.00378140683052</c:v>
                </c:pt>
                <c:pt idx="74">
                  <c:v>1.0031885635686799</c:v>
                </c:pt>
                <c:pt idx="75">
                  <c:v>1.0026445549454801</c:v>
                </c:pt>
                <c:pt idx="76">
                  <c:v>1.0021494084612099</c:v>
                </c:pt>
                <c:pt idx="77">
                  <c:v>1.0017031228462101</c:v>
                </c:pt>
                <c:pt idx="78">
                  <c:v>1.0013056764799</c:v>
                </c:pt>
                <c:pt idx="79">
                  <c:v>1.00095701340315</c:v>
                </c:pt>
                <c:pt idx="80">
                  <c:v>1.0006570566176201</c:v>
                </c:pt>
                <c:pt idx="81">
                  <c:v>1.00040570317281</c:v>
                </c:pt>
                <c:pt idx="82">
                  <c:v>1.0002028243101899</c:v>
                </c:pt>
                <c:pt idx="83">
                  <c:v>1.00004826299562</c:v>
                </c:pt>
                <c:pt idx="84">
                  <c:v>1.00141596187944</c:v>
                </c:pt>
                <c:pt idx="85">
                  <c:v>1.0038183272756001</c:v>
                </c:pt>
                <c:pt idx="86">
                  <c:v>1.0062775274294999</c:v>
                </c:pt>
                <c:pt idx="87">
                  <c:v>1.0087940566840601</c:v>
                </c:pt>
                <c:pt idx="88">
                  <c:v>1.0113683905562301</c:v>
                </c:pt>
                <c:pt idx="89">
                  <c:v>1.01400096236938</c:v>
                </c:pt>
                <c:pt idx="90">
                  <c:v>1.01669219143117</c:v>
                </c:pt>
                <c:pt idx="91">
                  <c:v>1.0194424691528401</c:v>
                </c:pt>
                <c:pt idx="92">
                  <c:v>1.0222521536863201</c:v>
                </c:pt>
                <c:pt idx="93">
                  <c:v>1.02512158113203</c:v>
                </c:pt>
                <c:pt idx="94">
                  <c:v>1.0280510549028301</c:v>
                </c:pt>
                <c:pt idx="95">
                  <c:v>1.0310408552877599</c:v>
                </c:pt>
                <c:pt idx="96">
                  <c:v>1.03409122867603</c:v>
                </c:pt>
                <c:pt idx="97">
                  <c:v>1.03720239988163</c:v>
                </c:pt>
                <c:pt idx="98">
                  <c:v>1.0403745589069699</c:v>
                </c:pt>
                <c:pt idx="99">
                  <c:v>1.0436078687885499</c:v>
                </c:pt>
                <c:pt idx="100">
                  <c:v>1.0469024840508201</c:v>
                </c:pt>
                <c:pt idx="101">
                  <c:v>1.0502584911583299</c:v>
                </c:pt>
                <c:pt idx="102">
                  <c:v>1.0536759909961899</c:v>
                </c:pt>
                <c:pt idx="103">
                  <c:v>1.0571550350480501</c:v>
                </c:pt>
                <c:pt idx="104">
                  <c:v>1.06069564965937</c:v>
                </c:pt>
                <c:pt idx="105">
                  <c:v>1.06429783967033</c:v>
                </c:pt>
                <c:pt idx="106">
                  <c:v>1.06796157760669</c:v>
                </c:pt>
                <c:pt idx="107">
                  <c:v>1.0716868167220199</c:v>
                </c:pt>
                <c:pt idx="108">
                  <c:v>1.0754734909274299</c:v>
                </c:pt>
                <c:pt idx="109">
                  <c:v>1.0793214650370899</c:v>
                </c:pt>
                <c:pt idx="110">
                  <c:v>1.0832306364178801</c:v>
                </c:pt>
                <c:pt idx="111">
                  <c:v>1.0872008634913899</c:v>
                </c:pt>
                <c:pt idx="112">
                  <c:v>1.09123193371789</c:v>
                </c:pt>
                <c:pt idx="113">
                  <c:v>1.0953236701433999</c:v>
                </c:pt>
                <c:pt idx="114">
                  <c:v>1.09947582533151</c:v>
                </c:pt>
                <c:pt idx="115">
                  <c:v>1.10368817385163</c:v>
                </c:pt>
                <c:pt idx="116">
                  <c:v>1.1079604031396399</c:v>
                </c:pt>
                <c:pt idx="117">
                  <c:v>1.1122922391265</c:v>
                </c:pt>
                <c:pt idx="118">
                  <c:v>1.1166833525842901</c:v>
                </c:pt>
                <c:pt idx="119">
                  <c:v>1.12113338944218</c:v>
                </c:pt>
                <c:pt idx="120">
                  <c:v>1.1256419722859601</c:v>
                </c:pt>
                <c:pt idx="121">
                  <c:v>1.13020869900522</c:v>
                </c:pt>
                <c:pt idx="122">
                  <c:v>1.13483316040244</c:v>
                </c:pt>
                <c:pt idx="123">
                  <c:v>1.1395149061843499</c:v>
                </c:pt>
                <c:pt idx="124">
                  <c:v>1.14425346435446</c:v>
                </c:pt>
                <c:pt idx="125">
                  <c:v>1.1490483538746299</c:v>
                </c:pt>
                <c:pt idx="126">
                  <c:v>1.1538990536765601</c:v>
                </c:pt>
                <c:pt idx="127">
                  <c:v>1.1588050012456299</c:v>
                </c:pt>
                <c:pt idx="128">
                  <c:v>1.1637656608998299</c:v>
                </c:pt>
                <c:pt idx="129">
                  <c:v>1.1687804242241899</c:v>
                </c:pt>
                <c:pt idx="130">
                  <c:v>1.1738486903238901</c:v>
                </c:pt>
                <c:pt idx="131">
                  <c:v>1.1789698176316801</c:v>
                </c:pt>
                <c:pt idx="132">
                  <c:v>1.1841431401251501</c:v>
                </c:pt>
                <c:pt idx="133">
                  <c:v>1.18936796571226</c:v>
                </c:pt>
                <c:pt idx="134">
                  <c:v>1.19464361866834</c:v>
                </c:pt>
                <c:pt idx="135">
                  <c:v>1.19996932127528</c:v>
                </c:pt>
                <c:pt idx="136">
                  <c:v>1.2053443269677</c:v>
                </c:pt>
                <c:pt idx="137">
                  <c:v>1.2107678832677</c:v>
                </c:pt>
                <c:pt idx="138">
                  <c:v>1.2162391173260301</c:v>
                </c:pt>
                <c:pt idx="139">
                  <c:v>1.22175724852354</c:v>
                </c:pt>
                <c:pt idx="140">
                  <c:v>1.22732139034138</c:v>
                </c:pt>
                <c:pt idx="141">
                  <c:v>1.2329306701226099</c:v>
                </c:pt>
                <c:pt idx="142">
                  <c:v>1.2385841896832099</c:v>
                </c:pt>
                <c:pt idx="143">
                  <c:v>1.2442809449853101</c:v>
                </c:pt>
                <c:pt idx="144">
                  <c:v>1.2500200281168401</c:v>
                </c:pt>
                <c:pt idx="145">
                  <c:v>1.2558004208115101</c:v>
                </c:pt>
                <c:pt idx="146">
                  <c:v>1.2616211193287199</c:v>
                </c:pt>
                <c:pt idx="147">
                  <c:v>1.2674810934540801</c:v>
                </c:pt>
                <c:pt idx="148">
                  <c:v>1.2733792436131901</c:v>
                </c:pt>
                <c:pt idx="149">
                  <c:v>1.2793144495141899</c:v>
                </c:pt>
                <c:pt idx="150">
                  <c:v>1.2852856373457999</c:v>
                </c:pt>
                <c:pt idx="151">
                  <c:v>1.2912916273453201</c:v>
                </c:pt>
                <c:pt idx="152">
                  <c:v>1.2973312526921199</c:v>
                </c:pt>
                <c:pt idx="153">
                  <c:v>1.30340327481194</c:v>
                </c:pt>
                <c:pt idx="154">
                  <c:v>1.3095064762200399</c:v>
                </c:pt>
                <c:pt idx="155">
                  <c:v>1.31563994039203</c:v>
                </c:pt>
                <c:pt idx="156">
                  <c:v>1.3218036225933301</c:v>
                </c:pt>
                <c:pt idx="157">
                  <c:v>1.3279976070178401</c:v>
                </c:pt>
                <c:pt idx="158">
                  <c:v>1.3342219788876399</c:v>
                </c:pt>
                <c:pt idx="159">
                  <c:v>1.34047683578618</c:v>
                </c:pt>
                <c:pt idx="160">
                  <c:v>1.34676227013793</c:v>
                </c:pt>
                <c:pt idx="161">
                  <c:v>1.35307837744599</c:v>
                </c:pt>
                <c:pt idx="162">
                  <c:v>1.3594252246190199</c:v>
                </c:pt>
                <c:pt idx="163">
                  <c:v>1.3658029913651499</c:v>
                </c:pt>
                <c:pt idx="164">
                  <c:v>1.37221175381396</c:v>
                </c:pt>
                <c:pt idx="165">
                  <c:v>1.37865160924571</c:v>
                </c:pt>
                <c:pt idx="166">
                  <c:v>1.3851226763012301</c:v>
                </c:pt>
                <c:pt idx="167">
                  <c:v>1.3916250763256499</c:v>
                </c:pt>
                <c:pt idx="168">
                  <c:v>1.39815891317872</c:v>
                </c:pt>
                <c:pt idx="169">
                  <c:v>1.4047243192976</c:v>
                </c:pt>
                <c:pt idx="170">
                  <c:v>1.4113214024174101</c:v>
                </c:pt>
              </c:numCache>
            </c:numRef>
          </c:yVal>
          <c:smooth val="1"/>
        </c:ser>
        <c:dLbls>
          <c:showLegendKey val="0"/>
          <c:showVal val="0"/>
          <c:showCatName val="0"/>
          <c:showSerName val="0"/>
          <c:showPercent val="0"/>
          <c:showBubbleSize val="0"/>
        </c:dLbls>
        <c:axId val="436231536"/>
        <c:axId val="436231928"/>
      </c:scatterChart>
      <c:valAx>
        <c:axId val="436231536"/>
        <c:scaling>
          <c:orientation val="minMax"/>
          <c:max val="9"/>
          <c:min val="-8"/>
        </c:scaling>
        <c:delete val="0"/>
        <c:axPos val="b"/>
        <c:title>
          <c:tx>
            <c:rich>
              <a:bodyPr/>
              <a:lstStyle/>
              <a:p>
                <a:pPr>
                  <a:defRPr sz="1700"/>
                </a:pPr>
                <a:r>
                  <a:rPr lang="en-US" sz="1700" dirty="0" smtClean="0"/>
                  <a:t>Donor BMI - Recipient BMI (kg/m</a:t>
                </a:r>
                <a:r>
                  <a:rPr lang="en-US" sz="1700" baseline="30000" dirty="0" smtClean="0"/>
                  <a:t>2</a:t>
                </a:r>
                <a:r>
                  <a:rPr lang="en-US" sz="1700" dirty="0" smtClean="0"/>
                  <a: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36231928"/>
        <c:crossesAt val="0"/>
        <c:crossBetween val="midCat"/>
        <c:majorUnit val="2"/>
      </c:valAx>
      <c:valAx>
        <c:axId val="43623192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36231536"/>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14"/>
          <c:h val="0.80568876471086259"/>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0.94040303428484895</c:v>
                </c:pt>
                <c:pt idx="1">
                  <c:v>0.94329671202140497</c:v>
                </c:pt>
                <c:pt idx="2">
                  <c:v>0.94619929378159495</c:v>
                </c:pt>
                <c:pt idx="3">
                  <c:v>0.94911080696364603</c:v>
                </c:pt>
                <c:pt idx="4">
                  <c:v>0.952031279050089</c:v>
                </c:pt>
                <c:pt idx="5">
                  <c:v>0.95496073760802203</c:v>
                </c:pt>
                <c:pt idx="6">
                  <c:v>0.95789921028936897</c:v>
                </c:pt>
                <c:pt idx="7">
                  <c:v>0.96084672483113798</c:v>
                </c:pt>
                <c:pt idx="8">
                  <c:v>0.96380330905568901</c:v>
                </c:pt>
                <c:pt idx="9">
                  <c:v>0.966768990870991</c:v>
                </c:pt>
                <c:pt idx="10">
                  <c:v>0.96974379827088797</c:v>
                </c:pt>
                <c:pt idx="11">
                  <c:v>0.97272775933536304</c:v>
                </c:pt>
                <c:pt idx="12">
                  <c:v>0.97572090223080099</c:v>
                </c:pt>
                <c:pt idx="13">
                  <c:v>0.97872325521026005</c:v>
                </c:pt>
                <c:pt idx="14">
                  <c:v>0.981734846613733</c:v>
                </c:pt>
                <c:pt idx="15">
                  <c:v>0.98475570486841502</c:v>
                </c:pt>
                <c:pt idx="16">
                  <c:v>0.98778585848897504</c:v>
                </c:pt>
                <c:pt idx="17">
                  <c:v>0.99082533607782397</c:v>
                </c:pt>
                <c:pt idx="18">
                  <c:v>0.99387416632538295</c:v>
                </c:pt>
                <c:pt idx="19">
                  <c:v>0.99693237801035595</c:v>
                </c:pt>
                <c:pt idx="20">
                  <c:v>1</c:v>
                </c:pt>
                <c:pt idx="21">
                  <c:v>1.0030770612504001</c:v>
                </c:pt>
                <c:pt idx="22">
                  <c:v>1.0061635908067399</c:v>
                </c:pt>
                <c:pt idx="23">
                  <c:v>1.00925961780357</c:v>
                </c:pt>
                <c:pt idx="24">
                  <c:v>1.0123651714651101</c:v>
                </c:pt>
                <c:pt idx="25">
                  <c:v>1.0154802811054799</c:v>
                </c:pt>
                <c:pt idx="26">
                  <c:v>1.0186049761290099</c:v>
                </c:pt>
                <c:pt idx="27">
                  <c:v>1.0217392860305201</c:v>
                </c:pt>
                <c:pt idx="28">
                  <c:v>1.0248832403955801</c:v>
                </c:pt>
                <c:pt idx="29">
                  <c:v>1.0280368689007799</c:v>
                </c:pt>
                <c:pt idx="30">
                  <c:v>1.03120020131406</c:v>
                </c:pt>
                <c:pt idx="31">
                  <c:v>1.03437326749493</c:v>
                </c:pt>
                <c:pt idx="32">
                  <c:v>1.0375560973947799</c:v>
                </c:pt>
                <c:pt idx="33">
                  <c:v>1.04074872105719</c:v>
                </c:pt>
                <c:pt idx="34">
                  <c:v>1.04395116861816</c:v>
                </c:pt>
                <c:pt idx="35">
                  <c:v>1.0471634703064301</c:v>
                </c:pt>
                <c:pt idx="36">
                  <c:v>1.0503856564437399</c:v>
                </c:pt>
                <c:pt idx="37">
                  <c:v>1.05361775744516</c:v>
                </c:pt>
                <c:pt idx="38">
                  <c:v>1.05685980381933</c:v>
                </c:pt>
                <c:pt idx="39">
                  <c:v>1.0601118261687601</c:v>
                </c:pt>
                <c:pt idx="40">
                  <c:v>1.0633738551901599</c:v>
                </c:pt>
                <c:pt idx="41">
                  <c:v>1.06664592167465</c:v>
                </c:pt>
                <c:pt idx="42">
                  <c:v>1.0699280565081299</c:v>
                </c:pt>
                <c:pt idx="43">
                  <c:v>1.07322029067153</c:v>
                </c:pt>
                <c:pt idx="44">
                  <c:v>1.0765226552411</c:v>
                </c:pt>
                <c:pt idx="45">
                  <c:v>1.0798351813887099</c:v>
                </c:pt>
                <c:pt idx="46">
                  <c:v>1.0831579003821801</c:v>
                </c:pt>
                <c:pt idx="47">
                  <c:v>1.0864908435855101</c:v>
                </c:pt>
                <c:pt idx="48">
                  <c:v>1.0898340424592301</c:v>
                </c:pt>
                <c:pt idx="49">
                  <c:v>1.0931875285606401</c:v>
                </c:pt>
                <c:pt idx="50">
                  <c:v>1.0965513335442001</c:v>
                </c:pt>
                <c:pt idx="51">
                  <c:v>1.0999254891617201</c:v>
                </c:pt>
                <c:pt idx="52">
                  <c:v>1.1033100272627501</c:v>
                </c:pt>
                <c:pt idx="53">
                  <c:v>1.1067049797948101</c:v>
                </c:pt>
                <c:pt idx="54">
                  <c:v>1.1101103788037601</c:v>
                </c:pt>
                <c:pt idx="55">
                  <c:v>1.11352625643405</c:v>
                </c:pt>
                <c:pt idx="56">
                  <c:v>1.1169526449290199</c:v>
                </c:pt>
                <c:pt idx="57">
                  <c:v>1.1203895766312599</c:v>
                </c:pt>
                <c:pt idx="58">
                  <c:v>1.12383708398287</c:v>
                </c:pt>
                <c:pt idx="59">
                  <c:v>1.1272951995257501</c:v>
                </c:pt>
                <c:pt idx="60">
                  <c:v>1.13076395590198</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0.89855265989501798</c:v>
                </c:pt>
                <c:pt idx="1">
                  <c:v>0.90337144239760203</c:v>
                </c:pt>
                <c:pt idx="2">
                  <c:v>0.90821606719729697</c:v>
                </c:pt>
                <c:pt idx="3">
                  <c:v>0.91308667288187295</c:v>
                </c:pt>
                <c:pt idx="4">
                  <c:v>0.91798339878232205</c:v>
                </c:pt>
                <c:pt idx="5">
                  <c:v>0.92290638497684496</c:v>
                </c:pt>
                <c:pt idx="6">
                  <c:v>0.92785577229485605</c:v>
                </c:pt>
                <c:pt idx="7">
                  <c:v>0.93283170232101398</c:v>
                </c:pt>
                <c:pt idx="8">
                  <c:v>0.93783431739927203</c:v>
                </c:pt>
                <c:pt idx="9">
                  <c:v>0.94286376063694999</c:v>
                </c:pt>
                <c:pt idx="10">
                  <c:v>0.94792017590882605</c:v>
                </c:pt>
                <c:pt idx="11">
                  <c:v>0.95300370786125399</c:v>
                </c:pt>
                <c:pt idx="12">
                  <c:v>0.95811450191630199</c:v>
                </c:pt>
                <c:pt idx="13">
                  <c:v>0.96325270427591103</c:v>
                </c:pt>
                <c:pt idx="14">
                  <c:v>0.96841846192607905</c:v>
                </c:pt>
                <c:pt idx="15">
                  <c:v>0.973611922641062</c:v>
                </c:pt>
                <c:pt idx="16">
                  <c:v>0.97883323498760599</c:v>
                </c:pt>
                <c:pt idx="17">
                  <c:v>0.98408254832919295</c:v>
                </c:pt>
                <c:pt idx="18">
                  <c:v>0.98936001283031705</c:v>
                </c:pt>
                <c:pt idx="19">
                  <c:v>0.99466577946077805</c:v>
                </c:pt>
                <c:pt idx="20">
                  <c:v>1</c:v>
                </c:pt>
                <c:pt idx="21">
                  <c:v>1.00079649231484</c:v>
                </c:pt>
                <c:pt idx="22">
                  <c:v>1.0015936190296899</c:v>
                </c:pt>
                <c:pt idx="23">
                  <c:v>1.0023913806498299</c:v>
                </c:pt>
                <c:pt idx="24">
                  <c:v>1.0031897776809799</c:v>
                </c:pt>
                <c:pt idx="25">
                  <c:v>1.0039888106292301</c:v>
                </c:pt>
                <c:pt idx="26">
                  <c:v>1.00478848000108</c:v>
                </c:pt>
                <c:pt idx="27">
                  <c:v>1.0055887863034401</c:v>
                </c:pt>
                <c:pt idx="28">
                  <c:v>1.00638973004362</c:v>
                </c:pt>
                <c:pt idx="29">
                  <c:v>1.0071913117293301</c:v>
                </c:pt>
                <c:pt idx="30">
                  <c:v>1.0079935318687001</c:v>
                </c:pt>
                <c:pt idx="31">
                  <c:v>1.00879639097024</c:v>
                </c:pt>
                <c:pt idx="32">
                  <c:v>1.0095998895428799</c:v>
                </c:pt>
                <c:pt idx="33">
                  <c:v>1.0104040280959701</c:v>
                </c:pt>
                <c:pt idx="34">
                  <c:v>1.01120880713923</c:v>
                </c:pt>
                <c:pt idx="35">
                  <c:v>1.0120142271828101</c:v>
                </c:pt>
                <c:pt idx="36">
                  <c:v>1.0128202887372699</c:v>
                </c:pt>
                <c:pt idx="37">
                  <c:v>1.0136269923135599</c:v>
                </c:pt>
                <c:pt idx="38">
                  <c:v>1.0144343384230601</c:v>
                </c:pt>
                <c:pt idx="39">
                  <c:v>1.01524232757752</c:v>
                </c:pt>
                <c:pt idx="40">
                  <c:v>1.0160509602891299</c:v>
                </c:pt>
                <c:pt idx="41">
                  <c:v>1.01686023707049</c:v>
                </c:pt>
                <c:pt idx="42">
                  <c:v>1.01767015843458</c:v>
                </c:pt>
                <c:pt idx="43">
                  <c:v>1.01848072489481</c:v>
                </c:pt>
                <c:pt idx="44">
                  <c:v>1.019291936965</c:v>
                </c:pt>
                <c:pt idx="45">
                  <c:v>1.0201037951593701</c:v>
                </c:pt>
                <c:pt idx="46">
                  <c:v>1.0209162999925601</c:v>
                </c:pt>
                <c:pt idx="47">
                  <c:v>1.0217294519796001</c:v>
                </c:pt>
                <c:pt idx="48">
                  <c:v>1.0225432516359401</c:v>
                </c:pt>
                <c:pt idx="49">
                  <c:v>1.02335769947746</c:v>
                </c:pt>
                <c:pt idx="50">
                  <c:v>1.0241727960204301</c:v>
                </c:pt>
                <c:pt idx="51">
                  <c:v>1.0249885417815201</c:v>
                </c:pt>
                <c:pt idx="52">
                  <c:v>1.0258049372778499</c:v>
                </c:pt>
                <c:pt idx="53">
                  <c:v>1.0266219830269201</c:v>
                </c:pt>
                <c:pt idx="54">
                  <c:v>1.0274396795466401</c:v>
                </c:pt>
                <c:pt idx="55">
                  <c:v>1.0282580273553601</c:v>
                </c:pt>
                <c:pt idx="56">
                  <c:v>1.0290770269718199</c:v>
                </c:pt>
                <c:pt idx="57">
                  <c:v>1.02989667891518</c:v>
                </c:pt>
                <c:pt idx="58">
                  <c:v>1.0307169837050201</c:v>
                </c:pt>
                <c:pt idx="59">
                  <c:v>1.03153794186131</c:v>
                </c:pt>
                <c:pt idx="60">
                  <c:v>1.0323595539044701</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0.98420260310116303</c:v>
                </c:pt>
                <c:pt idx="1">
                  <c:v>0.98498651291077699</c:v>
                </c:pt>
                <c:pt idx="2">
                  <c:v>0.98577104709853103</c:v>
                </c:pt>
                <c:pt idx="3">
                  <c:v>0.986556206161736</c:v>
                </c:pt>
                <c:pt idx="4">
                  <c:v>0.98734199059810002</c:v>
                </c:pt>
                <c:pt idx="5">
                  <c:v>0.98812840090572995</c:v>
                </c:pt>
                <c:pt idx="6">
                  <c:v>0.98891543758312495</c:v>
                </c:pt>
                <c:pt idx="7">
                  <c:v>0.98970310112918602</c:v>
                </c:pt>
                <c:pt idx="8">
                  <c:v>0.99049139204320802</c:v>
                </c:pt>
                <c:pt idx="9">
                  <c:v>0.99128031082488399</c:v>
                </c:pt>
                <c:pt idx="10">
                  <c:v>0.99206985797430802</c:v>
                </c:pt>
                <c:pt idx="11">
                  <c:v>0.99286003399196798</c:v>
                </c:pt>
                <c:pt idx="12">
                  <c:v>0.99365083937875298</c:v>
                </c:pt>
                <c:pt idx="13">
                  <c:v>0.99444227463595203</c:v>
                </c:pt>
                <c:pt idx="14">
                  <c:v>0.99523434026525004</c:v>
                </c:pt>
                <c:pt idx="15">
                  <c:v>0.99602703676873605</c:v>
                </c:pt>
                <c:pt idx="16">
                  <c:v>0.99682036464889401</c:v>
                </c:pt>
                <c:pt idx="17">
                  <c:v>0.99761432440861197</c:v>
                </c:pt>
                <c:pt idx="18">
                  <c:v>0.99840891655117603</c:v>
                </c:pt>
                <c:pt idx="19">
                  <c:v>0.99920414158027604</c:v>
                </c:pt>
                <c:pt idx="20">
                  <c:v>1</c:v>
                </c:pt>
                <c:pt idx="21">
                  <c:v>1.0053628270413699</c:v>
                </c:pt>
                <c:pt idx="22">
                  <c:v>1.01075441399662</c:v>
                </c:pt>
                <c:pt idx="23">
                  <c:v>1.01617491510019</c:v>
                </c:pt>
                <c:pt idx="24">
                  <c:v>1.02162448541366</c:v>
                </c:pt>
                <c:pt idx="25">
                  <c:v>1.0271032808301701</c:v>
                </c:pt>
                <c:pt idx="26">
                  <c:v>1.0326114580788901</c:v>
                </c:pt>
                <c:pt idx="27">
                  <c:v>1.0381491747295</c:v>
                </c:pt>
                <c:pt idx="28">
                  <c:v>1.0437165891967199</c:v>
                </c:pt>
                <c:pt idx="29">
                  <c:v>1.0493138607448</c:v>
                </c:pt>
                <c:pt idx="30">
                  <c:v>1.0549411494920899</c:v>
                </c:pt>
                <c:pt idx="31">
                  <c:v>1.06059861641564</c:v>
                </c:pt>
                <c:pt idx="32">
                  <c:v>1.0662864233558</c:v>
                </c:pt>
                <c:pt idx="33">
                  <c:v>1.07200473302083</c:v>
                </c:pt>
                <c:pt idx="34">
                  <c:v>1.0777537089915501</c:v>
                </c:pt>
                <c:pt idx="35">
                  <c:v>1.0835335157260699</c:v>
                </c:pt>
                <c:pt idx="36">
                  <c:v>1.08934431856444</c:v>
                </c:pt>
                <c:pt idx="37">
                  <c:v>1.0951862837334101</c:v>
                </c:pt>
                <c:pt idx="38">
                  <c:v>1.1010595783511601</c:v>
                </c:pt>
                <c:pt idx="39">
                  <c:v>1.1069643704320999</c:v>
                </c:pt>
                <c:pt idx="40">
                  <c:v>1.11290082889169</c:v>
                </c:pt>
                <c:pt idx="41">
                  <c:v>1.11886912355124</c:v>
                </c:pt>
                <c:pt idx="42">
                  <c:v>1.12486942514278</c:v>
                </c:pt>
                <c:pt idx="43">
                  <c:v>1.13090190531395</c:v>
                </c:pt>
                <c:pt idx="44">
                  <c:v>1.1369667366329099</c:v>
                </c:pt>
                <c:pt idx="45">
                  <c:v>1.14306409259327</c:v>
                </c:pt>
                <c:pt idx="46">
                  <c:v>1.1491941476190499</c:v>
                </c:pt>
                <c:pt idx="47">
                  <c:v>1.1553570770696899</c:v>
                </c:pt>
                <c:pt idx="48">
                  <c:v>1.1615530572450401</c:v>
                </c:pt>
                <c:pt idx="49">
                  <c:v>1.16778226539043</c:v>
                </c:pt>
                <c:pt idx="50">
                  <c:v>1.1740448797017</c:v>
                </c:pt>
                <c:pt idx="51">
                  <c:v>1.1803410793303499</c:v>
                </c:pt>
                <c:pt idx="52">
                  <c:v>1.1866710443886299</c:v>
                </c:pt>
                <c:pt idx="53">
                  <c:v>1.19303495595469</c:v>
                </c:pt>
                <c:pt idx="54">
                  <c:v>1.1994329960777901</c:v>
                </c:pt>
                <c:pt idx="55">
                  <c:v>1.20586534778347</c:v>
                </c:pt>
                <c:pt idx="56">
                  <c:v>1.21233219507882</c:v>
                </c:pt>
                <c:pt idx="57">
                  <c:v>1.21883372295772</c:v>
                </c:pt>
                <c:pt idx="58">
                  <c:v>1.22537011740614</c:v>
                </c:pt>
                <c:pt idx="59">
                  <c:v>1.2319415654074599</c:v>
                </c:pt>
                <c:pt idx="60">
                  <c:v>1.23854825494781</c:v>
                </c:pt>
              </c:numCache>
            </c:numRef>
          </c:yVal>
          <c:smooth val="1"/>
        </c:ser>
        <c:dLbls>
          <c:showLegendKey val="0"/>
          <c:showVal val="0"/>
          <c:showCatName val="0"/>
          <c:showSerName val="0"/>
          <c:showPercent val="0"/>
          <c:showBubbleSize val="0"/>
        </c:dLbls>
        <c:axId val="446859152"/>
        <c:axId val="446859544"/>
      </c:scatterChart>
      <c:valAx>
        <c:axId val="446859152"/>
        <c:scaling>
          <c:orientation val="minMax"/>
          <c:max val="6"/>
          <c:min val="0"/>
        </c:scaling>
        <c:delete val="0"/>
        <c:axPos val="b"/>
        <c:title>
          <c:tx>
            <c:rich>
              <a:bodyPr/>
              <a:lstStyle/>
              <a:p>
                <a:pPr>
                  <a:defRPr sz="1700"/>
                </a:pPr>
                <a:r>
                  <a:rPr lang="en-US" sz="1700" dirty="0" smtClean="0"/>
                  <a:t>Oxygen Required at Rest (L/min)</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6859544"/>
        <c:crosses val="autoZero"/>
        <c:crossBetween val="midCat"/>
        <c:majorUnit val="1"/>
      </c:valAx>
      <c:valAx>
        <c:axId val="44685954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5915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92"/>
          <c:h val="0.7961664219938605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1.1392256164187</c:v>
                </c:pt>
                <c:pt idx="1">
                  <c:v>1.13217624884313</c:v>
                </c:pt>
                <c:pt idx="2">
                  <c:v>1.1251705017607301</c:v>
                </c:pt>
                <c:pt idx="3">
                  <c:v>1.11820810525404</c:v>
                </c:pt>
                <c:pt idx="4">
                  <c:v>1.11128879107579</c:v>
                </c:pt>
                <c:pt idx="5">
                  <c:v>1.10441229263861</c:v>
                </c:pt>
                <c:pt idx="6">
                  <c:v>1.0975783450047201</c:v>
                </c:pt>
                <c:pt idx="7">
                  <c:v>1.0907866848757699</c:v>
                </c:pt>
                <c:pt idx="8">
                  <c:v>1.08403705058261</c:v>
                </c:pt>
                <c:pt idx="9">
                  <c:v>1.0773291820753099</c:v>
                </c:pt>
                <c:pt idx="10">
                  <c:v>1.07066282091306</c:v>
                </c:pt>
                <c:pt idx="11">
                  <c:v>1.06403771025426</c:v>
                </c:pt>
                <c:pt idx="12">
                  <c:v>1.0574535948466199</c:v>
                </c:pt>
                <c:pt idx="13">
                  <c:v>1.05091022101729</c:v>
                </c:pt>
                <c:pt idx="14">
                  <c:v>1.0444073366631299</c:v>
                </c:pt>
                <c:pt idx="15">
                  <c:v>1.03794469124097</c:v>
                </c:pt>
                <c:pt idx="16">
                  <c:v>1.03152203575797</c:v>
                </c:pt>
                <c:pt idx="17">
                  <c:v>1.0251391227620199</c:v>
                </c:pt>
                <c:pt idx="18">
                  <c:v>1.0187957063322199</c:v>
                </c:pt>
                <c:pt idx="19">
                  <c:v>1.0124915420693801</c:v>
                </c:pt>
                <c:pt idx="20">
                  <c:v>1.0062263870866099</c:v>
                </c:pt>
                <c:pt idx="21">
                  <c:v>1</c:v>
                </c:pt>
                <c:pt idx="22">
                  <c:v>0.99381214091926295</c:v>
                </c:pt>
                <c:pt idx="23">
                  <c:v>0.98766257143852798</c:v>
                </c:pt>
                <c:pt idx="24">
                  <c:v>0.98155105462714798</c:v>
                </c:pt>
                <c:pt idx="25">
                  <c:v>0.97547735502056598</c:v>
                </c:pt>
                <c:pt idx="26">
                  <c:v>0.96944123861124798</c:v>
                </c:pt>
                <c:pt idx="27">
                  <c:v>0.963442472839666</c:v>
                </c:pt>
                <c:pt idx="28">
                  <c:v>0.95748082658533595</c:v>
                </c:pt>
                <c:pt idx="29">
                  <c:v>0.95155607015791799</c:v>
                </c:pt>
                <c:pt idx="30">
                  <c:v>0.945667975288361</c:v>
                </c:pt>
                <c:pt idx="31">
                  <c:v>0.93981631512010999</c:v>
                </c:pt>
                <c:pt idx="32">
                  <c:v>0.93400086420036899</c:v>
                </c:pt>
                <c:pt idx="33">
                  <c:v>0.92822139847141005</c:v>
                </c:pt>
                <c:pt idx="34">
                  <c:v>0.92247769526194401</c:v>
                </c:pt>
                <c:pt idx="35">
                  <c:v>0.91676953327853905</c:v>
                </c:pt>
                <c:pt idx="36">
                  <c:v>0.91109669259709802</c:v>
                </c:pt>
                <c:pt idx="37">
                  <c:v>0.90545895465438098</c:v>
                </c:pt>
                <c:pt idx="38">
                  <c:v>0.89985610223958801</c:v>
                </c:pt>
                <c:pt idx="39">
                  <c:v>0.89428791948598796</c:v>
                </c:pt>
                <c:pt idx="40">
                  <c:v>0.88875419186260196</c:v>
                </c:pt>
                <c:pt idx="41">
                  <c:v>0.88325470616594204</c:v>
                </c:pt>
                <c:pt idx="42">
                  <c:v>0.87778925051178802</c:v>
                </c:pt>
                <c:pt idx="43">
                  <c:v>0.87235761432703496</c:v>
                </c:pt>
                <c:pt idx="44">
                  <c:v>0.86695958834157205</c:v>
                </c:pt>
                <c:pt idx="45">
                  <c:v>0.861594964580219</c:v>
                </c:pt>
                <c:pt idx="46">
                  <c:v>0.85626353635472396</c:v>
                </c:pt>
                <c:pt idx="47">
                  <c:v>0.85096509825578703</c:v>
                </c:pt>
                <c:pt idx="48">
                  <c:v>0.84569944614515402</c:v>
                </c:pt>
                <c:pt idx="49">
                  <c:v>0.84046637714774997</c:v>
                </c:pt>
                <c:pt idx="50">
                  <c:v>0.83526568964386205</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1.0265347728724701</c:v>
                </c:pt>
                <c:pt idx="1">
                  <c:v>1.0252553923690499</c:v>
                </c:pt>
                <c:pt idx="2">
                  <c:v>1.0239776063702799</c:v>
                </c:pt>
                <c:pt idx="3">
                  <c:v>1.02270141288892</c:v>
                </c:pt>
                <c:pt idx="4">
                  <c:v>1.0214268099402</c:v>
                </c:pt>
                <c:pt idx="5">
                  <c:v>1.0201537955418201</c:v>
                </c:pt>
                <c:pt idx="6">
                  <c:v>1.01888236771395</c:v>
                </c:pt>
                <c:pt idx="7">
                  <c:v>1.01761252447923</c:v>
                </c:pt>
                <c:pt idx="8">
                  <c:v>1.01634426386278</c:v>
                </c:pt>
                <c:pt idx="9">
                  <c:v>1.01507758389215</c:v>
                </c:pt>
                <c:pt idx="10">
                  <c:v>1.01381248259738</c:v>
                </c:pt>
                <c:pt idx="11">
                  <c:v>1.0125489580109399</c:v>
                </c:pt>
                <c:pt idx="12">
                  <c:v>1.0112870081677701</c:v>
                </c:pt>
                <c:pt idx="13">
                  <c:v>1.0100266311052499</c:v>
                </c:pt>
                <c:pt idx="14">
                  <c:v>1.0087678248631999</c:v>
                </c:pt>
                <c:pt idx="15">
                  <c:v>1.0075105874839001</c:v>
                </c:pt>
                <c:pt idx="16">
                  <c:v>1.00625491701206</c:v>
                </c:pt>
                <c:pt idx="17">
                  <c:v>1.0050008114948199</c:v>
                </c:pt>
                <c:pt idx="18">
                  <c:v>1.0037482689817701</c:v>
                </c:pt>
                <c:pt idx="19">
                  <c:v>1.0024972875249201</c:v>
                </c:pt>
                <c:pt idx="20">
                  <c:v>1.00124786517871</c:v>
                </c:pt>
                <c:pt idx="21">
                  <c:v>1</c:v>
                </c:pt>
                <c:pt idx="22">
                  <c:v>0.98889504116973903</c:v>
                </c:pt>
                <c:pt idx="23">
                  <c:v>0.97791340245009994</c:v>
                </c:pt>
                <c:pt idx="24">
                  <c:v>0.96705371437633103</c:v>
                </c:pt>
                <c:pt idx="25">
                  <c:v>0.956314622691531</c:v>
                </c:pt>
                <c:pt idx="26">
                  <c:v>0.94569478817776398</c:v>
                </c:pt>
                <c:pt idx="27">
                  <c:v>0.93519288648905796</c:v>
                </c:pt>
                <c:pt idx="28">
                  <c:v>0.92480760798624295</c:v>
                </c:pt>
                <c:pt idx="29">
                  <c:v>0.91453765757364402</c:v>
                </c:pt>
                <c:pt idx="30">
                  <c:v>0.90438175453756497</c:v>
                </c:pt>
                <c:pt idx="31">
                  <c:v>0.89433863238658595</c:v>
                </c:pt>
                <c:pt idx="32">
                  <c:v>0.88440703869362103</c:v>
                </c:pt>
                <c:pt idx="33">
                  <c:v>0.87458573493973502</c:v>
                </c:pt>
                <c:pt idx="34">
                  <c:v>0.86487349635969601</c:v>
                </c:pt>
                <c:pt idx="35">
                  <c:v>0.85526911178923704</c:v>
                </c:pt>
                <c:pt idx="36">
                  <c:v>0.84577138351402403</c:v>
                </c:pt>
                <c:pt idx="37">
                  <c:v>0.83637912712028795</c:v>
                </c:pt>
                <c:pt idx="38">
                  <c:v>0.82709117134712695</c:v>
                </c:pt>
                <c:pt idx="39">
                  <c:v>0.81790635794044497</c:v>
                </c:pt>
                <c:pt idx="40">
                  <c:v>0.80882354150850699</c:v>
                </c:pt>
                <c:pt idx="41">
                  <c:v>0.79984158937910899</c:v>
                </c:pt>
                <c:pt idx="42">
                  <c:v>0.79095938145832301</c:v>
                </c:pt>
                <c:pt idx="43">
                  <c:v>0.78217581009082005</c:v>
                </c:pt>
                <c:pt idx="44">
                  <c:v>0.77348977992173595</c:v>
                </c:pt>
                <c:pt idx="45">
                  <c:v>0.76490020776007706</c:v>
                </c:pt>
                <c:pt idx="46">
                  <c:v>0.75640602244364297</c:v>
                </c:pt>
                <c:pt idx="47">
                  <c:v>0.74800616470544401</c:v>
                </c:pt>
                <c:pt idx="48">
                  <c:v>0.73969958704160899</c:v>
                </c:pt>
                <c:pt idx="49">
                  <c:v>0.731485253580751</c:v>
                </c:pt>
                <c:pt idx="50">
                  <c:v>0.72336213995479304</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1.26428742542539</c:v>
                </c:pt>
                <c:pt idx="1">
                  <c:v>1.25024756561642</c:v>
                </c:pt>
                <c:pt idx="2">
                  <c:v>1.2363636178726201</c:v>
                </c:pt>
                <c:pt idx="3">
                  <c:v>1.2226338507969099</c:v>
                </c:pt>
                <c:pt idx="4">
                  <c:v>1.2090565522193299</c:v>
                </c:pt>
                <c:pt idx="5">
                  <c:v>1.19563002898347</c:v>
                </c:pt>
                <c:pt idx="6">
                  <c:v>1.18235260673539</c:v>
                </c:pt>
                <c:pt idx="7">
                  <c:v>1.1692226297147399</c:v>
                </c:pt>
                <c:pt idx="8">
                  <c:v>1.15623846054835</c:v>
                </c:pt>
                <c:pt idx="9">
                  <c:v>1.14339848004599</c:v>
                </c:pt>
                <c:pt idx="10">
                  <c:v>1.1307010869984999</c:v>
                </c:pt>
                <c:pt idx="11">
                  <c:v>1.1181446979780501</c:v>
                </c:pt>
                <c:pt idx="12">
                  <c:v>1.1057277471407301</c:v>
                </c:pt>
                <c:pt idx="13">
                  <c:v>1.09344868603125</c:v>
                </c:pt>
                <c:pt idx="14">
                  <c:v>1.0813059833898699</c:v>
                </c:pt>
                <c:pt idx="15">
                  <c:v>1.06929812496141</c:v>
                </c:pt>
                <c:pt idx="16">
                  <c:v>1.0574236133064401</c:v>
                </c:pt>
                <c:pt idx="17">
                  <c:v>1.04568096761453</c:v>
                </c:pt>
                <c:pt idx="18">
                  <c:v>1.03406872351958</c:v>
                </c:pt>
                <c:pt idx="19">
                  <c:v>1.0225854329172299</c:v>
                </c:pt>
                <c:pt idx="20">
                  <c:v>1.0112296637842599</c:v>
                </c:pt>
                <c:pt idx="21">
                  <c:v>1</c:v>
                </c:pt>
                <c:pt idx="22">
                  <c:v>0.99875369004808401</c:v>
                </c:pt>
                <c:pt idx="23">
                  <c:v>0.99750893338466295</c:v>
                </c:pt>
                <c:pt idx="24">
                  <c:v>0.99626572807386005</c:v>
                </c:pt>
                <c:pt idx="25">
                  <c:v>0.99502407218220801</c:v>
                </c:pt>
                <c:pt idx="26">
                  <c:v>0.99378396377865097</c:v>
                </c:pt>
                <c:pt idx="27">
                  <c:v>0.99254540093453802</c:v>
                </c:pt>
                <c:pt idx="28">
                  <c:v>0.99130838172362401</c:v>
                </c:pt>
                <c:pt idx="29">
                  <c:v>0.99007290422206395</c:v>
                </c:pt>
                <c:pt idx="30">
                  <c:v>0.98883896650840897</c:v>
                </c:pt>
                <c:pt idx="31">
                  <c:v>0.98760656666360702</c:v>
                </c:pt>
                <c:pt idx="32">
                  <c:v>0.98637570277099595</c:v>
                </c:pt>
                <c:pt idx="33">
                  <c:v>0.98514637291630303</c:v>
                </c:pt>
                <c:pt idx="34">
                  <c:v>0.98391857518764303</c:v>
                </c:pt>
                <c:pt idx="35">
                  <c:v>0.98269230767551097</c:v>
                </c:pt>
                <c:pt idx="36">
                  <c:v>0.98146756847278305</c:v>
                </c:pt>
                <c:pt idx="37">
                  <c:v>0.98024435567471202</c:v>
                </c:pt>
                <c:pt idx="38">
                  <c:v>0.97902266737892496</c:v>
                </c:pt>
                <c:pt idx="39">
                  <c:v>0.97780250168541805</c:v>
                </c:pt>
                <c:pt idx="40">
                  <c:v>0.97658385669655901</c:v>
                </c:pt>
                <c:pt idx="41">
                  <c:v>0.97536673051707701</c:v>
                </c:pt>
                <c:pt idx="42">
                  <c:v>0.974151121254065</c:v>
                </c:pt>
                <c:pt idx="43">
                  <c:v>0.97293702701697504</c:v>
                </c:pt>
                <c:pt idx="44">
                  <c:v>0.97172444591761598</c:v>
                </c:pt>
                <c:pt idx="45">
                  <c:v>0.97051337607014798</c:v>
                </c:pt>
                <c:pt idx="46">
                  <c:v>0.96930381559108403</c:v>
                </c:pt>
                <c:pt idx="47">
                  <c:v>0.96809576259928198</c:v>
                </c:pt>
                <c:pt idx="48">
                  <c:v>0.96688921521594595</c:v>
                </c:pt>
                <c:pt idx="49">
                  <c:v>0.96568417156462105</c:v>
                </c:pt>
                <c:pt idx="50">
                  <c:v>0.96448062977119198</c:v>
                </c:pt>
              </c:numCache>
            </c:numRef>
          </c:yVal>
          <c:smooth val="1"/>
        </c:ser>
        <c:dLbls>
          <c:showLegendKey val="0"/>
          <c:showVal val="0"/>
          <c:showCatName val="0"/>
          <c:showSerName val="0"/>
          <c:showPercent val="0"/>
          <c:showBubbleSize val="0"/>
        </c:dLbls>
        <c:axId val="446860720"/>
        <c:axId val="446861112"/>
      </c:scatterChart>
      <c:valAx>
        <c:axId val="446860720"/>
        <c:scaling>
          <c:orientation val="minMax"/>
          <c:max val="8"/>
          <c:min val="3"/>
        </c:scaling>
        <c:delete val="0"/>
        <c:axPos val="b"/>
        <c:title>
          <c:tx>
            <c:rich>
              <a:bodyPr/>
              <a:lstStyle/>
              <a:p>
                <a:pPr>
                  <a:defRPr sz="1700"/>
                </a:pPr>
                <a:r>
                  <a:rPr lang="en-US" sz="1700" dirty="0" smtClean="0"/>
                  <a:t>Cardiac output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6861112"/>
        <c:crosses val="autoZero"/>
        <c:crossBetween val="midCat"/>
        <c:majorUnit val="1"/>
      </c:valAx>
      <c:valAx>
        <c:axId val="446861112"/>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6072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14"/>
          <c:h val="0.7961664219938605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Sheet1!$B$2:$B$52</c:f>
              <c:numCache>
                <c:formatCode>General</c:formatCode>
                <c:ptCount val="51"/>
                <c:pt idx="0">
                  <c:v>1.1536367091869</c:v>
                </c:pt>
                <c:pt idx="1">
                  <c:v>1.1433777860496599</c:v>
                </c:pt>
                <c:pt idx="2">
                  <c:v>1.13321009224234</c:v>
                </c:pt>
                <c:pt idx="3">
                  <c:v>1.1231328164915999</c:v>
                </c:pt>
                <c:pt idx="4">
                  <c:v>1.11314515473852</c:v>
                </c:pt>
                <c:pt idx="5">
                  <c:v>1.1032463100744201</c:v>
                </c:pt>
                <c:pt idx="6">
                  <c:v>1.09343549267726</c:v>
                </c:pt>
                <c:pt idx="7">
                  <c:v>1.08371191974865</c:v>
                </c:pt>
                <c:pt idx="8">
                  <c:v>1.07407481545137</c:v>
                </c:pt>
                <c:pt idx="9">
                  <c:v>1.0645234108474699</c:v>
                </c:pt>
                <c:pt idx="10">
                  <c:v>1.0550569438369299</c:v>
                </c:pt>
                <c:pt idx="11">
                  <c:v>1.04567465909683</c:v>
                </c:pt>
                <c:pt idx="12">
                  <c:v>1.0363758080210901</c:v>
                </c:pt>
                <c:pt idx="13">
                  <c:v>1.0271596486607799</c:v>
                </c:pt>
                <c:pt idx="14">
                  <c:v>1.0180254456648401</c:v>
                </c:pt>
                <c:pt idx="15">
                  <c:v>1.00897247022148</c:v>
                </c:pt>
                <c:pt idx="16">
                  <c:v>1</c:v>
                </c:pt>
                <c:pt idx="17">
                  <c:v>0.99110731909314498</c:v>
                </c:pt>
                <c:pt idx="18">
                  <c:v>0.98229371796000098</c:v>
                </c:pt>
                <c:pt idx="19">
                  <c:v>0.97355849336937395</c:v>
                </c:pt>
                <c:pt idx="20">
                  <c:v>0.96490094834368101</c:v>
                </c:pt>
                <c:pt idx="21">
                  <c:v>0.95632039210333797</c:v>
                </c:pt>
                <c:pt idx="22">
                  <c:v>0.94781614001164405</c:v>
                </c:pt>
                <c:pt idx="23">
                  <c:v>0.93938751352015404</c:v>
                </c:pt>
                <c:pt idx="24">
                  <c:v>0.93103384011453405</c:v>
                </c:pt>
                <c:pt idx="25">
                  <c:v>0.92275445326091199</c:v>
                </c:pt>
                <c:pt idx="26">
                  <c:v>0.91454869235268299</c:v>
                </c:pt>
                <c:pt idx="27">
                  <c:v>0.90641590265780803</c:v>
                </c:pt>
                <c:pt idx="28">
                  <c:v>0.89835543526657302</c:v>
                </c:pt>
                <c:pt idx="29">
                  <c:v>0.89036664703980795</c:v>
                </c:pt>
                <c:pt idx="30">
                  <c:v>0.88244890055757697</c:v>
                </c:pt>
                <c:pt idx="31">
                  <c:v>0.87460156406831302</c:v>
                </c:pt>
                <c:pt idx="32">
                  <c:v>0.86682401143841603</c:v>
                </c:pt>
                <c:pt idx="33">
                  <c:v>0.85911562210229397</c:v>
                </c:pt>
                <c:pt idx="34">
                  <c:v>0.85147578101284405</c:v>
                </c:pt>
                <c:pt idx="35">
                  <c:v>0.84390387859238103</c:v>
                </c:pt>
                <c:pt idx="36">
                  <c:v>0.83639931068400097</c:v>
                </c:pt>
                <c:pt idx="37">
                  <c:v>0.82896147850337498</c:v>
                </c:pt>
                <c:pt idx="38">
                  <c:v>0.82158978859096898</c:v>
                </c:pt>
                <c:pt idx="39">
                  <c:v>0.81428365276469905</c:v>
                </c:pt>
                <c:pt idx="40">
                  <c:v>0.80704248807299395</c:v>
                </c:pt>
                <c:pt idx="41">
                  <c:v>0.79986571674828599</c:v>
                </c:pt>
                <c:pt idx="42">
                  <c:v>0.79275276616090995</c:v>
                </c:pt>
                <c:pt idx="43">
                  <c:v>0.785703068773414</c:v>
                </c:pt>
                <c:pt idx="44">
                  <c:v>0.778716062095275</c:v>
                </c:pt>
                <c:pt idx="45">
                  <c:v>0.77179118863801899</c:v>
                </c:pt>
                <c:pt idx="46">
                  <c:v>0.76492789587073895</c:v>
                </c:pt>
                <c:pt idx="47">
                  <c:v>0.75812563617600803</c:v>
                </c:pt>
                <c:pt idx="48">
                  <c:v>0.75138386680618796</c:v>
                </c:pt>
                <c:pt idx="49">
                  <c:v>0.74470204984012101</c:v>
                </c:pt>
                <c:pt idx="50">
                  <c:v>0.73807965214021198</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Sheet1!$C$2:$C$52</c:f>
              <c:numCache>
                <c:formatCode>General</c:formatCode>
                <c:ptCount val="51"/>
                <c:pt idx="0">
                  <c:v>1.0546307649980999</c:v>
                </c:pt>
                <c:pt idx="1">
                  <c:v>1.05113055071272</c:v>
                </c:pt>
                <c:pt idx="2">
                  <c:v>1.04764195328932</c:v>
                </c:pt>
                <c:pt idx="3">
                  <c:v>1.0441649341727</c:v>
                </c:pt>
                <c:pt idx="4">
                  <c:v>1.0406994549356201</c:v>
                </c:pt>
                <c:pt idx="5">
                  <c:v>1.0372454772783599</c:v>
                </c:pt>
                <c:pt idx="6">
                  <c:v>1.0338029630283301</c:v>
                </c:pt>
                <c:pt idx="7">
                  <c:v>1.0303718741396299</c:v>
                </c:pt>
                <c:pt idx="8">
                  <c:v>1.0269521726926301</c:v>
                </c:pt>
                <c:pt idx="9">
                  <c:v>1.0235438208935299</c:v>
                </c:pt>
                <c:pt idx="10">
                  <c:v>1.0201467810739899</c:v>
                </c:pt>
                <c:pt idx="11">
                  <c:v>1.0167610156906799</c:v>
                </c:pt>
                <c:pt idx="12">
                  <c:v>1.0133864873248599</c:v>
                </c:pt>
                <c:pt idx="13">
                  <c:v>1.0100231586820101</c:v>
                </c:pt>
                <c:pt idx="14">
                  <c:v>1.0066709925913599</c:v>
                </c:pt>
                <c:pt idx="15">
                  <c:v>1.0033299520054999</c:v>
                </c:pt>
                <c:pt idx="16">
                  <c:v>1</c:v>
                </c:pt>
                <c:pt idx="17">
                  <c:v>0.98556470889610903</c:v>
                </c:pt>
                <c:pt idx="18">
                  <c:v>0.97133779542147303</c:v>
                </c:pt>
                <c:pt idx="19">
                  <c:v>0.95731625158435196</c:v>
                </c:pt>
                <c:pt idx="20">
                  <c:v>0.94349711281424697</c:v>
                </c:pt>
                <c:pt idx="21">
                  <c:v>0.92987745733509297</c:v>
                </c:pt>
                <c:pt idx="22">
                  <c:v>0.91645440554751501</c:v>
                </c:pt>
                <c:pt idx="23">
                  <c:v>0.90322511941999295</c:v>
                </c:pt>
                <c:pt idx="24">
                  <c:v>0.89018680188881905</c:v>
                </c:pt>
                <c:pt idx="25">
                  <c:v>0.87733669626671296</c:v>
                </c:pt>
                <c:pt idx="26">
                  <c:v>0.864672085659977</c:v>
                </c:pt>
                <c:pt idx="27">
                  <c:v>0.85219029239406696</c:v>
                </c:pt>
                <c:pt idx="28">
                  <c:v>0.839888677447448</c:v>
                </c:pt>
                <c:pt idx="29">
                  <c:v>0.82776463989363303</c:v>
                </c:pt>
                <c:pt idx="30">
                  <c:v>0.81581561635126099</c:v>
                </c:pt>
                <c:pt idx="31">
                  <c:v>0.80403908044213102</c:v>
                </c:pt>
                <c:pt idx="32">
                  <c:v>0.79243254225704296</c:v>
                </c:pt>
                <c:pt idx="33">
                  <c:v>0.78099354782936703</c:v>
                </c:pt>
                <c:pt idx="34">
                  <c:v>0.76971967861618995</c:v>
                </c:pt>
                <c:pt idx="35">
                  <c:v>0.758608550986972</c:v>
                </c:pt>
                <c:pt idx="36">
                  <c:v>0.74765781571957401</c:v>
                </c:pt>
                <c:pt idx="37">
                  <c:v>0.73686515750356296</c:v>
                </c:pt>
                <c:pt idx="38">
                  <c:v>0.72622829445068504</c:v>
                </c:pt>
                <c:pt idx="39">
                  <c:v>0.71574497761240696</c:v>
                </c:pt>
                <c:pt idx="40">
                  <c:v>0.70541299050442396</c:v>
                </c:pt>
                <c:pt idx="41">
                  <c:v>0.69523014863802701</c:v>
                </c:pt>
                <c:pt idx="42">
                  <c:v>0.68519429905823503</c:v>
                </c:pt>
                <c:pt idx="43">
                  <c:v>0.67530331988860404</c:v>
                </c:pt>
                <c:pt idx="44">
                  <c:v>0.66555511988258698</c:v>
                </c:pt>
                <c:pt idx="45">
                  <c:v>0.65594763798139699</c:v>
                </c:pt>
                <c:pt idx="46">
                  <c:v>0.64647884287822699</c:v>
                </c:pt>
                <c:pt idx="47">
                  <c:v>0.63714673258877297</c:v>
                </c:pt>
                <c:pt idx="48">
                  <c:v>0.62794933402796105</c:v>
                </c:pt>
                <c:pt idx="49">
                  <c:v>0.61888470259277295</c:v>
                </c:pt>
                <c:pt idx="50">
                  <c:v>0.60995092175110199</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Sheet1!$D$2:$D$52</c:f>
              <c:numCache>
                <c:formatCode>General</c:formatCode>
                <c:ptCount val="51"/>
                <c:pt idx="0">
                  <c:v>1.26193706930782</c:v>
                </c:pt>
                <c:pt idx="1">
                  <c:v>1.24372064035757</c:v>
                </c:pt>
                <c:pt idx="2">
                  <c:v>1.2257671708620901</c:v>
                </c:pt>
                <c:pt idx="3">
                  <c:v>1.20807286492511</c:v>
                </c:pt>
                <c:pt idx="4">
                  <c:v>1.1906339814452001</c:v>
                </c:pt>
                <c:pt idx="5">
                  <c:v>1.17344683332486</c:v>
                </c:pt>
                <c:pt idx="6">
                  <c:v>1.15650778669087</c:v>
                </c:pt>
                <c:pt idx="7">
                  <c:v>1.13981326012607</c:v>
                </c:pt>
                <c:pt idx="8">
                  <c:v>1.1233597239120801</c:v>
                </c:pt>
                <c:pt idx="9">
                  <c:v>1.1071436992830199</c:v>
                </c:pt>
                <c:pt idx="10">
                  <c:v>1.0911617576900301</c:v>
                </c:pt>
                <c:pt idx="11">
                  <c:v>1.07541052007634</c:v>
                </c:pt>
                <c:pt idx="12">
                  <c:v>1.0598866561628599</c:v>
                </c:pt>
                <c:pt idx="13">
                  <c:v>1.04458688374402</c:v>
                </c:pt>
                <c:pt idx="14">
                  <c:v>1.0295079679938599</c:v>
                </c:pt>
                <c:pt idx="15">
                  <c:v>1.0146467207820999</c:v>
                </c:pt>
                <c:pt idx="16">
                  <c:v>1</c:v>
                </c:pt>
                <c:pt idx="17">
                  <c:v>0.99668109977296904</c:v>
                </c:pt>
                <c:pt idx="18">
                  <c:v>0.993373214644655</c:v>
                </c:pt>
                <c:pt idx="19">
                  <c:v>0.99007630805704505</c:v>
                </c:pt>
                <c:pt idx="20">
                  <c:v>0.98679034357345596</c:v>
                </c:pt>
                <c:pt idx="21">
                  <c:v>0.983515284878139</c:v>
                </c:pt>
                <c:pt idx="22">
                  <c:v>0.980251095775868</c:v>
                </c:pt>
                <c:pt idx="23">
                  <c:v>0.97699774019155095</c:v>
                </c:pt>
                <c:pt idx="24">
                  <c:v>0.97375518216982004</c:v>
                </c:pt>
                <c:pt idx="25">
                  <c:v>0.97052338587464404</c:v>
                </c:pt>
                <c:pt idx="26">
                  <c:v>0.96730231558892599</c:v>
                </c:pt>
                <c:pt idx="27">
                  <c:v>0.96409193571411</c:v>
                </c:pt>
                <c:pt idx="28">
                  <c:v>0.96089221076979003</c:v>
                </c:pt>
                <c:pt idx="29">
                  <c:v>0.95770310539331405</c:v>
                </c:pt>
                <c:pt idx="30">
                  <c:v>0.95452458433939602</c:v>
                </c:pt>
                <c:pt idx="31">
                  <c:v>0.95135661247972603</c:v>
                </c:pt>
                <c:pt idx="32">
                  <c:v>0.94819915480257899</c:v>
                </c:pt>
                <c:pt idx="33">
                  <c:v>0.945052176412434</c:v>
                </c:pt>
                <c:pt idx="34">
                  <c:v>0.94191564252958304</c:v>
                </c:pt>
                <c:pt idx="35">
                  <c:v>0.93878951848974801</c:v>
                </c:pt>
                <c:pt idx="36">
                  <c:v>0.93567376974369798</c:v>
                </c:pt>
                <c:pt idx="37">
                  <c:v>0.93256836185686898</c:v>
                </c:pt>
                <c:pt idx="38">
                  <c:v>0.92947326050898005</c:v>
                </c:pt>
                <c:pt idx="39">
                  <c:v>0.92638843149365802</c:v>
                </c:pt>
                <c:pt idx="40">
                  <c:v>0.923313840718054</c:v>
                </c:pt>
                <c:pt idx="41">
                  <c:v>0.92024945420247495</c:v>
                </c:pt>
                <c:pt idx="42">
                  <c:v>0.91719523807999703</c:v>
                </c:pt>
                <c:pt idx="43">
                  <c:v>0.91415115859610196</c:v>
                </c:pt>
                <c:pt idx="44">
                  <c:v>0.91111718210829595</c:v>
                </c:pt>
                <c:pt idx="45">
                  <c:v>0.908093275085746</c:v>
                </c:pt>
                <c:pt idx="46">
                  <c:v>0.90507940410889798</c:v>
                </c:pt>
                <c:pt idx="47">
                  <c:v>0.90207553586912004</c:v>
                </c:pt>
                <c:pt idx="48">
                  <c:v>0.89908163716832501</c:v>
                </c:pt>
                <c:pt idx="49">
                  <c:v>0.89609767491860803</c:v>
                </c:pt>
                <c:pt idx="50">
                  <c:v>0.89312361614187896</c:v>
                </c:pt>
              </c:numCache>
            </c:numRef>
          </c:yVal>
          <c:smooth val="1"/>
        </c:ser>
        <c:dLbls>
          <c:showLegendKey val="0"/>
          <c:showVal val="0"/>
          <c:showCatName val="0"/>
          <c:showSerName val="0"/>
          <c:showPercent val="0"/>
          <c:showBubbleSize val="0"/>
        </c:dLbls>
        <c:axId val="446861896"/>
        <c:axId val="446862288"/>
      </c:scatterChart>
      <c:valAx>
        <c:axId val="446861896"/>
        <c:scaling>
          <c:orientation val="minMax"/>
          <c:max val="6"/>
          <c:min val="1"/>
        </c:scaling>
        <c:delete val="0"/>
        <c:axPos val="b"/>
        <c:title>
          <c:tx>
            <c:rich>
              <a:bodyPr/>
              <a:lstStyle/>
              <a:p>
                <a:pPr>
                  <a:defRPr sz="1700"/>
                </a:pPr>
                <a:r>
                  <a:rPr lang="en-US" sz="1700" dirty="0" smtClean="0"/>
                  <a:t>Recipient PVR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6862288"/>
        <c:crosses val="autoZero"/>
        <c:crossBetween val="midCat"/>
        <c:majorUnit val="1"/>
      </c:valAx>
      <c:valAx>
        <c:axId val="44686228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5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6189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Sheet1!$A$2:$A$4</c:f>
              <c:strCache>
                <c:ptCount val="3"/>
                <c:pt idx="0">
                  <c:v>1990-1997</c:v>
                </c:pt>
                <c:pt idx="1">
                  <c:v>1998-2004</c:v>
                </c:pt>
                <c:pt idx="2">
                  <c:v>2005-6/2013</c:v>
                </c:pt>
              </c:strCache>
            </c:strRef>
          </c:cat>
          <c:val>
            <c:numRef>
              <c:f>Sheet1!$B$2:$B$4</c:f>
              <c:numCache>
                <c:formatCode>General</c:formatCode>
                <c:ptCount val="3"/>
                <c:pt idx="0">
                  <c:v>8146</c:v>
                </c:pt>
                <c:pt idx="1">
                  <c:v>11871</c:v>
                </c:pt>
                <c:pt idx="2">
                  <c:v>25369</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Sheet1!$A$2:$A$4</c:f>
              <c:strCache>
                <c:ptCount val="3"/>
                <c:pt idx="0">
                  <c:v>1990-1997</c:v>
                </c:pt>
                <c:pt idx="1">
                  <c:v>1998-2004</c:v>
                </c:pt>
                <c:pt idx="2">
                  <c:v>2005-6/2013</c:v>
                </c:pt>
              </c:strCache>
            </c:strRef>
          </c:cat>
          <c:val>
            <c:numRef>
              <c:f>Sheet1!$C$2:$C$4</c:f>
              <c:numCache>
                <c:formatCode>General</c:formatCode>
                <c:ptCount val="3"/>
                <c:pt idx="0">
                  <c:v>338</c:v>
                </c:pt>
                <c:pt idx="1">
                  <c:v>372</c:v>
                </c:pt>
                <c:pt idx="2">
                  <c:v>1218</c:v>
                </c:pt>
              </c:numCache>
            </c:numRef>
          </c:val>
        </c:ser>
        <c:dLbls>
          <c:showLegendKey val="0"/>
          <c:showVal val="0"/>
          <c:showCatName val="0"/>
          <c:showSerName val="0"/>
          <c:showPercent val="0"/>
          <c:showBubbleSize val="0"/>
        </c:dLbls>
        <c:gapWidth val="45"/>
        <c:overlap val="100"/>
        <c:axId val="722793888"/>
        <c:axId val="377084120"/>
      </c:barChart>
      <c:catAx>
        <c:axId val="722793888"/>
        <c:scaling>
          <c:orientation val="minMax"/>
        </c:scaling>
        <c:delete val="0"/>
        <c:axPos val="b"/>
        <c:numFmt formatCode="General" sourceLinked="0"/>
        <c:majorTickMark val="out"/>
        <c:minorTickMark val="none"/>
        <c:tickLblPos val="nextTo"/>
        <c:txPr>
          <a:bodyPr/>
          <a:lstStyle/>
          <a:p>
            <a:pPr>
              <a:defRPr sz="1500" b="1"/>
            </a:pPr>
            <a:endParaRPr lang="en-US"/>
          </a:p>
        </c:txPr>
        <c:crossAx val="377084120"/>
        <c:crosses val="autoZero"/>
        <c:auto val="1"/>
        <c:lblAlgn val="ctr"/>
        <c:lblOffset val="100"/>
        <c:noMultiLvlLbl val="0"/>
      </c:catAx>
      <c:valAx>
        <c:axId val="377084120"/>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722793888"/>
        <c:crosses val="autoZero"/>
        <c:crossBetween val="between"/>
        <c:majorUnit val="0.2"/>
      </c:valAx>
      <c:spPr>
        <a:solidFill>
          <a:srgbClr val="000000"/>
        </a:solidFill>
        <a:ln w="12700">
          <a:solidFill>
            <a:srgbClr val="FFFFFF"/>
          </a:solidFill>
        </a:ln>
      </c:spPr>
    </c:plotArea>
    <c:legend>
      <c:legendPos val="t"/>
      <c:layout>
        <c:manualLayout>
          <c:xMode val="edge"/>
          <c:yMode val="edge"/>
          <c:x val="0.20627194768757354"/>
          <c:y val="1.6572019406665292E-2"/>
          <c:w val="0.5868999456964431"/>
          <c:h val="5.7051220870118505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36"/>
          <c:h val="0.80568876471086259"/>
        </c:manualLayout>
      </c:layout>
      <c:scatterChart>
        <c:scatterStyle val="smoothMarker"/>
        <c:varyColors val="0"/>
        <c:ser>
          <c:idx val="0"/>
          <c:order val="0"/>
          <c:tx>
            <c:strRef>
              <c:f>Sheet1!$A$1</c:f>
              <c:strCache>
                <c:ptCount val="1"/>
                <c:pt idx="0">
                  <c:v>Recipient Age</c:v>
                </c:pt>
              </c:strCache>
            </c:strRef>
          </c:tx>
          <c:spPr>
            <a:ln w="41275">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1.1927422607604801</c:v>
                </c:pt>
                <c:pt idx="1">
                  <c:v>1.1749163379429</c:v>
                </c:pt>
                <c:pt idx="2">
                  <c:v>1.15735682936647</c:v>
                </c:pt>
                <c:pt idx="3">
                  <c:v>1.1400597533833201</c:v>
                </c:pt>
                <c:pt idx="4">
                  <c:v>1.12302118785258</c:v>
                </c:pt>
                <c:pt idx="5">
                  <c:v>1.10623726925108</c:v>
                </c:pt>
                <c:pt idx="6">
                  <c:v>1.0897041917972601</c:v>
                </c:pt>
                <c:pt idx="7">
                  <c:v>1.0734182065881901</c:v>
                </c:pt>
                <c:pt idx="8">
                  <c:v>1.0573756207495399</c:v>
                </c:pt>
                <c:pt idx="9">
                  <c:v>1.04157279659819</c:v>
                </c:pt>
                <c:pt idx="10">
                  <c:v>1.0260061508173901</c:v>
                </c:pt>
                <c:pt idx="11">
                  <c:v>1.01067215364421</c:v>
                </c:pt>
                <c:pt idx="12">
                  <c:v>0.99559730992090301</c:v>
                </c:pt>
                <c:pt idx="13">
                  <c:v>0.98092454405833396</c:v>
                </c:pt>
                <c:pt idx="14">
                  <c:v>0.966817344304439</c:v>
                </c:pt>
                <c:pt idx="15">
                  <c:v>0.95342971151359701</c:v>
                </c:pt>
                <c:pt idx="16">
                  <c:v>0.94090726073378705</c:v>
                </c:pt>
                <c:pt idx="17">
                  <c:v>0.92938855470069304</c:v>
                </c:pt>
                <c:pt idx="18">
                  <c:v>0.91900665093673695</c:v>
                </c:pt>
                <c:pt idx="19">
                  <c:v>0.90989084571718803</c:v>
                </c:pt>
                <c:pt idx="20">
                  <c:v>0.90216861639018897</c:v>
                </c:pt>
                <c:pt idx="21">
                  <c:v>0.89596777026707897</c:v>
                </c:pt>
                <c:pt idx="22">
                  <c:v>0.89141878566733401</c:v>
                </c:pt>
                <c:pt idx="23">
                  <c:v>0.88865742394024405</c:v>
                </c:pt>
                <c:pt idx="24">
                  <c:v>0.88782758249848204</c:v>
                </c:pt>
                <c:pt idx="25">
                  <c:v>0.88908449268116196</c:v>
                </c:pt>
                <c:pt idx="26">
                  <c:v>0.89259828623958304</c:v>
                </c:pt>
                <c:pt idx="27">
                  <c:v>0.89855807452606595</c:v>
                </c:pt>
                <c:pt idx="28">
                  <c:v>0.90717652999309994</c:v>
                </c:pt>
                <c:pt idx="29">
                  <c:v>0.91869529835075803</c:v>
                </c:pt>
                <c:pt idx="30">
                  <c:v>0.93339116107808795</c:v>
                </c:pt>
                <c:pt idx="31">
                  <c:v>0.95158340002341402</c:v>
                </c:pt>
                <c:pt idx="32">
                  <c:v>0.97364238390167401</c:v>
                </c:pt>
                <c:pt idx="33">
                  <c:v>1</c:v>
                </c:pt>
                <c:pt idx="34">
                  <c:v>1.03105509898337</c:v>
                </c:pt>
                <c:pt idx="35">
                  <c:v>1.06683761669441</c:v>
                </c:pt>
                <c:pt idx="36">
                  <c:v>1.10728016412452</c:v>
                </c:pt>
                <c:pt idx="37">
                  <c:v>1.1523055201233401</c:v>
                </c:pt>
                <c:pt idx="38">
                  <c:v>1.2018129879527499</c:v>
                </c:pt>
                <c:pt idx="39">
                  <c:v>1.2556638572232599</c:v>
                </c:pt>
                <c:pt idx="40">
                  <c:v>1.31366728893423</c:v>
                </c:pt>
                <c:pt idx="41">
                  <c:v>1.37556467643224</c:v>
                </c:pt>
                <c:pt idx="42">
                  <c:v>1.4410148304049599</c:v>
                </c:pt>
                <c:pt idx="43">
                  <c:v>1.5096903036898</c:v>
                </c:pt>
                <c:pt idx="44">
                  <c:v>1.5816386930691699</c:v>
                </c:pt>
                <c:pt idx="45">
                  <c:v>1.65701597824368</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0.95546586122305899</c:v>
                </c:pt>
                <c:pt idx="1">
                  <c:v>0.94920774590109902</c:v>
                </c:pt>
                <c:pt idx="2">
                  <c:v>0.94297851716243997</c:v>
                </c:pt>
                <c:pt idx="3">
                  <c:v>0.93677658846338396</c:v>
                </c:pt>
                <c:pt idx="4">
                  <c:v>0.93060013792195195</c:v>
                </c:pt>
                <c:pt idx="5">
                  <c:v>0.924447054094239</c:v>
                </c:pt>
                <c:pt idx="6">
                  <c:v>0.91831486640668702</c:v>
                </c:pt>
                <c:pt idx="7">
                  <c:v>0.912200655029624</c:v>
                </c:pt>
                <c:pt idx="8">
                  <c:v>0.90610093289906402</c:v>
                </c:pt>
                <c:pt idx="9">
                  <c:v>0.900011489563881</c:v>
                </c:pt>
                <c:pt idx="10">
                  <c:v>0.89392718206477395</c:v>
                </c:pt>
                <c:pt idx="11">
                  <c:v>0.887841651374771</c:v>
                </c:pt>
                <c:pt idx="12">
                  <c:v>0.88176938980458897</c:v>
                </c:pt>
                <c:pt idx="13">
                  <c:v>0.87581237202669804</c:v>
                </c:pt>
                <c:pt idx="14">
                  <c:v>0.87009216156806701</c:v>
                </c:pt>
                <c:pt idx="15">
                  <c:v>0.86472788334463002</c:v>
                </c:pt>
                <c:pt idx="16">
                  <c:v>0.85983700111577599</c:v>
                </c:pt>
                <c:pt idx="17">
                  <c:v>0.85553637614236799</c:v>
                </c:pt>
                <c:pt idx="18">
                  <c:v>0.85194365014970197</c:v>
                </c:pt>
                <c:pt idx="19">
                  <c:v>0.84917900547557201</c:v>
                </c:pt>
                <c:pt idx="20">
                  <c:v>0.847367376647015</c:v>
                </c:pt>
                <c:pt idx="21">
                  <c:v>0.84664119396002002</c:v>
                </c:pt>
                <c:pt idx="22">
                  <c:v>0.84714370598522304</c:v>
                </c:pt>
                <c:pt idx="23">
                  <c:v>0.84903297191884497</c:v>
                </c:pt>
                <c:pt idx="24">
                  <c:v>0.85248645597881001</c:v>
                </c:pt>
                <c:pt idx="25">
                  <c:v>0.85770618285975397</c:v>
                </c:pt>
                <c:pt idx="26">
                  <c:v>0.86492425376175097</c:v>
                </c:pt>
                <c:pt idx="27">
                  <c:v>0.87440859467658205</c:v>
                </c:pt>
                <c:pt idx="28">
                  <c:v>0.886468724478925</c:v>
                </c:pt>
                <c:pt idx="29">
                  <c:v>0.90146186101586701</c:v>
                </c:pt>
                <c:pt idx="30">
                  <c:v>0.91979956451336298</c:v>
                </c:pt>
                <c:pt idx="31">
                  <c:v>0.94195592773048598</c:v>
                </c:pt>
                <c:pt idx="32">
                  <c:v>0.96847802877917499</c:v>
                </c:pt>
                <c:pt idx="33">
                  <c:v>1</c:v>
                </c:pt>
                <c:pt idx="34">
                  <c:v>1.02500907936387</c:v>
                </c:pt>
                <c:pt idx="35">
                  <c:v>1.0537547708306101</c:v>
                </c:pt>
                <c:pt idx="36">
                  <c:v>1.08606671308438</c:v>
                </c:pt>
                <c:pt idx="37">
                  <c:v>1.1217821117528</c:v>
                </c:pt>
                <c:pt idx="38">
                  <c:v>1.1607315452748701</c:v>
                </c:pt>
                <c:pt idx="39">
                  <c:v>1.2027262736581901</c:v>
                </c:pt>
                <c:pt idx="40">
                  <c:v>1.2475475025873499</c:v>
                </c:pt>
                <c:pt idx="41">
                  <c:v>1.29493563660866</c:v>
                </c:pt>
                <c:pt idx="42">
                  <c:v>1.3445810201400701</c:v>
                </c:pt>
                <c:pt idx="43">
                  <c:v>1.39619739490491</c:v>
                </c:pt>
                <c:pt idx="44">
                  <c:v>1.4497845210840099</c:v>
                </c:pt>
                <c:pt idx="45">
                  <c:v>1.50542032580836</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1.48894288989348</c:v>
                </c:pt>
                <c:pt idx="1">
                  <c:v>1.45429533958836</c:v>
                </c:pt>
                <c:pt idx="2">
                  <c:v>1.42047226538297</c:v>
                </c:pt>
                <c:pt idx="3">
                  <c:v>1.38745593911182</c:v>
                </c:pt>
                <c:pt idx="4">
                  <c:v>1.35522931597889</c:v>
                </c:pt>
                <c:pt idx="5">
                  <c:v>1.32377607831648</c:v>
                </c:pt>
                <c:pt idx="6">
                  <c:v>1.29308069493305</c:v>
                </c:pt>
                <c:pt idx="7">
                  <c:v>1.2631285012589499</c:v>
                </c:pt>
                <c:pt idx="8">
                  <c:v>1.2339058075774201</c:v>
                </c:pt>
                <c:pt idx="9">
                  <c:v>1.2054000456584</c:v>
                </c:pt>
                <c:pt idx="10">
                  <c:v>1.17759996858317</c:v>
                </c:pt>
                <c:pt idx="11">
                  <c:v>1.1504959252251199</c:v>
                </c:pt>
                <c:pt idx="12">
                  <c:v>1.1241193162096501</c:v>
                </c:pt>
                <c:pt idx="13">
                  <c:v>1.09865193946669</c:v>
                </c:pt>
                <c:pt idx="14">
                  <c:v>1.0742951362339901</c:v>
                </c:pt>
                <c:pt idx="15">
                  <c:v>1.0512303723582099</c:v>
                </c:pt>
                <c:pt idx="16">
                  <c:v>1.02962127955965</c:v>
                </c:pt>
                <c:pt idx="17">
                  <c:v>1.0096158500043799</c:v>
                </c:pt>
                <c:pt idx="18">
                  <c:v>0.99134869344651</c:v>
                </c:pt>
                <c:pt idx="19">
                  <c:v>0.97494326376602303</c:v>
                </c:pt>
                <c:pt idx="20">
                  <c:v>0.96051398110224295</c:v>
                </c:pt>
                <c:pt idx="21">
                  <c:v>0.94816818633947597</c:v>
                </c:pt>
                <c:pt idx="22">
                  <c:v>0.93800785607735404</c:v>
                </c:pt>
                <c:pt idx="23">
                  <c:v>0.93013115302145899</c:v>
                </c:pt>
                <c:pt idx="24">
                  <c:v>0.92463382933170302</c:v>
                </c:pt>
                <c:pt idx="25">
                  <c:v>0.92161074610718097</c:v>
                </c:pt>
                <c:pt idx="26">
                  <c:v>0.92115777437466395</c:v>
                </c:pt>
                <c:pt idx="27">
                  <c:v>0.92337451645775104</c:v>
                </c:pt>
                <c:pt idx="28">
                  <c:v>0.92836806741723599</c:v>
                </c:pt>
                <c:pt idx="29">
                  <c:v>0.93625819095738005</c:v>
                </c:pt>
                <c:pt idx="30">
                  <c:v>0.94718359650413297</c:v>
                </c:pt>
                <c:pt idx="31">
                  <c:v>0.96130927206098105</c:v>
                </c:pt>
                <c:pt idx="32">
                  <c:v>0.97883427766009301</c:v>
                </c:pt>
                <c:pt idx="33">
                  <c:v>1</c:v>
                </c:pt>
                <c:pt idx="34">
                  <c:v>1.03713678107062</c:v>
                </c:pt>
                <c:pt idx="35">
                  <c:v>1.0800828920537999</c:v>
                </c:pt>
                <c:pt idx="36">
                  <c:v>1.1289079640252</c:v>
                </c:pt>
                <c:pt idx="37">
                  <c:v>1.1836594627382599</c:v>
                </c:pt>
                <c:pt idx="38">
                  <c:v>1.2443484144905299</c:v>
                </c:pt>
                <c:pt idx="39">
                  <c:v>1.3109314703346</c:v>
                </c:pt>
                <c:pt idx="40">
                  <c:v>1.3832914116991599</c:v>
                </c:pt>
                <c:pt idx="41">
                  <c:v>1.4612140754760701</c:v>
                </c:pt>
                <c:pt idx="42">
                  <c:v>1.54436490649759</c:v>
                </c:pt>
                <c:pt idx="43">
                  <c:v>1.6324087277144801</c:v>
                </c:pt>
                <c:pt idx="44">
                  <c:v>1.72548466274362</c:v>
                </c:pt>
                <c:pt idx="45">
                  <c:v>1.8238772953198401</c:v>
                </c:pt>
              </c:numCache>
            </c:numRef>
          </c:yVal>
          <c:smooth val="1"/>
        </c:ser>
        <c:dLbls>
          <c:showLegendKey val="0"/>
          <c:showVal val="0"/>
          <c:showCatName val="0"/>
          <c:showSerName val="0"/>
          <c:showPercent val="0"/>
          <c:showBubbleSize val="0"/>
        </c:dLbls>
        <c:axId val="446863072"/>
        <c:axId val="446863464"/>
      </c:scatterChart>
      <c:valAx>
        <c:axId val="446863072"/>
        <c:scaling>
          <c:orientation val="minMax"/>
          <c:max val="65"/>
          <c:min val="20"/>
        </c:scaling>
        <c:delete val="0"/>
        <c:axPos val="b"/>
        <c:title>
          <c:tx>
            <c:rich>
              <a:bodyPr/>
              <a:lstStyle/>
              <a:p>
                <a:pPr>
                  <a:defRPr sz="1700"/>
                </a:pPr>
                <a:r>
                  <a:rPr lang="en-US" sz="1700" dirty="0" smtClean="0"/>
                  <a:t>Recipient Age</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6863464"/>
        <c:crosses val="autoZero"/>
        <c:crossBetween val="midCat"/>
        <c:majorUnit val="5"/>
      </c:valAx>
      <c:valAx>
        <c:axId val="44686346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6307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81"/>
          <c:h val="0.78955973245279865"/>
        </c:manualLayout>
      </c:layout>
      <c:scatterChart>
        <c:scatterStyle val="smoothMarker"/>
        <c:varyColors val="0"/>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1.17658403662472</c:v>
                </c:pt>
                <c:pt idx="1">
                  <c:v>1.1653687378786</c:v>
                </c:pt>
                <c:pt idx="2">
                  <c:v>1.1542603443105599</c:v>
                </c:pt>
                <c:pt idx="3">
                  <c:v>1.1432578368913799</c:v>
                </c:pt>
                <c:pt idx="4">
                  <c:v>1.1323634893658701</c:v>
                </c:pt>
                <c:pt idx="5">
                  <c:v>1.1215924672505799</c:v>
                </c:pt>
                <c:pt idx="6">
                  <c:v>1.1109625504560601</c:v>
                </c:pt>
                <c:pt idx="7">
                  <c:v>1.1004908092391099</c:v>
                </c:pt>
                <c:pt idx="8">
                  <c:v>1.0901936294721399</c:v>
                </c:pt>
                <c:pt idx="9">
                  <c:v>1.08008674027483</c:v>
                </c:pt>
                <c:pt idx="10">
                  <c:v>1.0701852439458901</c:v>
                </c:pt>
                <c:pt idx="11">
                  <c:v>1.0605036481687899</c:v>
                </c:pt>
                <c:pt idx="12">
                  <c:v>1.05105590018129</c:v>
                </c:pt>
                <c:pt idx="13">
                  <c:v>1.0418554222866101</c:v>
                </c:pt>
                <c:pt idx="14">
                  <c:v>1.0329151498551701</c:v>
                </c:pt>
                <c:pt idx="15">
                  <c:v>1.02424756995643</c:v>
                </c:pt>
                <c:pt idx="16">
                  <c:v>1.0158647619838701</c:v>
                </c:pt>
                <c:pt idx="17">
                  <c:v>1.00777844162635</c:v>
                </c:pt>
                <c:pt idx="18">
                  <c:v>1</c:v>
                </c:pt>
                <c:pt idx="19">
                  <c:v>0.99253594856043903</c:v>
                </c:pt>
                <c:pt idx="20">
                  <c:v>0.98537441392977398</c:v>
                </c:pt>
                <c:pt idx="21">
                  <c:v>0.97849942605539797</c:v>
                </c:pt>
                <c:pt idx="22">
                  <c:v>0.97189555086656798</c:v>
                </c:pt>
                <c:pt idx="23">
                  <c:v>0.96554785686654898</c:v>
                </c:pt>
                <c:pt idx="24">
                  <c:v>0.95944188403528696</c:v>
                </c:pt>
                <c:pt idx="25">
                  <c:v>0.95356360858975697</c:v>
                </c:pt>
                <c:pt idx="26">
                  <c:v>0.94789941842692704</c:v>
                </c:pt>
                <c:pt idx="27">
                  <c:v>0.942436082099112</c:v>
                </c:pt>
                <c:pt idx="28">
                  <c:v>0.93716072814559104</c:v>
                </c:pt>
                <c:pt idx="29">
                  <c:v>0.93206081785717998</c:v>
                </c:pt>
                <c:pt idx="30">
                  <c:v>0.92712412606278904</c:v>
                </c:pt>
                <c:pt idx="31">
                  <c:v>0.92233871941861301</c:v>
                </c:pt>
                <c:pt idx="32">
                  <c:v>0.91769294851638195</c:v>
                </c:pt>
                <c:pt idx="33">
                  <c:v>0.91317541897793197</c:v>
                </c:pt>
                <c:pt idx="34">
                  <c:v>0.90877497240411498</c:v>
                </c:pt>
                <c:pt idx="35">
                  <c:v>0.90448069682862997</c:v>
                </c:pt>
                <c:pt idx="36">
                  <c:v>0.90028188206692805</c:v>
                </c:pt>
                <c:pt idx="37">
                  <c:v>0.89616802482602498</c:v>
                </c:pt>
                <c:pt idx="38">
                  <c:v>0.89212884249939906</c:v>
                </c:pt>
                <c:pt idx="39">
                  <c:v>0.88815421287635299</c:v>
                </c:pt>
                <c:pt idx="40">
                  <c:v>0.88423420244900797</c:v>
                </c:pt>
                <c:pt idx="41">
                  <c:v>0.88035906763067695</c:v>
                </c:pt>
                <c:pt idx="42">
                  <c:v>0.87651921033486802</c:v>
                </c:pt>
                <c:pt idx="43">
                  <c:v>0.87270520512632799</c:v>
                </c:pt>
                <c:pt idx="44">
                  <c:v>0.86890931038131303</c:v>
                </c:pt>
                <c:pt idx="45">
                  <c:v>0.86512992615649498</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1.0768770795110501</c:v>
                </c:pt>
                <c:pt idx="1">
                  <c:v>1.07284952495592</c:v>
                </c:pt>
                <c:pt idx="2">
                  <c:v>1.0688334466609499</c:v>
                </c:pt>
                <c:pt idx="3">
                  <c:v>1.0648279495251101</c:v>
                </c:pt>
                <c:pt idx="4">
                  <c:v>1.06082983702698</c:v>
                </c:pt>
                <c:pt idx="5">
                  <c:v>1.05682777851219</c:v>
                </c:pt>
                <c:pt idx="6">
                  <c:v>1.0528088180526101</c:v>
                </c:pt>
                <c:pt idx="7">
                  <c:v>1.0487605494508001</c:v>
                </c:pt>
                <c:pt idx="8">
                  <c:v>1.04467124853889</c:v>
                </c:pt>
                <c:pt idx="9">
                  <c:v>1.0405300405221301</c:v>
                </c:pt>
                <c:pt idx="10">
                  <c:v>1.0363271153489</c:v>
                </c:pt>
                <c:pt idx="11">
                  <c:v>1.03205400918377</c:v>
                </c:pt>
                <c:pt idx="12">
                  <c:v>1.02770397751431</c:v>
                </c:pt>
                <c:pt idx="13">
                  <c:v>1.0232724958341599</c:v>
                </c:pt>
                <c:pt idx="14">
                  <c:v>1.01875793722918</c:v>
                </c:pt>
                <c:pt idx="15">
                  <c:v>1.01416249667998</c:v>
                </c:pt>
                <c:pt idx="16">
                  <c:v>1.0094934538024301</c:v>
                </c:pt>
                <c:pt idx="17">
                  <c:v>1.0047648909306499</c:v>
                </c:pt>
                <c:pt idx="18">
                  <c:v>1</c:v>
                </c:pt>
                <c:pt idx="19">
                  <c:v>0.98984524228968995</c:v>
                </c:pt>
                <c:pt idx="20">
                  <c:v>0.980263299705466</c:v>
                </c:pt>
                <c:pt idx="21">
                  <c:v>0.97117094846416996</c:v>
                </c:pt>
                <c:pt idx="22">
                  <c:v>0.962486653346877</c:v>
                </c:pt>
                <c:pt idx="23">
                  <c:v>0.95413227119716504</c:v>
                </c:pt>
                <c:pt idx="24">
                  <c:v>0.94603508743512599</c:v>
                </c:pt>
                <c:pt idx="25">
                  <c:v>0.93812982847326598</c:v>
                </c:pt>
                <c:pt idx="26">
                  <c:v>0.93036027884226802</c:v>
                </c:pt>
                <c:pt idx="27">
                  <c:v>0.92268018070356705</c:v>
                </c:pt>
                <c:pt idx="28">
                  <c:v>0.91505332369363401</c:v>
                </c:pt>
                <c:pt idx="29">
                  <c:v>0.90745289991263201</c:v>
                </c:pt>
                <c:pt idx="30">
                  <c:v>0.89986036175022099</c:v>
                </c:pt>
                <c:pt idx="31">
                  <c:v>0.89226403562263101</c:v>
                </c:pt>
                <c:pt idx="32">
                  <c:v>0.88465771717379604</c:v>
                </c:pt>
                <c:pt idx="33">
                  <c:v>0.87703938389427405</c:v>
                </c:pt>
                <c:pt idx="34">
                  <c:v>0.86941010891271497</c:v>
                </c:pt>
                <c:pt idx="35">
                  <c:v>0.86177318445983198</c:v>
                </c:pt>
                <c:pt idx="36">
                  <c:v>0.85413344049490303</c:v>
                </c:pt>
                <c:pt idx="37">
                  <c:v>0.846496731038339</c:v>
                </c:pt>
                <c:pt idx="38">
                  <c:v>0.83886954603765396</c:v>
                </c:pt>
                <c:pt idx="39">
                  <c:v>0.83125874081239903</c:v>
                </c:pt>
                <c:pt idx="40">
                  <c:v>0.82367132772200402</c:v>
                </c:pt>
                <c:pt idx="41">
                  <c:v>0.81611432612489099</c:v>
                </c:pt>
                <c:pt idx="42">
                  <c:v>0.80859466937059499</c:v>
                </c:pt>
                <c:pt idx="43">
                  <c:v>0.80111912131867702</c:v>
                </c:pt>
                <c:pt idx="44">
                  <c:v>0.79369364561557398</c:v>
                </c:pt>
                <c:pt idx="45">
                  <c:v>0.78632149978535304</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1.2855227598201699</c:v>
                </c:pt>
                <c:pt idx="1">
                  <c:v>1.26586652054543</c:v>
                </c:pt>
                <c:pt idx="2">
                  <c:v>1.24651501748014</c:v>
                </c:pt>
                <c:pt idx="3">
                  <c:v>1.2274644764879299</c:v>
                </c:pt>
                <c:pt idx="4">
                  <c:v>1.2087207837615199</c:v>
                </c:pt>
                <c:pt idx="5">
                  <c:v>1.1903260759896299</c:v>
                </c:pt>
                <c:pt idx="6">
                  <c:v>1.17232850575739</c:v>
                </c:pt>
                <c:pt idx="7">
                  <c:v>1.1547726712774899</c:v>
                </c:pt>
                <c:pt idx="8">
                  <c:v>1.1376996843781699</c:v>
                </c:pt>
                <c:pt idx="9">
                  <c:v>1.1211472240937299</c:v>
                </c:pt>
                <c:pt idx="10">
                  <c:v>1.1051495607870301</c:v>
                </c:pt>
                <c:pt idx="11">
                  <c:v>1.0897375309541999</c:v>
                </c:pt>
                <c:pt idx="12">
                  <c:v>1.0749384350714</c:v>
                </c:pt>
                <c:pt idx="13">
                  <c:v>1.0607758200938899</c:v>
                </c:pt>
                <c:pt idx="14">
                  <c:v>1.04726909878329</c:v>
                </c:pt>
                <c:pt idx="15">
                  <c:v>1.0344329316021801</c:v>
                </c:pt>
                <c:pt idx="16">
                  <c:v>1.0222762819842</c:v>
                </c:pt>
                <c:pt idx="17">
                  <c:v>1.01080103074275</c:v>
                </c:pt>
                <c:pt idx="18">
                  <c:v>1</c:v>
                </c:pt>
                <c:pt idx="19">
                  <c:v>0.99523396900508798</c:v>
                </c:pt>
                <c:pt idx="20">
                  <c:v>0.990512177615123</c:v>
                </c:pt>
                <c:pt idx="21">
                  <c:v>0.98588320450163103</c:v>
                </c:pt>
                <c:pt idx="22">
                  <c:v>0.98139642613185096</c:v>
                </c:pt>
                <c:pt idx="23">
                  <c:v>0.97710002275663099</c:v>
                </c:pt>
                <c:pt idx="24">
                  <c:v>0.97303867590884296</c:v>
                </c:pt>
                <c:pt idx="25">
                  <c:v>0.96925129979771296</c:v>
                </c:pt>
                <c:pt idx="26">
                  <c:v>0.96576920563742097</c:v>
                </c:pt>
                <c:pt idx="27">
                  <c:v>0.96261498557935898</c:v>
                </c:pt>
                <c:pt idx="28">
                  <c:v>0.95980224063141595</c:v>
                </c:pt>
                <c:pt idx="29">
                  <c:v>0.95733604275024797</c:v>
                </c:pt>
                <c:pt idx="30">
                  <c:v>0.95521392169764496</c:v>
                </c:pt>
                <c:pt idx="31">
                  <c:v>0.95342710159233701</c:v>
                </c:pt>
                <c:pt idx="32">
                  <c:v>0.95196179427126904</c:v>
                </c:pt>
                <c:pt idx="33">
                  <c:v>0.95080034162530502</c:v>
                </c:pt>
                <c:pt idx="34">
                  <c:v>0.94992218517097304</c:v>
                </c:pt>
                <c:pt idx="35">
                  <c:v>0.94930469604758905</c:v>
                </c:pt>
                <c:pt idx="36">
                  <c:v>0.94892370296185302</c:v>
                </c:pt>
                <c:pt idx="37">
                  <c:v>0.948753963568709</c:v>
                </c:pt>
                <c:pt idx="38">
                  <c:v>0.94876953797961905</c:v>
                </c:pt>
                <c:pt idx="39">
                  <c:v>0.94894389330461903</c:v>
                </c:pt>
                <c:pt idx="40">
                  <c:v>0.94925014197473701</c:v>
                </c:pt>
                <c:pt idx="41">
                  <c:v>0.94966117264427297</c:v>
                </c:pt>
                <c:pt idx="42">
                  <c:v>0.95014963020234899</c:v>
                </c:pt>
                <c:pt idx="43">
                  <c:v>0.95068804973839005</c:v>
                </c:pt>
                <c:pt idx="44">
                  <c:v>0.95125290953005204</c:v>
                </c:pt>
                <c:pt idx="45">
                  <c:v>0.95183686232139197</c:v>
                </c:pt>
              </c:numCache>
            </c:numRef>
          </c:yVal>
          <c:smooth val="1"/>
        </c:ser>
        <c:dLbls>
          <c:showLegendKey val="0"/>
          <c:showVal val="0"/>
          <c:showCatName val="0"/>
          <c:showSerName val="0"/>
          <c:showPercent val="0"/>
          <c:showBubbleSize val="0"/>
        </c:dLbls>
        <c:axId val="446864248"/>
        <c:axId val="446864640"/>
      </c:scatterChart>
      <c:valAx>
        <c:axId val="446864248"/>
        <c:scaling>
          <c:orientation val="minMax"/>
          <c:max val="50"/>
          <c:min val="5"/>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6864640"/>
        <c:crosses val="autoZero"/>
        <c:crossBetween val="midCat"/>
        <c:majorUnit val="5"/>
      </c:valAx>
      <c:valAx>
        <c:axId val="44686464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6424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81"/>
          <c:h val="0.80568876471086259"/>
        </c:manualLayout>
      </c:layout>
      <c:scatterChart>
        <c:scatterStyle val="smoothMarker"/>
        <c:varyColors val="0"/>
        <c:ser>
          <c:idx val="0"/>
          <c:order val="0"/>
          <c:tx>
            <c:strRef>
              <c:f>Sheet1!$A$1</c:f>
              <c:strCache>
                <c:ptCount val="1"/>
                <c:pt idx="0">
                  <c:v>Donor Age</c:v>
                </c:pt>
              </c:strCache>
            </c:strRef>
          </c:tx>
          <c:spPr>
            <a:ln w="41275">
              <a:solidFill>
                <a:srgbClr val="00FF00"/>
              </a:solidFill>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Sheet1!$B$2:$B$42</c:f>
              <c:numCache>
                <c:formatCode>General</c:formatCode>
                <c:ptCount val="41"/>
                <c:pt idx="0">
                  <c:v>0.93167002387994002</c:v>
                </c:pt>
                <c:pt idx="1">
                  <c:v>0.93639197943885</c:v>
                </c:pt>
                <c:pt idx="2">
                  <c:v>0.94113786714511805</c:v>
                </c:pt>
                <c:pt idx="3">
                  <c:v>0.94590780829333698</c:v>
                </c:pt>
                <c:pt idx="4">
                  <c:v>0.95070192479285298</c:v>
                </c:pt>
                <c:pt idx="5">
                  <c:v>0.95552033917088197</c:v>
                </c:pt>
                <c:pt idx="6">
                  <c:v>0.96036317457564202</c:v>
                </c:pt>
                <c:pt idx="7">
                  <c:v>0.96523055477949904</c:v>
                </c:pt>
                <c:pt idx="8">
                  <c:v>0.97012260418213003</c:v>
                </c:pt>
                <c:pt idx="9">
                  <c:v>0.975039447813704</c:v>
                </c:pt>
                <c:pt idx="10">
                  <c:v>0.97998121133807603</c:v>
                </c:pt>
                <c:pt idx="11">
                  <c:v>0.98494802105599999</c:v>
                </c:pt>
                <c:pt idx="12">
                  <c:v>0.98994000390835601</c:v>
                </c:pt>
                <c:pt idx="13">
                  <c:v>0.99495728747939505</c:v>
                </c:pt>
                <c:pt idx="14">
                  <c:v>1</c:v>
                </c:pt>
                <c:pt idx="15">
                  <c:v>1.0050682703509599</c:v>
                </c:pt>
                <c:pt idx="16">
                  <c:v>1.0101622280662701</c:v>
                </c:pt>
                <c:pt idx="17">
                  <c:v>1.01528200333644</c:v>
                </c:pt>
                <c:pt idx="18">
                  <c:v>1.0204277270118201</c:v>
                </c:pt>
                <c:pt idx="19">
                  <c:v>1.02559953060593</c:v>
                </c:pt>
                <c:pt idx="20">
                  <c:v>1.0307975462988599</c:v>
                </c:pt>
                <c:pt idx="21">
                  <c:v>1.03602190694061</c:v>
                </c:pt>
                <c:pt idx="22">
                  <c:v>1.0412727460544999</c:v>
                </c:pt>
                <c:pt idx="23">
                  <c:v>1.0465501978406</c:v>
                </c:pt>
                <c:pt idx="24">
                  <c:v>1.0518543971790999</c:v>
                </c:pt>
                <c:pt idx="25">
                  <c:v>1.05718547963386</c:v>
                </c:pt>
                <c:pt idx="26">
                  <c:v>1.06254358145575</c:v>
                </c:pt>
                <c:pt idx="27">
                  <c:v>1.0679288395862501</c:v>
                </c:pt>
                <c:pt idx="28">
                  <c:v>1.0733413916608601</c:v>
                </c:pt>
                <c:pt idx="29">
                  <c:v>1.0787813760126701</c:v>
                </c:pt>
                <c:pt idx="30">
                  <c:v>1.0842489316758901</c:v>
                </c:pt>
                <c:pt idx="31">
                  <c:v>1.0897441983893601</c:v>
                </c:pt>
                <c:pt idx="32">
                  <c:v>1.0952673166001901</c:v>
                </c:pt>
                <c:pt idx="33">
                  <c:v>1.1008184274672901</c:v>
                </c:pt>
                <c:pt idx="34">
                  <c:v>1.10639767286502</c:v>
                </c:pt>
                <c:pt idx="35">
                  <c:v>1.11200519538677</c:v>
                </c:pt>
                <c:pt idx="36">
                  <c:v>1.11764113834866</c:v>
                </c:pt>
                <c:pt idx="37">
                  <c:v>1.12330564579317</c:v>
                </c:pt>
                <c:pt idx="38">
                  <c:v>1.12899886249281</c:v>
                </c:pt>
                <c:pt idx="39">
                  <c:v>1.13472093395385</c:v>
                </c:pt>
                <c:pt idx="40">
                  <c:v>1.14047200642003</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Sheet1!$C$2:$C$42</c:f>
              <c:numCache>
                <c:formatCode>General</c:formatCode>
                <c:ptCount val="41"/>
                <c:pt idx="0">
                  <c:v>0.89350365930087705</c:v>
                </c:pt>
                <c:pt idx="1">
                  <c:v>0.90071927047019396</c:v>
                </c:pt>
                <c:pt idx="2">
                  <c:v>0.90799315229571398</c:v>
                </c:pt>
                <c:pt idx="3">
                  <c:v>0.91532577535010096</c:v>
                </c:pt>
                <c:pt idx="4">
                  <c:v>0.92271761400619401</c:v>
                </c:pt>
                <c:pt idx="5">
                  <c:v>0.930169146467693</c:v>
                </c:pt>
                <c:pt idx="6">
                  <c:v>0.93768085480009999</c:v>
                </c:pt>
                <c:pt idx="7">
                  <c:v>0.94525322496190201</c:v>
                </c:pt>
                <c:pt idx="8">
                  <c:v>0.95288674683601005</c:v>
                </c:pt>
                <c:pt idx="9">
                  <c:v>0.96058191426145101</c:v>
                </c:pt>
                <c:pt idx="10">
                  <c:v>0.968339225065318</c:v>
                </c:pt>
                <c:pt idx="11">
                  <c:v>0.97615918109497402</c:v>
                </c:pt>
                <c:pt idx="12">
                  <c:v>0.98404228825051898</c:v>
                </c:pt>
                <c:pt idx="13">
                  <c:v>0.99198905651752001</c:v>
                </c:pt>
                <c:pt idx="14">
                  <c:v>1</c:v>
                </c:pt>
                <c:pt idx="15">
                  <c:v>1.0020698755491</c:v>
                </c:pt>
                <c:pt idx="16">
                  <c:v>1.00414403548298</c:v>
                </c:pt>
                <c:pt idx="17">
                  <c:v>1.0062224886697999</c:v>
                </c:pt>
                <c:pt idx="18">
                  <c:v>1.00830524399605</c:v>
                </c:pt>
                <c:pt idx="19">
                  <c:v>1.0103923103666299</c:v>
                </c:pt>
                <c:pt idx="20">
                  <c:v>1.0124836967048501</c:v>
                </c:pt>
                <c:pt idx="21">
                  <c:v>1.01457941195252</c:v>
                </c:pt>
                <c:pt idx="22">
                  <c:v>1.01667946506994</c:v>
                </c:pt>
                <c:pt idx="23">
                  <c:v>1.01878386503596</c:v>
                </c:pt>
                <c:pt idx="24">
                  <c:v>1.02089262084801</c:v>
                </c:pt>
                <c:pt idx="25">
                  <c:v>1.0230057415221601</c:v>
                </c:pt>
                <c:pt idx="26">
                  <c:v>1.0251232360931199</c:v>
                </c:pt>
                <c:pt idx="27">
                  <c:v>1.0272451136143299</c:v>
                </c:pt>
                <c:pt idx="28">
                  <c:v>1.0293713831579301</c:v>
                </c:pt>
                <c:pt idx="29">
                  <c:v>1.03150205381487</c:v>
                </c:pt>
                <c:pt idx="30">
                  <c:v>1.0336371346949</c:v>
                </c:pt>
                <c:pt idx="31">
                  <c:v>1.03577663492665</c:v>
                </c:pt>
                <c:pt idx="32">
                  <c:v>1.0379205636576101</c:v>
                </c:pt>
                <c:pt idx="33">
                  <c:v>1.0400689300542301</c:v>
                </c:pt>
                <c:pt idx="34">
                  <c:v>1.0422217433019301</c:v>
                </c:pt>
                <c:pt idx="35">
                  <c:v>1.04437901260512</c:v>
                </c:pt>
                <c:pt idx="36">
                  <c:v>1.04654074718731</c:v>
                </c:pt>
                <c:pt idx="37">
                  <c:v>1.04870695629104</c:v>
                </c:pt>
                <c:pt idx="38">
                  <c:v>1.0508776491780401</c:v>
                </c:pt>
                <c:pt idx="39">
                  <c:v>1.0530528351291699</c:v>
                </c:pt>
                <c:pt idx="40">
                  <c:v>1.0552325234445099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Sheet1!$D$2:$D$42</c:f>
              <c:numCache>
                <c:formatCode>General</c:formatCode>
                <c:ptCount val="41"/>
                <c:pt idx="0">
                  <c:v>0.97146667991894198</c:v>
                </c:pt>
                <c:pt idx="1">
                  <c:v>0.97347749504646897</c:v>
                </c:pt>
                <c:pt idx="2">
                  <c:v>0.97549247231106295</c:v>
                </c:pt>
                <c:pt idx="3">
                  <c:v>0.97751162032782901</c:v>
                </c:pt>
                <c:pt idx="4">
                  <c:v>0.97953494772970495</c:v>
                </c:pt>
                <c:pt idx="5">
                  <c:v>0.98156246316749796</c:v>
                </c:pt>
                <c:pt idx="6">
                  <c:v>0.98359417530991999</c:v>
                </c:pt>
                <c:pt idx="7">
                  <c:v>0.98563009284363001</c:v>
                </c:pt>
                <c:pt idx="8">
                  <c:v>0.98767022447326203</c:v>
                </c:pt>
                <c:pt idx="9">
                  <c:v>0.98971457892147097</c:v>
                </c:pt>
                <c:pt idx="10">
                  <c:v>0.99176316492896599</c:v>
                </c:pt>
                <c:pt idx="11">
                  <c:v>0.993815991254549</c:v>
                </c:pt>
                <c:pt idx="12">
                  <c:v>0.99587306667514897</c:v>
                </c:pt>
                <c:pt idx="13">
                  <c:v>0.99793439998586597</c:v>
                </c:pt>
                <c:pt idx="14">
                  <c:v>1</c:v>
                </c:pt>
                <c:pt idx="15">
                  <c:v>1.0080756369537001</c:v>
                </c:pt>
                <c:pt idx="16">
                  <c:v>1.01621648981961</c:v>
                </c:pt>
                <c:pt idx="17">
                  <c:v>1.02442308525776</c:v>
                </c:pt>
                <c:pt idx="18">
                  <c:v>1.0326959541812899</c:v>
                </c:pt>
                <c:pt idx="19">
                  <c:v>1.04103563179081</c:v>
                </c:pt>
                <c:pt idx="20">
                  <c:v>1.0494426576090199</c:v>
                </c:pt>
                <c:pt idx="21">
                  <c:v>1.0579175755156001</c:v>
                </c:pt>
                <c:pt idx="22">
                  <c:v>1.06646093378241</c:v>
                </c:pt>
                <c:pt idx="23">
                  <c:v>1.07507328510894</c:v>
                </c:pt>
                <c:pt idx="24">
                  <c:v>1.0837551866580999</c:v>
                </c:pt>
                <c:pt idx="25">
                  <c:v>1.09250720009224</c:v>
                </c:pt>
                <c:pt idx="26">
                  <c:v>1.10132989160949</c:v>
                </c:pt>
                <c:pt idx="27">
                  <c:v>1.1102238319803901</c:v>
                </c:pt>
                <c:pt idx="28">
                  <c:v>1.11918959658481</c:v>
                </c:pt>
                <c:pt idx="29">
                  <c:v>1.1282277654491899</c:v>
                </c:pt>
                <c:pt idx="30">
                  <c:v>1.1373389232840401</c:v>
                </c:pt>
                <c:pt idx="31">
                  <c:v>1.1465236595218</c:v>
                </c:pt>
                <c:pt idx="32">
                  <c:v>1.1557825683549201</c:v>
                </c:pt>
                <c:pt idx="33">
                  <c:v>1.16511624877438</c:v>
                </c:pt>
                <c:pt idx="34">
                  <c:v>1.1745253046083399</c:v>
                </c:pt>
                <c:pt idx="35">
                  <c:v>1.18401034456129</c:v>
                </c:pt>
                <c:pt idx="36">
                  <c:v>1.1935719822533899</c:v>
                </c:pt>
                <c:pt idx="37">
                  <c:v>1.2032108362601801</c:v>
                </c:pt>
                <c:pt idx="38">
                  <c:v>1.2129275301525799</c:v>
                </c:pt>
                <c:pt idx="39">
                  <c:v>1.2227226925372401</c:v>
                </c:pt>
                <c:pt idx="40">
                  <c:v>1.2325969570972199</c:v>
                </c:pt>
              </c:numCache>
            </c:numRef>
          </c:yVal>
          <c:smooth val="1"/>
        </c:ser>
        <c:dLbls>
          <c:showLegendKey val="0"/>
          <c:showVal val="0"/>
          <c:showCatName val="0"/>
          <c:showSerName val="0"/>
          <c:showPercent val="0"/>
          <c:showBubbleSize val="0"/>
        </c:dLbls>
        <c:axId val="446865424"/>
        <c:axId val="446865816"/>
      </c:scatterChart>
      <c:valAx>
        <c:axId val="446865424"/>
        <c:scaling>
          <c:orientation val="minMax"/>
          <c:max val="55"/>
          <c:min val="15"/>
        </c:scaling>
        <c:delete val="0"/>
        <c:axPos val="b"/>
        <c:title>
          <c:tx>
            <c:rich>
              <a:bodyPr/>
              <a:lstStyle/>
              <a:p>
                <a:pPr>
                  <a:defRPr sz="1700"/>
                </a:pPr>
                <a:r>
                  <a:rPr lang="en-US" sz="1700" dirty="0" smtClean="0"/>
                  <a:t>Donor Age</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6865816"/>
        <c:crosses val="autoZero"/>
        <c:crossBetween val="midCat"/>
        <c:majorUnit val="5"/>
      </c:valAx>
      <c:valAx>
        <c:axId val="44686581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6542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92"/>
          <c:h val="0.80568876471086259"/>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Sheet1!$A$2:$A$172</c:f>
              <c:numCache>
                <c:formatCode>General</c:formatCode>
                <c:ptCount val="171"/>
                <c:pt idx="0">
                  <c:v>-8</c:v>
                </c:pt>
                <c:pt idx="1">
                  <c:v>-7.9</c:v>
                </c:pt>
                <c:pt idx="2">
                  <c:v>-7.8</c:v>
                </c:pt>
                <c:pt idx="3">
                  <c:v>-7.7</c:v>
                </c:pt>
                <c:pt idx="4">
                  <c:v>-7.6</c:v>
                </c:pt>
                <c:pt idx="5">
                  <c:v>-7.5</c:v>
                </c:pt>
                <c:pt idx="6">
                  <c:v>-7.4</c:v>
                </c:pt>
                <c:pt idx="7">
                  <c:v>-7.3</c:v>
                </c:pt>
                <c:pt idx="8">
                  <c:v>-7.2</c:v>
                </c:pt>
                <c:pt idx="9">
                  <c:v>-7.1</c:v>
                </c:pt>
                <c:pt idx="10">
                  <c:v>-7</c:v>
                </c:pt>
                <c:pt idx="11">
                  <c:v>-6.9</c:v>
                </c:pt>
                <c:pt idx="12">
                  <c:v>-6.8</c:v>
                </c:pt>
                <c:pt idx="13">
                  <c:v>-6.7</c:v>
                </c:pt>
                <c:pt idx="14">
                  <c:v>-6.6</c:v>
                </c:pt>
                <c:pt idx="15">
                  <c:v>-6.5</c:v>
                </c:pt>
                <c:pt idx="16">
                  <c:v>-6.4</c:v>
                </c:pt>
                <c:pt idx="17">
                  <c:v>-6.3</c:v>
                </c:pt>
                <c:pt idx="18">
                  <c:v>-6.2</c:v>
                </c:pt>
                <c:pt idx="19">
                  <c:v>-6.1</c:v>
                </c:pt>
                <c:pt idx="20">
                  <c:v>-6</c:v>
                </c:pt>
                <c:pt idx="21">
                  <c:v>-5.9</c:v>
                </c:pt>
                <c:pt idx="22">
                  <c:v>-5.8</c:v>
                </c:pt>
                <c:pt idx="23">
                  <c:v>-5.7</c:v>
                </c:pt>
                <c:pt idx="24">
                  <c:v>-5.6</c:v>
                </c:pt>
                <c:pt idx="25">
                  <c:v>-5.5</c:v>
                </c:pt>
                <c:pt idx="26">
                  <c:v>-5.4</c:v>
                </c:pt>
                <c:pt idx="27">
                  <c:v>-5.3</c:v>
                </c:pt>
                <c:pt idx="28">
                  <c:v>-5.2</c:v>
                </c:pt>
                <c:pt idx="29">
                  <c:v>-5.0999999999999996</c:v>
                </c:pt>
                <c:pt idx="30">
                  <c:v>-5</c:v>
                </c:pt>
                <c:pt idx="31">
                  <c:v>-4.9000000000000004</c:v>
                </c:pt>
                <c:pt idx="32">
                  <c:v>-4.8</c:v>
                </c:pt>
                <c:pt idx="33">
                  <c:v>-4.7</c:v>
                </c:pt>
                <c:pt idx="34">
                  <c:v>-4.5999999999999996</c:v>
                </c:pt>
                <c:pt idx="35">
                  <c:v>-4.5</c:v>
                </c:pt>
                <c:pt idx="36">
                  <c:v>-4.4000000000000004</c:v>
                </c:pt>
                <c:pt idx="37">
                  <c:v>-4.3</c:v>
                </c:pt>
                <c:pt idx="38">
                  <c:v>-4.2</c:v>
                </c:pt>
                <c:pt idx="39">
                  <c:v>-4.0999999999999996</c:v>
                </c:pt>
                <c:pt idx="40">
                  <c:v>-4</c:v>
                </c:pt>
                <c:pt idx="41">
                  <c:v>-3.9</c:v>
                </c:pt>
                <c:pt idx="42">
                  <c:v>-3.8</c:v>
                </c:pt>
                <c:pt idx="43">
                  <c:v>-3.7</c:v>
                </c:pt>
                <c:pt idx="44">
                  <c:v>-3.6</c:v>
                </c:pt>
                <c:pt idx="45">
                  <c:v>-3.5</c:v>
                </c:pt>
                <c:pt idx="46">
                  <c:v>-3.4</c:v>
                </c:pt>
                <c:pt idx="47">
                  <c:v>-3.3</c:v>
                </c:pt>
                <c:pt idx="48">
                  <c:v>-3.2</c:v>
                </c:pt>
                <c:pt idx="49">
                  <c:v>-3.1</c:v>
                </c:pt>
                <c:pt idx="50">
                  <c:v>-3</c:v>
                </c:pt>
                <c:pt idx="51">
                  <c:v>-2.9</c:v>
                </c:pt>
                <c:pt idx="52">
                  <c:v>-2.8</c:v>
                </c:pt>
                <c:pt idx="53">
                  <c:v>-2.7</c:v>
                </c:pt>
                <c:pt idx="54">
                  <c:v>-2.6</c:v>
                </c:pt>
                <c:pt idx="55">
                  <c:v>-2.5</c:v>
                </c:pt>
                <c:pt idx="56">
                  <c:v>-2.4</c:v>
                </c:pt>
                <c:pt idx="57">
                  <c:v>-2.2999999999999998</c:v>
                </c:pt>
                <c:pt idx="58">
                  <c:v>-2.2000000000000002</c:v>
                </c:pt>
                <c:pt idx="59">
                  <c:v>-2.1</c:v>
                </c:pt>
                <c:pt idx="60">
                  <c:v>-2</c:v>
                </c:pt>
                <c:pt idx="61">
                  <c:v>-1.9</c:v>
                </c:pt>
                <c:pt idx="62">
                  <c:v>-1.8</c:v>
                </c:pt>
                <c:pt idx="63">
                  <c:v>-1.7</c:v>
                </c:pt>
                <c:pt idx="64">
                  <c:v>-1.6</c:v>
                </c:pt>
                <c:pt idx="65">
                  <c:v>-1.5</c:v>
                </c:pt>
                <c:pt idx="66">
                  <c:v>-1.4</c:v>
                </c:pt>
                <c:pt idx="67">
                  <c:v>-1.3</c:v>
                </c:pt>
                <c:pt idx="68">
                  <c:v>-1.2</c:v>
                </c:pt>
                <c:pt idx="69">
                  <c:v>-1.1000000000000001</c:v>
                </c:pt>
                <c:pt idx="70">
                  <c:v>-1</c:v>
                </c:pt>
                <c:pt idx="71">
                  <c:v>-0.9</c:v>
                </c:pt>
                <c:pt idx="72">
                  <c:v>-0.8</c:v>
                </c:pt>
                <c:pt idx="73">
                  <c:v>-0.7</c:v>
                </c:pt>
                <c:pt idx="74">
                  <c:v>-0.6</c:v>
                </c:pt>
                <c:pt idx="75">
                  <c:v>-0.5</c:v>
                </c:pt>
                <c:pt idx="76">
                  <c:v>-0.4</c:v>
                </c:pt>
                <c:pt idx="77">
                  <c:v>-0.3</c:v>
                </c:pt>
                <c:pt idx="78">
                  <c:v>-0.2</c:v>
                </c:pt>
                <c:pt idx="79">
                  <c:v>-0.1</c:v>
                </c:pt>
                <c:pt idx="80">
                  <c:v>0</c:v>
                </c:pt>
                <c:pt idx="81">
                  <c:v>0.1</c:v>
                </c:pt>
                <c:pt idx="82">
                  <c:v>0.2</c:v>
                </c:pt>
                <c:pt idx="83">
                  <c:v>0.3</c:v>
                </c:pt>
                <c:pt idx="84">
                  <c:v>0.4</c:v>
                </c:pt>
                <c:pt idx="85">
                  <c:v>0.5</c:v>
                </c:pt>
                <c:pt idx="86">
                  <c:v>0.6</c:v>
                </c:pt>
                <c:pt idx="87">
                  <c:v>0.7</c:v>
                </c:pt>
                <c:pt idx="88">
                  <c:v>0.8</c:v>
                </c:pt>
                <c:pt idx="89">
                  <c:v>0.9</c:v>
                </c:pt>
                <c:pt idx="90">
                  <c:v>1</c:v>
                </c:pt>
                <c:pt idx="91">
                  <c:v>1.1000000000000001</c:v>
                </c:pt>
                <c:pt idx="92">
                  <c:v>1.2</c:v>
                </c:pt>
                <c:pt idx="93">
                  <c:v>1.3</c:v>
                </c:pt>
                <c:pt idx="94">
                  <c:v>1.4</c:v>
                </c:pt>
                <c:pt idx="95">
                  <c:v>1.5</c:v>
                </c:pt>
                <c:pt idx="96">
                  <c:v>1.6</c:v>
                </c:pt>
                <c:pt idx="97">
                  <c:v>1.7</c:v>
                </c:pt>
                <c:pt idx="98">
                  <c:v>1.8</c:v>
                </c:pt>
                <c:pt idx="99">
                  <c:v>1.9</c:v>
                </c:pt>
                <c:pt idx="100">
                  <c:v>2</c:v>
                </c:pt>
                <c:pt idx="101">
                  <c:v>2.1</c:v>
                </c:pt>
                <c:pt idx="102">
                  <c:v>2.2000000000000002</c:v>
                </c:pt>
                <c:pt idx="103">
                  <c:v>2.2999999999999998</c:v>
                </c:pt>
                <c:pt idx="104">
                  <c:v>2.4</c:v>
                </c:pt>
                <c:pt idx="105">
                  <c:v>2.5</c:v>
                </c:pt>
                <c:pt idx="106">
                  <c:v>2.6</c:v>
                </c:pt>
                <c:pt idx="107">
                  <c:v>2.7</c:v>
                </c:pt>
                <c:pt idx="108">
                  <c:v>2.8</c:v>
                </c:pt>
                <c:pt idx="109">
                  <c:v>2.9</c:v>
                </c:pt>
                <c:pt idx="110">
                  <c:v>3</c:v>
                </c:pt>
                <c:pt idx="111">
                  <c:v>3.1</c:v>
                </c:pt>
                <c:pt idx="112">
                  <c:v>3.2</c:v>
                </c:pt>
                <c:pt idx="113">
                  <c:v>3.3</c:v>
                </c:pt>
                <c:pt idx="114">
                  <c:v>3.4</c:v>
                </c:pt>
                <c:pt idx="115">
                  <c:v>3.5</c:v>
                </c:pt>
                <c:pt idx="116">
                  <c:v>3.6</c:v>
                </c:pt>
                <c:pt idx="117">
                  <c:v>3.7</c:v>
                </c:pt>
                <c:pt idx="118">
                  <c:v>3.8</c:v>
                </c:pt>
                <c:pt idx="119">
                  <c:v>3.9</c:v>
                </c:pt>
                <c:pt idx="120">
                  <c:v>4</c:v>
                </c:pt>
                <c:pt idx="121">
                  <c:v>4.0999999999999996</c:v>
                </c:pt>
                <c:pt idx="122">
                  <c:v>4.2</c:v>
                </c:pt>
                <c:pt idx="123">
                  <c:v>4.3</c:v>
                </c:pt>
                <c:pt idx="124">
                  <c:v>4.4000000000000004</c:v>
                </c:pt>
                <c:pt idx="125">
                  <c:v>4.5</c:v>
                </c:pt>
                <c:pt idx="126">
                  <c:v>4.5999999999999996</c:v>
                </c:pt>
                <c:pt idx="127">
                  <c:v>4.7</c:v>
                </c:pt>
                <c:pt idx="128">
                  <c:v>4.8</c:v>
                </c:pt>
                <c:pt idx="129">
                  <c:v>4.9000000000000004</c:v>
                </c:pt>
                <c:pt idx="130">
                  <c:v>5</c:v>
                </c:pt>
                <c:pt idx="131">
                  <c:v>5.0999999999999996</c:v>
                </c:pt>
                <c:pt idx="132">
                  <c:v>5.2</c:v>
                </c:pt>
                <c:pt idx="133">
                  <c:v>5.3</c:v>
                </c:pt>
                <c:pt idx="134">
                  <c:v>5.4</c:v>
                </c:pt>
                <c:pt idx="135">
                  <c:v>5.5</c:v>
                </c:pt>
                <c:pt idx="136">
                  <c:v>5.6</c:v>
                </c:pt>
                <c:pt idx="137">
                  <c:v>5.7</c:v>
                </c:pt>
                <c:pt idx="138">
                  <c:v>5.8</c:v>
                </c:pt>
                <c:pt idx="139">
                  <c:v>5.9</c:v>
                </c:pt>
                <c:pt idx="140">
                  <c:v>6</c:v>
                </c:pt>
                <c:pt idx="141">
                  <c:v>6.1</c:v>
                </c:pt>
                <c:pt idx="142">
                  <c:v>6.2</c:v>
                </c:pt>
                <c:pt idx="143">
                  <c:v>6.3</c:v>
                </c:pt>
                <c:pt idx="144">
                  <c:v>6.4</c:v>
                </c:pt>
                <c:pt idx="145">
                  <c:v>6.5</c:v>
                </c:pt>
                <c:pt idx="146">
                  <c:v>6.6</c:v>
                </c:pt>
                <c:pt idx="147">
                  <c:v>6.7</c:v>
                </c:pt>
                <c:pt idx="148">
                  <c:v>6.8</c:v>
                </c:pt>
                <c:pt idx="149">
                  <c:v>6.9</c:v>
                </c:pt>
                <c:pt idx="150">
                  <c:v>7</c:v>
                </c:pt>
                <c:pt idx="151">
                  <c:v>7.1</c:v>
                </c:pt>
                <c:pt idx="152">
                  <c:v>7.2</c:v>
                </c:pt>
                <c:pt idx="153">
                  <c:v>7.3</c:v>
                </c:pt>
                <c:pt idx="154">
                  <c:v>7.4</c:v>
                </c:pt>
                <c:pt idx="155">
                  <c:v>7.5</c:v>
                </c:pt>
                <c:pt idx="156">
                  <c:v>7.6</c:v>
                </c:pt>
                <c:pt idx="157">
                  <c:v>7.7</c:v>
                </c:pt>
                <c:pt idx="158">
                  <c:v>7.8</c:v>
                </c:pt>
                <c:pt idx="159">
                  <c:v>7.9</c:v>
                </c:pt>
                <c:pt idx="160">
                  <c:v>8</c:v>
                </c:pt>
                <c:pt idx="161">
                  <c:v>8.1</c:v>
                </c:pt>
                <c:pt idx="162">
                  <c:v>8.1999999999999993</c:v>
                </c:pt>
                <c:pt idx="163">
                  <c:v>8.3000000000000007</c:v>
                </c:pt>
                <c:pt idx="164">
                  <c:v>8.4</c:v>
                </c:pt>
                <c:pt idx="165">
                  <c:v>8.5</c:v>
                </c:pt>
                <c:pt idx="166">
                  <c:v>8.6</c:v>
                </c:pt>
                <c:pt idx="167">
                  <c:v>8.6999999999999993</c:v>
                </c:pt>
                <c:pt idx="168">
                  <c:v>8.8000000000000007</c:v>
                </c:pt>
                <c:pt idx="169">
                  <c:v>8.9</c:v>
                </c:pt>
                <c:pt idx="170">
                  <c:v>9</c:v>
                </c:pt>
              </c:numCache>
            </c:numRef>
          </c:xVal>
          <c:yVal>
            <c:numRef>
              <c:f>Sheet1!$B$2:$B$172</c:f>
              <c:numCache>
                <c:formatCode>General</c:formatCode>
                <c:ptCount val="171"/>
                <c:pt idx="0">
                  <c:v>1.17770017050572</c:v>
                </c:pt>
                <c:pt idx="1">
                  <c:v>1.17490504142355</c:v>
                </c:pt>
                <c:pt idx="2">
                  <c:v>1.17211654624259</c:v>
                </c:pt>
                <c:pt idx="3">
                  <c:v>1.1693346559688</c:v>
                </c:pt>
                <c:pt idx="4">
                  <c:v>1.1665593814247901</c:v>
                </c:pt>
                <c:pt idx="5">
                  <c:v>1.1637906936596401</c:v>
                </c:pt>
                <c:pt idx="6">
                  <c:v>1.1610285770404301</c:v>
                </c:pt>
                <c:pt idx="7">
                  <c:v>1.1582730159713299</c:v>
                </c:pt>
                <c:pt idx="8">
                  <c:v>1.1555240496603301</c:v>
                </c:pt>
                <c:pt idx="9">
                  <c:v>1.15278210167027</c:v>
                </c:pt>
                <c:pt idx="10">
                  <c:v>1.15004766210881</c:v>
                </c:pt>
                <c:pt idx="11">
                  <c:v>1.14732122935432</c:v>
                </c:pt>
                <c:pt idx="12">
                  <c:v>1.14460329692166</c:v>
                </c:pt>
                <c:pt idx="13">
                  <c:v>1.14189434055629</c:v>
                </c:pt>
                <c:pt idx="14">
                  <c:v>1.13919487006506</c:v>
                </c:pt>
                <c:pt idx="15">
                  <c:v>1.1365053516288399</c:v>
                </c:pt>
                <c:pt idx="16">
                  <c:v>1.1338262596945901</c:v>
                </c:pt>
                <c:pt idx="17">
                  <c:v>1.13115806405375</c:v>
                </c:pt>
                <c:pt idx="18">
                  <c:v>1.12850121707934</c:v>
                </c:pt>
                <c:pt idx="19">
                  <c:v>1.12585620500724</c:v>
                </c:pt>
                <c:pt idx="20">
                  <c:v>1.12322347111055</c:v>
                </c:pt>
                <c:pt idx="21">
                  <c:v>1.1206034670380101</c:v>
                </c:pt>
                <c:pt idx="22">
                  <c:v>1.1179966400252299</c:v>
                </c:pt>
                <c:pt idx="23">
                  <c:v>1.11540342033061</c:v>
                </c:pt>
                <c:pt idx="24">
                  <c:v>1.1128242718491199</c:v>
                </c:pt>
                <c:pt idx="25">
                  <c:v>1.1102596162553</c:v>
                </c:pt>
                <c:pt idx="26">
                  <c:v>1.1077098838280801</c:v>
                </c:pt>
                <c:pt idx="27">
                  <c:v>1.1051755006361299</c:v>
                </c:pt>
                <c:pt idx="28">
                  <c:v>1.10265687614491</c:v>
                </c:pt>
                <c:pt idx="29">
                  <c:v>1.10015445359957</c:v>
                </c:pt>
                <c:pt idx="30">
                  <c:v>1.09766863462697</c:v>
                </c:pt>
                <c:pt idx="31">
                  <c:v>1.0951998294713801</c:v>
                </c:pt>
                <c:pt idx="32">
                  <c:v>1.0927484448196401</c:v>
                </c:pt>
                <c:pt idx="33">
                  <c:v>1.0903148711049899</c:v>
                </c:pt>
                <c:pt idx="34">
                  <c:v>1.0878995324381799</c:v>
                </c:pt>
                <c:pt idx="35">
                  <c:v>1.085502812064</c:v>
                </c:pt>
                <c:pt idx="36">
                  <c:v>1.0831251024169499</c:v>
                </c:pt>
                <c:pt idx="37">
                  <c:v>1.08076679199712</c:v>
                </c:pt>
                <c:pt idx="38">
                  <c:v>1.0784282544609001</c:v>
                </c:pt>
                <c:pt idx="39">
                  <c:v>1.07610989664778</c:v>
                </c:pt>
                <c:pt idx="40">
                  <c:v>1.0738120852712001</c:v>
                </c:pt>
                <c:pt idx="41">
                  <c:v>1.07153519677248</c:v>
                </c:pt>
                <c:pt idx="42">
                  <c:v>1.06927959774779</c:v>
                </c:pt>
                <c:pt idx="43">
                  <c:v>1.0670456711713101</c:v>
                </c:pt>
                <c:pt idx="44">
                  <c:v>1.0648337719050001</c:v>
                </c:pt>
                <c:pt idx="45">
                  <c:v>1.0626442770875599</c:v>
                </c:pt>
                <c:pt idx="46">
                  <c:v>1.0604775425750399</c:v>
                </c:pt>
                <c:pt idx="47">
                  <c:v>1.05833392254485</c:v>
                </c:pt>
                <c:pt idx="48">
                  <c:v>1.05621378513221</c:v>
                </c:pt>
                <c:pt idx="49">
                  <c:v>1.0541174742802599</c:v>
                </c:pt>
                <c:pt idx="50">
                  <c:v>1.0520453534863099</c:v>
                </c:pt>
                <c:pt idx="51">
                  <c:v>1.0499977682826001</c:v>
                </c:pt>
                <c:pt idx="52">
                  <c:v>1.0479750600690501</c:v>
                </c:pt>
                <c:pt idx="53">
                  <c:v>1.0459775877026001</c:v>
                </c:pt>
                <c:pt idx="54">
                  <c:v>1.0440056839035901</c:v>
                </c:pt>
                <c:pt idx="55">
                  <c:v>1.04205970281397</c:v>
                </c:pt>
                <c:pt idx="56">
                  <c:v>1.04013998020941</c:v>
                </c:pt>
                <c:pt idx="57">
                  <c:v>1.0382468493074499</c:v>
                </c:pt>
                <c:pt idx="58">
                  <c:v>1.0363806605860699</c:v>
                </c:pt>
                <c:pt idx="59">
                  <c:v>1.0345417391294001</c:v>
                </c:pt>
                <c:pt idx="60">
                  <c:v>1.03273043123255</c:v>
                </c:pt>
                <c:pt idx="61">
                  <c:v>1.0309470625895201</c:v>
                </c:pt>
                <c:pt idx="62">
                  <c:v>1.029191971678</c:v>
                </c:pt>
                <c:pt idx="63">
                  <c:v>1.02746549085284</c:v>
                </c:pt>
                <c:pt idx="64">
                  <c:v>1.02576794917118</c:v>
                </c:pt>
                <c:pt idx="65">
                  <c:v>1.0240996775304001</c:v>
                </c:pt>
                <c:pt idx="66">
                  <c:v>1.0224610085257999</c:v>
                </c:pt>
                <c:pt idx="67">
                  <c:v>1.0208522722290301</c:v>
                </c:pt>
                <c:pt idx="68">
                  <c:v>1.01927380023715</c:v>
                </c:pt>
                <c:pt idx="69">
                  <c:v>1.01772591629905</c:v>
                </c:pt>
                <c:pt idx="70">
                  <c:v>1.01620895171264</c:v>
                </c:pt>
                <c:pt idx="71">
                  <c:v>1.01472324003431</c:v>
                </c:pt>
                <c:pt idx="72">
                  <c:v>1.01326910819841</c:v>
                </c:pt>
                <c:pt idx="73">
                  <c:v>1.01184688320926</c:v>
                </c:pt>
                <c:pt idx="74">
                  <c:v>1.0104569002450901</c:v>
                </c:pt>
                <c:pt idx="75">
                  <c:v>1.0090994851876101</c:v>
                </c:pt>
                <c:pt idx="76">
                  <c:v>1.00777497365575</c:v>
                </c:pt>
                <c:pt idx="77">
                  <c:v>1.0064836971407201</c:v>
                </c:pt>
                <c:pt idx="78">
                  <c:v>1.00522598637155</c:v>
                </c:pt>
                <c:pt idx="79">
                  <c:v>1.0040021760425799</c:v>
                </c:pt>
                <c:pt idx="80">
                  <c:v>1.00281260333081</c:v>
                </c:pt>
                <c:pt idx="81">
                  <c:v>1.0016576048669199</c:v>
                </c:pt>
                <c:pt idx="82">
                  <c:v>1.0005375146862101</c:v>
                </c:pt>
                <c:pt idx="83">
                  <c:v>0.99945264807481304</c:v>
                </c:pt>
                <c:pt idx="84">
                  <c:v>0.99840283119562701</c:v>
                </c:pt>
                <c:pt idx="85">
                  <c:v>0.99738751484933097</c:v>
                </c:pt>
                <c:pt idx="86">
                  <c:v>0.99640612874317702</c:v>
                </c:pt>
                <c:pt idx="87">
                  <c:v>0.99545812279216395</c:v>
                </c:pt>
                <c:pt idx="88">
                  <c:v>0.99454293905766</c:v>
                </c:pt>
                <c:pt idx="89">
                  <c:v>0.99366003422694804</c:v>
                </c:pt>
                <c:pt idx="90">
                  <c:v>0.99280886815661795</c:v>
                </c:pt>
                <c:pt idx="91">
                  <c:v>0.99198889753822705</c:v>
                </c:pt>
                <c:pt idx="92">
                  <c:v>0.99119959416219094</c:v>
                </c:pt>
                <c:pt idx="93">
                  <c:v>0.99044043293838202</c:v>
                </c:pt>
                <c:pt idx="94">
                  <c:v>0.98971087654212397</c:v>
                </c:pt>
                <c:pt idx="95">
                  <c:v>0.98901042007880602</c:v>
                </c:pt>
                <c:pt idx="96">
                  <c:v>0.98833853575817299</c:v>
                </c:pt>
                <c:pt idx="97">
                  <c:v>0.98769471550918797</c:v>
                </c:pt>
                <c:pt idx="98">
                  <c:v>0.98707844967917102</c:v>
                </c:pt>
                <c:pt idx="99">
                  <c:v>0.986489231664747</c:v>
                </c:pt>
                <c:pt idx="100">
                  <c:v>0.98592656259814504</c:v>
                </c:pt>
                <c:pt idx="101">
                  <c:v>0.98538993885385395</c:v>
                </c:pt>
                <c:pt idx="102">
                  <c:v>0.98487886463588703</c:v>
                </c:pt>
                <c:pt idx="103">
                  <c:v>0.98439285072636995</c:v>
                </c:pt>
                <c:pt idx="104">
                  <c:v>0.98393140034913995</c:v>
                </c:pt>
                <c:pt idx="105">
                  <c:v>0.98349403777018696</c:v>
                </c:pt>
                <c:pt idx="106">
                  <c:v>0.98308026518701597</c:v>
                </c:pt>
                <c:pt idx="107">
                  <c:v>0.98268960316754805</c:v>
                </c:pt>
                <c:pt idx="108">
                  <c:v>0.98232157548155696</c:v>
                </c:pt>
                <c:pt idx="109">
                  <c:v>0.98197570175805304</c:v>
                </c:pt>
                <c:pt idx="110">
                  <c:v>0.98165151018293995</c:v>
                </c:pt>
                <c:pt idx="111">
                  <c:v>0.98134852223413105</c:v>
                </c:pt>
                <c:pt idx="112">
                  <c:v>0.98106626926797602</c:v>
                </c:pt>
                <c:pt idx="113">
                  <c:v>0.98080427740739795</c:v>
                </c:pt>
                <c:pt idx="114">
                  <c:v>0.98056208397962696</c:v>
                </c:pt>
                <c:pt idx="115">
                  <c:v>0.98033921852967798</c:v>
                </c:pt>
                <c:pt idx="116">
                  <c:v>0.980135219257113</c:v>
                </c:pt>
                <c:pt idx="117">
                  <c:v>0.97994961001989001</c:v>
                </c:pt>
                <c:pt idx="118">
                  <c:v>0.97978195646157196</c:v>
                </c:pt>
                <c:pt idx="119">
                  <c:v>0.97963176377724004</c:v>
                </c:pt>
                <c:pt idx="120">
                  <c:v>0.979498608051111</c:v>
                </c:pt>
                <c:pt idx="121">
                  <c:v>0.97938200241362305</c:v>
                </c:pt>
                <c:pt idx="122">
                  <c:v>0.97928150615466303</c:v>
                </c:pt>
                <c:pt idx="123">
                  <c:v>0.97919664474264001</c:v>
                </c:pt>
                <c:pt idx="124">
                  <c:v>0.97912698575943902</c:v>
                </c:pt>
                <c:pt idx="125">
                  <c:v>0.97907206434994198</c:v>
                </c:pt>
                <c:pt idx="126">
                  <c:v>0.97903142753523398</c:v>
                </c:pt>
                <c:pt idx="127">
                  <c:v>0.97900462304979197</c:v>
                </c:pt>
                <c:pt idx="128">
                  <c:v>0.97899118028091603</c:v>
                </c:pt>
                <c:pt idx="129">
                  <c:v>0.97899067828586595</c:v>
                </c:pt>
                <c:pt idx="130">
                  <c:v>0.97900265546585796</c:v>
                </c:pt>
                <c:pt idx="131">
                  <c:v>0.97902665387824095</c:v>
                </c:pt>
                <c:pt idx="132">
                  <c:v>0.97906222389346098</c:v>
                </c:pt>
                <c:pt idx="133">
                  <c:v>0.97910891304788195</c:v>
                </c:pt>
                <c:pt idx="134">
                  <c:v>0.97916628665517502</c:v>
                </c:pt>
                <c:pt idx="135">
                  <c:v>0.97923389281054696</c:v>
                </c:pt>
                <c:pt idx="136">
                  <c:v>0.97931125928755602</c:v>
                </c:pt>
                <c:pt idx="137">
                  <c:v>0.97939796145013303</c:v>
                </c:pt>
                <c:pt idx="138">
                  <c:v>0.979493532059167</c:v>
                </c:pt>
                <c:pt idx="139">
                  <c:v>0.97959755305632201</c:v>
                </c:pt>
                <c:pt idx="140">
                  <c:v>0.97970954149271905</c:v>
                </c:pt>
                <c:pt idx="141">
                  <c:v>0.979829072961651</c:v>
                </c:pt>
                <c:pt idx="142">
                  <c:v>0.97995567556322105</c:v>
                </c:pt>
                <c:pt idx="143">
                  <c:v>0.98008889785553699</c:v>
                </c:pt>
                <c:pt idx="144">
                  <c:v>0.98022833743634097</c:v>
                </c:pt>
                <c:pt idx="145">
                  <c:v>0.98037349515714001</c:v>
                </c:pt>
                <c:pt idx="146">
                  <c:v>0.98052394611272398</c:v>
                </c:pt>
                <c:pt idx="147">
                  <c:v>0.98067923355888198</c:v>
                </c:pt>
                <c:pt idx="148">
                  <c:v>0.98083888942336706</c:v>
                </c:pt>
                <c:pt idx="149">
                  <c:v>0.98100251041418696</c:v>
                </c:pt>
                <c:pt idx="150">
                  <c:v>0.98116959630257305</c:v>
                </c:pt>
                <c:pt idx="151">
                  <c:v>0.98133973689867304</c:v>
                </c:pt>
                <c:pt idx="152">
                  <c:v>0.981512458370005</c:v>
                </c:pt>
                <c:pt idx="153">
                  <c:v>0.98168730714916197</c:v>
                </c:pt>
                <c:pt idx="154">
                  <c:v>0.98186384688328698</c:v>
                </c:pt>
                <c:pt idx="155">
                  <c:v>0.98204162338950796</c:v>
                </c:pt>
                <c:pt idx="156">
                  <c:v>0.98222017743213297</c:v>
                </c:pt>
                <c:pt idx="157">
                  <c:v>0.98239904944384604</c:v>
                </c:pt>
                <c:pt idx="158">
                  <c:v>0.98257797462521801</c:v>
                </c:pt>
                <c:pt idx="159">
                  <c:v>0.98275694352962695</c:v>
                </c:pt>
                <c:pt idx="160">
                  <c:v>0.98293594503182502</c:v>
                </c:pt>
                <c:pt idx="161">
                  <c:v>0.98311496799845</c:v>
                </c:pt>
                <c:pt idx="162">
                  <c:v>0.98329404585333502</c:v>
                </c:pt>
                <c:pt idx="163">
                  <c:v>0.98347313404116998</c:v>
                </c:pt>
                <c:pt idx="164">
                  <c:v>0.983652277137262</c:v>
                </c:pt>
                <c:pt idx="165">
                  <c:v>0.98383143057006806</c:v>
                </c:pt>
                <c:pt idx="166">
                  <c:v>0.98401061663224199</c:v>
                </c:pt>
                <c:pt idx="167">
                  <c:v>0.98418985763268096</c:v>
                </c:pt>
                <c:pt idx="168">
                  <c:v>0.98436910897548402</c:v>
                </c:pt>
                <c:pt idx="169">
                  <c:v>0.984548415276567</c:v>
                </c:pt>
                <c:pt idx="170">
                  <c:v>0.98472773192378005</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Sheet1!$A$2:$A$172</c:f>
              <c:numCache>
                <c:formatCode>General</c:formatCode>
                <c:ptCount val="171"/>
                <c:pt idx="0">
                  <c:v>-8</c:v>
                </c:pt>
                <c:pt idx="1">
                  <c:v>-7.9</c:v>
                </c:pt>
                <c:pt idx="2">
                  <c:v>-7.8</c:v>
                </c:pt>
                <c:pt idx="3">
                  <c:v>-7.7</c:v>
                </c:pt>
                <c:pt idx="4">
                  <c:v>-7.6</c:v>
                </c:pt>
                <c:pt idx="5">
                  <c:v>-7.5</c:v>
                </c:pt>
                <c:pt idx="6">
                  <c:v>-7.4</c:v>
                </c:pt>
                <c:pt idx="7">
                  <c:v>-7.3</c:v>
                </c:pt>
                <c:pt idx="8">
                  <c:v>-7.2</c:v>
                </c:pt>
                <c:pt idx="9">
                  <c:v>-7.1</c:v>
                </c:pt>
                <c:pt idx="10">
                  <c:v>-7</c:v>
                </c:pt>
                <c:pt idx="11">
                  <c:v>-6.9</c:v>
                </c:pt>
                <c:pt idx="12">
                  <c:v>-6.8</c:v>
                </c:pt>
                <c:pt idx="13">
                  <c:v>-6.7</c:v>
                </c:pt>
                <c:pt idx="14">
                  <c:v>-6.6</c:v>
                </c:pt>
                <c:pt idx="15">
                  <c:v>-6.5</c:v>
                </c:pt>
                <c:pt idx="16">
                  <c:v>-6.4</c:v>
                </c:pt>
                <c:pt idx="17">
                  <c:v>-6.3</c:v>
                </c:pt>
                <c:pt idx="18">
                  <c:v>-6.2</c:v>
                </c:pt>
                <c:pt idx="19">
                  <c:v>-6.1</c:v>
                </c:pt>
                <c:pt idx="20">
                  <c:v>-6</c:v>
                </c:pt>
                <c:pt idx="21">
                  <c:v>-5.9</c:v>
                </c:pt>
                <c:pt idx="22">
                  <c:v>-5.8</c:v>
                </c:pt>
                <c:pt idx="23">
                  <c:v>-5.7</c:v>
                </c:pt>
                <c:pt idx="24">
                  <c:v>-5.6</c:v>
                </c:pt>
                <c:pt idx="25">
                  <c:v>-5.5</c:v>
                </c:pt>
                <c:pt idx="26">
                  <c:v>-5.4</c:v>
                </c:pt>
                <c:pt idx="27">
                  <c:v>-5.3</c:v>
                </c:pt>
                <c:pt idx="28">
                  <c:v>-5.2</c:v>
                </c:pt>
                <c:pt idx="29">
                  <c:v>-5.0999999999999996</c:v>
                </c:pt>
                <c:pt idx="30">
                  <c:v>-5</c:v>
                </c:pt>
                <c:pt idx="31">
                  <c:v>-4.9000000000000004</c:v>
                </c:pt>
                <c:pt idx="32">
                  <c:v>-4.8</c:v>
                </c:pt>
                <c:pt idx="33">
                  <c:v>-4.7</c:v>
                </c:pt>
                <c:pt idx="34">
                  <c:v>-4.5999999999999996</c:v>
                </c:pt>
                <c:pt idx="35">
                  <c:v>-4.5</c:v>
                </c:pt>
                <c:pt idx="36">
                  <c:v>-4.4000000000000004</c:v>
                </c:pt>
                <c:pt idx="37">
                  <c:v>-4.3</c:v>
                </c:pt>
                <c:pt idx="38">
                  <c:v>-4.2</c:v>
                </c:pt>
                <c:pt idx="39">
                  <c:v>-4.0999999999999996</c:v>
                </c:pt>
                <c:pt idx="40">
                  <c:v>-4</c:v>
                </c:pt>
                <c:pt idx="41">
                  <c:v>-3.9</c:v>
                </c:pt>
                <c:pt idx="42">
                  <c:v>-3.8</c:v>
                </c:pt>
                <c:pt idx="43">
                  <c:v>-3.7</c:v>
                </c:pt>
                <c:pt idx="44">
                  <c:v>-3.6</c:v>
                </c:pt>
                <c:pt idx="45">
                  <c:v>-3.5</c:v>
                </c:pt>
                <c:pt idx="46">
                  <c:v>-3.4</c:v>
                </c:pt>
                <c:pt idx="47">
                  <c:v>-3.3</c:v>
                </c:pt>
                <c:pt idx="48">
                  <c:v>-3.2</c:v>
                </c:pt>
                <c:pt idx="49">
                  <c:v>-3.1</c:v>
                </c:pt>
                <c:pt idx="50">
                  <c:v>-3</c:v>
                </c:pt>
                <c:pt idx="51">
                  <c:v>-2.9</c:v>
                </c:pt>
                <c:pt idx="52">
                  <c:v>-2.8</c:v>
                </c:pt>
                <c:pt idx="53">
                  <c:v>-2.7</c:v>
                </c:pt>
                <c:pt idx="54">
                  <c:v>-2.6</c:v>
                </c:pt>
                <c:pt idx="55">
                  <c:v>-2.5</c:v>
                </c:pt>
                <c:pt idx="56">
                  <c:v>-2.4</c:v>
                </c:pt>
                <c:pt idx="57">
                  <c:v>-2.2999999999999998</c:v>
                </c:pt>
                <c:pt idx="58">
                  <c:v>-2.2000000000000002</c:v>
                </c:pt>
                <c:pt idx="59">
                  <c:v>-2.1</c:v>
                </c:pt>
                <c:pt idx="60">
                  <c:v>-2</c:v>
                </c:pt>
                <c:pt idx="61">
                  <c:v>-1.9</c:v>
                </c:pt>
                <c:pt idx="62">
                  <c:v>-1.8</c:v>
                </c:pt>
                <c:pt idx="63">
                  <c:v>-1.7</c:v>
                </c:pt>
                <c:pt idx="64">
                  <c:v>-1.6</c:v>
                </c:pt>
                <c:pt idx="65">
                  <c:v>-1.5</c:v>
                </c:pt>
                <c:pt idx="66">
                  <c:v>-1.4</c:v>
                </c:pt>
                <c:pt idx="67">
                  <c:v>-1.3</c:v>
                </c:pt>
                <c:pt idx="68">
                  <c:v>-1.2</c:v>
                </c:pt>
                <c:pt idx="69">
                  <c:v>-1.1000000000000001</c:v>
                </c:pt>
                <c:pt idx="70">
                  <c:v>-1</c:v>
                </c:pt>
                <c:pt idx="71">
                  <c:v>-0.9</c:v>
                </c:pt>
                <c:pt idx="72">
                  <c:v>-0.8</c:v>
                </c:pt>
                <c:pt idx="73">
                  <c:v>-0.7</c:v>
                </c:pt>
                <c:pt idx="74">
                  <c:v>-0.6</c:v>
                </c:pt>
                <c:pt idx="75">
                  <c:v>-0.5</c:v>
                </c:pt>
                <c:pt idx="76">
                  <c:v>-0.4</c:v>
                </c:pt>
                <c:pt idx="77">
                  <c:v>-0.3</c:v>
                </c:pt>
                <c:pt idx="78">
                  <c:v>-0.2</c:v>
                </c:pt>
                <c:pt idx="79">
                  <c:v>-0.1</c:v>
                </c:pt>
                <c:pt idx="80">
                  <c:v>0</c:v>
                </c:pt>
                <c:pt idx="81">
                  <c:v>0.1</c:v>
                </c:pt>
                <c:pt idx="82">
                  <c:v>0.2</c:v>
                </c:pt>
                <c:pt idx="83">
                  <c:v>0.3</c:v>
                </c:pt>
                <c:pt idx="84">
                  <c:v>0.4</c:v>
                </c:pt>
                <c:pt idx="85">
                  <c:v>0.5</c:v>
                </c:pt>
                <c:pt idx="86">
                  <c:v>0.6</c:v>
                </c:pt>
                <c:pt idx="87">
                  <c:v>0.7</c:v>
                </c:pt>
                <c:pt idx="88">
                  <c:v>0.8</c:v>
                </c:pt>
                <c:pt idx="89">
                  <c:v>0.9</c:v>
                </c:pt>
                <c:pt idx="90">
                  <c:v>1</c:v>
                </c:pt>
                <c:pt idx="91">
                  <c:v>1.1000000000000001</c:v>
                </c:pt>
                <c:pt idx="92">
                  <c:v>1.2</c:v>
                </c:pt>
                <c:pt idx="93">
                  <c:v>1.3</c:v>
                </c:pt>
                <c:pt idx="94">
                  <c:v>1.4</c:v>
                </c:pt>
                <c:pt idx="95">
                  <c:v>1.5</c:v>
                </c:pt>
                <c:pt idx="96">
                  <c:v>1.6</c:v>
                </c:pt>
                <c:pt idx="97">
                  <c:v>1.7</c:v>
                </c:pt>
                <c:pt idx="98">
                  <c:v>1.8</c:v>
                </c:pt>
                <c:pt idx="99">
                  <c:v>1.9</c:v>
                </c:pt>
                <c:pt idx="100">
                  <c:v>2</c:v>
                </c:pt>
                <c:pt idx="101">
                  <c:v>2.1</c:v>
                </c:pt>
                <c:pt idx="102">
                  <c:v>2.2000000000000002</c:v>
                </c:pt>
                <c:pt idx="103">
                  <c:v>2.2999999999999998</c:v>
                </c:pt>
                <c:pt idx="104">
                  <c:v>2.4</c:v>
                </c:pt>
                <c:pt idx="105">
                  <c:v>2.5</c:v>
                </c:pt>
                <c:pt idx="106">
                  <c:v>2.6</c:v>
                </c:pt>
                <c:pt idx="107">
                  <c:v>2.7</c:v>
                </c:pt>
                <c:pt idx="108">
                  <c:v>2.8</c:v>
                </c:pt>
                <c:pt idx="109">
                  <c:v>2.9</c:v>
                </c:pt>
                <c:pt idx="110">
                  <c:v>3</c:v>
                </c:pt>
                <c:pt idx="111">
                  <c:v>3.1</c:v>
                </c:pt>
                <c:pt idx="112">
                  <c:v>3.2</c:v>
                </c:pt>
                <c:pt idx="113">
                  <c:v>3.3</c:v>
                </c:pt>
                <c:pt idx="114">
                  <c:v>3.4</c:v>
                </c:pt>
                <c:pt idx="115">
                  <c:v>3.5</c:v>
                </c:pt>
                <c:pt idx="116">
                  <c:v>3.6</c:v>
                </c:pt>
                <c:pt idx="117">
                  <c:v>3.7</c:v>
                </c:pt>
                <c:pt idx="118">
                  <c:v>3.8</c:v>
                </c:pt>
                <c:pt idx="119">
                  <c:v>3.9</c:v>
                </c:pt>
                <c:pt idx="120">
                  <c:v>4</c:v>
                </c:pt>
                <c:pt idx="121">
                  <c:v>4.0999999999999996</c:v>
                </c:pt>
                <c:pt idx="122">
                  <c:v>4.2</c:v>
                </c:pt>
                <c:pt idx="123">
                  <c:v>4.3</c:v>
                </c:pt>
                <c:pt idx="124">
                  <c:v>4.4000000000000004</c:v>
                </c:pt>
                <c:pt idx="125">
                  <c:v>4.5</c:v>
                </c:pt>
                <c:pt idx="126">
                  <c:v>4.5999999999999996</c:v>
                </c:pt>
                <c:pt idx="127">
                  <c:v>4.7</c:v>
                </c:pt>
                <c:pt idx="128">
                  <c:v>4.8</c:v>
                </c:pt>
                <c:pt idx="129">
                  <c:v>4.9000000000000004</c:v>
                </c:pt>
                <c:pt idx="130">
                  <c:v>5</c:v>
                </c:pt>
                <c:pt idx="131">
                  <c:v>5.0999999999999996</c:v>
                </c:pt>
                <c:pt idx="132">
                  <c:v>5.2</c:v>
                </c:pt>
                <c:pt idx="133">
                  <c:v>5.3</c:v>
                </c:pt>
                <c:pt idx="134">
                  <c:v>5.4</c:v>
                </c:pt>
                <c:pt idx="135">
                  <c:v>5.5</c:v>
                </c:pt>
                <c:pt idx="136">
                  <c:v>5.6</c:v>
                </c:pt>
                <c:pt idx="137">
                  <c:v>5.7</c:v>
                </c:pt>
                <c:pt idx="138">
                  <c:v>5.8</c:v>
                </c:pt>
                <c:pt idx="139">
                  <c:v>5.9</c:v>
                </c:pt>
                <c:pt idx="140">
                  <c:v>6</c:v>
                </c:pt>
                <c:pt idx="141">
                  <c:v>6.1</c:v>
                </c:pt>
                <c:pt idx="142">
                  <c:v>6.2</c:v>
                </c:pt>
                <c:pt idx="143">
                  <c:v>6.3</c:v>
                </c:pt>
                <c:pt idx="144">
                  <c:v>6.4</c:v>
                </c:pt>
                <c:pt idx="145">
                  <c:v>6.5</c:v>
                </c:pt>
                <c:pt idx="146">
                  <c:v>6.6</c:v>
                </c:pt>
                <c:pt idx="147">
                  <c:v>6.7</c:v>
                </c:pt>
                <c:pt idx="148">
                  <c:v>6.8</c:v>
                </c:pt>
                <c:pt idx="149">
                  <c:v>6.9</c:v>
                </c:pt>
                <c:pt idx="150">
                  <c:v>7</c:v>
                </c:pt>
                <c:pt idx="151">
                  <c:v>7.1</c:v>
                </c:pt>
                <c:pt idx="152">
                  <c:v>7.2</c:v>
                </c:pt>
                <c:pt idx="153">
                  <c:v>7.3</c:v>
                </c:pt>
                <c:pt idx="154">
                  <c:v>7.4</c:v>
                </c:pt>
                <c:pt idx="155">
                  <c:v>7.5</c:v>
                </c:pt>
                <c:pt idx="156">
                  <c:v>7.6</c:v>
                </c:pt>
                <c:pt idx="157">
                  <c:v>7.7</c:v>
                </c:pt>
                <c:pt idx="158">
                  <c:v>7.8</c:v>
                </c:pt>
                <c:pt idx="159">
                  <c:v>7.9</c:v>
                </c:pt>
                <c:pt idx="160">
                  <c:v>8</c:v>
                </c:pt>
                <c:pt idx="161">
                  <c:v>8.1</c:v>
                </c:pt>
                <c:pt idx="162">
                  <c:v>8.1999999999999993</c:v>
                </c:pt>
                <c:pt idx="163">
                  <c:v>8.3000000000000007</c:v>
                </c:pt>
                <c:pt idx="164">
                  <c:v>8.4</c:v>
                </c:pt>
                <c:pt idx="165">
                  <c:v>8.5</c:v>
                </c:pt>
                <c:pt idx="166">
                  <c:v>8.6</c:v>
                </c:pt>
                <c:pt idx="167">
                  <c:v>8.6999999999999993</c:v>
                </c:pt>
                <c:pt idx="168">
                  <c:v>8.8000000000000007</c:v>
                </c:pt>
                <c:pt idx="169">
                  <c:v>8.9</c:v>
                </c:pt>
                <c:pt idx="170">
                  <c:v>9</c:v>
                </c:pt>
              </c:numCache>
            </c:numRef>
          </c:xVal>
          <c:yVal>
            <c:numRef>
              <c:f>Sheet1!$C$2:$C$172</c:f>
              <c:numCache>
                <c:formatCode>General</c:formatCode>
                <c:ptCount val="171"/>
                <c:pt idx="0">
                  <c:v>1.09029111802175</c:v>
                </c:pt>
                <c:pt idx="1">
                  <c:v>1.0889840574457501</c:v>
                </c:pt>
                <c:pt idx="2">
                  <c:v>1.0876780388028999</c:v>
                </c:pt>
                <c:pt idx="3">
                  <c:v>1.0863730307407899</c:v>
                </c:pt>
                <c:pt idx="4">
                  <c:v>1.0850690190722601</c:v>
                </c:pt>
                <c:pt idx="5">
                  <c:v>1.08376596931713</c:v>
                </c:pt>
                <c:pt idx="6">
                  <c:v>1.0824638514638101</c:v>
                </c:pt>
                <c:pt idx="7">
                  <c:v>1.0811626335967499</c:v>
                </c:pt>
                <c:pt idx="8">
                  <c:v>1.07986230062397</c:v>
                </c:pt>
                <c:pt idx="9">
                  <c:v>1.07856298254647</c:v>
                </c:pt>
                <c:pt idx="10">
                  <c:v>1.0772648311680399</c:v>
                </c:pt>
                <c:pt idx="11">
                  <c:v>1.07596800443416</c:v>
                </c:pt>
                <c:pt idx="12">
                  <c:v>1.07467266029508</c:v>
                </c:pt>
                <c:pt idx="13">
                  <c:v>1.0733789506087601</c:v>
                </c:pt>
                <c:pt idx="14">
                  <c:v>1.07208704596066</c:v>
                </c:pt>
                <c:pt idx="15">
                  <c:v>1.0707970986592801</c:v>
                </c:pt>
                <c:pt idx="16">
                  <c:v>1.0695092675690401</c:v>
                </c:pt>
                <c:pt idx="17">
                  <c:v>1.0682237120297899</c:v>
                </c:pt>
                <c:pt idx="18">
                  <c:v>1.06694058578618</c:v>
                </c:pt>
                <c:pt idx="19">
                  <c:v>1.0656600618020799</c:v>
                </c:pt>
                <c:pt idx="20">
                  <c:v>1.0643822953326101</c:v>
                </c:pt>
                <c:pt idx="21">
                  <c:v>1.0631074487520999</c:v>
                </c:pt>
                <c:pt idx="22">
                  <c:v>1.06183568550526</c:v>
                </c:pt>
                <c:pt idx="23">
                  <c:v>1.0605671640896399</c:v>
                </c:pt>
                <c:pt idx="24">
                  <c:v>1.05930206285291</c:v>
                </c:pt>
                <c:pt idx="25">
                  <c:v>1.05804054316024</c:v>
                </c:pt>
                <c:pt idx="26">
                  <c:v>1.05678277427113</c:v>
                </c:pt>
                <c:pt idx="27">
                  <c:v>1.05552892726433</c:v>
                </c:pt>
                <c:pt idx="28">
                  <c:v>1.05427916906855</c:v>
                </c:pt>
                <c:pt idx="29">
                  <c:v>1.05303368746934</c:v>
                </c:pt>
                <c:pt idx="30">
                  <c:v>1.05179265413311</c:v>
                </c:pt>
                <c:pt idx="31">
                  <c:v>1.0505562495465399</c:v>
                </c:pt>
                <c:pt idx="32">
                  <c:v>1.0493246572064201</c:v>
                </c:pt>
                <c:pt idx="33">
                  <c:v>1.0480980575076899</c:v>
                </c:pt>
                <c:pt idx="34">
                  <c:v>1.0468766529336999</c:v>
                </c:pt>
                <c:pt idx="35">
                  <c:v>1.0456606310582</c:v>
                </c:pt>
                <c:pt idx="36">
                  <c:v>1.0444501897962399</c:v>
                </c:pt>
                <c:pt idx="37">
                  <c:v>1.04324553117748</c:v>
                </c:pt>
                <c:pt idx="38">
                  <c:v>1.0420468560318801</c:v>
                </c:pt>
                <c:pt idx="39">
                  <c:v>1.0408543887916799</c:v>
                </c:pt>
                <c:pt idx="40">
                  <c:v>1.0396683405948</c:v>
                </c:pt>
                <c:pt idx="41">
                  <c:v>1.03848893493576</c:v>
                </c:pt>
                <c:pt idx="42">
                  <c:v>1.0373163981312701</c:v>
                </c:pt>
                <c:pt idx="43">
                  <c:v>1.0361509732101599</c:v>
                </c:pt>
                <c:pt idx="44">
                  <c:v>1.0349928974821301</c:v>
                </c:pt>
                <c:pt idx="45">
                  <c:v>1.03384242904955</c:v>
                </c:pt>
                <c:pt idx="46">
                  <c:v>1.0326998247692101</c:v>
                </c:pt>
                <c:pt idx="47">
                  <c:v>1.0315653509159</c:v>
                </c:pt>
                <c:pt idx="48">
                  <c:v>1.03043929211617</c:v>
                </c:pt>
                <c:pt idx="49">
                  <c:v>1.02932193181169</c:v>
                </c:pt>
                <c:pt idx="50">
                  <c:v>1.0282135761317901</c:v>
                </c:pt>
                <c:pt idx="51">
                  <c:v>1.02711453467685</c:v>
                </c:pt>
                <c:pt idx="52">
                  <c:v>1.02602512856162</c:v>
                </c:pt>
                <c:pt idx="53">
                  <c:v>1.02494570294742</c:v>
                </c:pt>
                <c:pt idx="54">
                  <c:v>1.02387660431539</c:v>
                </c:pt>
                <c:pt idx="55">
                  <c:v>1.0228182071849301</c:v>
                </c:pt>
                <c:pt idx="56">
                  <c:v>1.0217708934118901</c:v>
                </c:pt>
                <c:pt idx="57">
                  <c:v>1.0207350616828901</c:v>
                </c:pt>
                <c:pt idx="58">
                  <c:v>1.01971113974002</c:v>
                </c:pt>
                <c:pt idx="59">
                  <c:v>1.0186995616337</c:v>
                </c:pt>
                <c:pt idx="60">
                  <c:v>1.01770079493899</c:v>
                </c:pt>
                <c:pt idx="61">
                  <c:v>1.01671531845049</c:v>
                </c:pt>
                <c:pt idx="62">
                  <c:v>1.0157436424328801</c:v>
                </c:pt>
                <c:pt idx="63">
                  <c:v>1.0147862986974301</c:v>
                </c:pt>
                <c:pt idx="64">
                  <c:v>1.01384384414606</c:v>
                </c:pt>
                <c:pt idx="65">
                  <c:v>1.01291686424181</c:v>
                </c:pt>
                <c:pt idx="66">
                  <c:v>1.0120059751335899</c:v>
                </c:pt>
                <c:pt idx="67">
                  <c:v>1.01111182196687</c:v>
                </c:pt>
                <c:pt idx="68">
                  <c:v>1.01023508267161</c:v>
                </c:pt>
                <c:pt idx="69">
                  <c:v>1.00937646372365</c:v>
                </c:pt>
                <c:pt idx="70">
                  <c:v>1.00853671059251</c:v>
                </c:pt>
                <c:pt idx="71">
                  <c:v>1.00771660660534</c:v>
                </c:pt>
                <c:pt idx="72">
                  <c:v>1.00691696692828</c:v>
                </c:pt>
                <c:pt idx="73">
                  <c:v>1.0061386451544101</c:v>
                </c:pt>
                <c:pt idx="74">
                  <c:v>1.0053825393990901</c:v>
                </c:pt>
                <c:pt idx="75">
                  <c:v>1.00464958099474</c:v>
                </c:pt>
                <c:pt idx="76">
                  <c:v>1.0039407487254699</c:v>
                </c:pt>
                <c:pt idx="77">
                  <c:v>1.0032570594096999</c:v>
                </c:pt>
                <c:pt idx="78">
                  <c:v>1.00259957024934</c:v>
                </c:pt>
                <c:pt idx="79">
                  <c:v>1.00196938283588</c:v>
                </c:pt>
                <c:pt idx="80">
                  <c:v>1.0013676421864699</c:v>
                </c:pt>
                <c:pt idx="81">
                  <c:v>1.0007955335101699</c:v>
                </c:pt>
                <c:pt idx="82">
                  <c:v>1.00025427947697</c:v>
                </c:pt>
                <c:pt idx="83">
                  <c:v>0.99916025826128296</c:v>
                </c:pt>
                <c:pt idx="84">
                  <c:v>0.99753754642242898</c:v>
                </c:pt>
                <c:pt idx="85">
                  <c:v>0.99595116734138101</c:v>
                </c:pt>
                <c:pt idx="86">
                  <c:v>0.994399609660923</c:v>
                </c:pt>
                <c:pt idx="87">
                  <c:v>0.99288142248576705</c:v>
                </c:pt>
                <c:pt idx="88">
                  <c:v>0.99139518657564996</c:v>
                </c:pt>
                <c:pt idx="89">
                  <c:v>0.98993954002876505</c:v>
                </c:pt>
                <c:pt idx="90">
                  <c:v>0.98851316469436801</c:v>
                </c:pt>
                <c:pt idx="91">
                  <c:v>0.98711478361578398</c:v>
                </c:pt>
                <c:pt idx="92">
                  <c:v>0.98574317650612198</c:v>
                </c:pt>
                <c:pt idx="93">
                  <c:v>0.98439716962833901</c:v>
                </c:pt>
                <c:pt idx="94">
                  <c:v>0.98307561932320797</c:v>
                </c:pt>
                <c:pt idx="95">
                  <c:v>0.98177745501191604</c:v>
                </c:pt>
                <c:pt idx="96">
                  <c:v>0.98050162777245098</c:v>
                </c:pt>
                <c:pt idx="97">
                  <c:v>0.97924714668562196</c:v>
                </c:pt>
                <c:pt idx="98">
                  <c:v>0.97801306075698302</c:v>
                </c:pt>
                <c:pt idx="99">
                  <c:v>0.97679845827685696</c:v>
                </c:pt>
                <c:pt idx="100">
                  <c:v>0.97560247456528304</c:v>
                </c:pt>
                <c:pt idx="101">
                  <c:v>0.97442427846855795</c:v>
                </c:pt>
                <c:pt idx="102">
                  <c:v>0.97326307707493498</c:v>
                </c:pt>
                <c:pt idx="103">
                  <c:v>0.97211812333984804</c:v>
                </c:pt>
                <c:pt idx="104">
                  <c:v>0.97098869041312097</c:v>
                </c:pt>
                <c:pt idx="105">
                  <c:v>0.96987410589744705</c:v>
                </c:pt>
                <c:pt idx="106">
                  <c:v>0.96877370644740202</c:v>
                </c:pt>
                <c:pt idx="107">
                  <c:v>0.96768687071793902</c:v>
                </c:pt>
                <c:pt idx="108">
                  <c:v>0.96661301291019897</c:v>
                </c:pt>
                <c:pt idx="109">
                  <c:v>0.96555156281028598</c:v>
                </c:pt>
                <c:pt idx="110">
                  <c:v>0.96450198871608095</c:v>
                </c:pt>
                <c:pt idx="111">
                  <c:v>0.96346377224259805</c:v>
                </c:pt>
                <c:pt idx="112">
                  <c:v>0.96243642371968097</c:v>
                </c:pt>
                <c:pt idx="113">
                  <c:v>0.96141947741953904</c:v>
                </c:pt>
                <c:pt idx="114">
                  <c:v>0.96041248642779198</c:v>
                </c:pt>
                <c:pt idx="115">
                  <c:v>0.959415026046889</c:v>
                </c:pt>
                <c:pt idx="116">
                  <c:v>0.95842668846775003</c:v>
                </c:pt>
                <c:pt idx="117">
                  <c:v>0.95744707419262898</c:v>
                </c:pt>
                <c:pt idx="118">
                  <c:v>0.95647583004986703</c:v>
                </c:pt>
                <c:pt idx="119">
                  <c:v>0.95551257442276005</c:v>
                </c:pt>
                <c:pt idx="120">
                  <c:v>0.95455698852765702</c:v>
                </c:pt>
                <c:pt idx="121">
                  <c:v>0.953608724785866</c:v>
                </c:pt>
                <c:pt idx="122">
                  <c:v>0.95266747591476497</c:v>
                </c:pt>
                <c:pt idx="123">
                  <c:v>0.95173292339226401</c:v>
                </c:pt>
                <c:pt idx="124">
                  <c:v>0.95080479508456195</c:v>
                </c:pt>
                <c:pt idx="125">
                  <c:v>0.94988279880966597</c:v>
                </c:pt>
                <c:pt idx="126">
                  <c:v>0.94896666262551099</c:v>
                </c:pt>
                <c:pt idx="127">
                  <c:v>0.94805612395277705</c:v>
                </c:pt>
                <c:pt idx="128">
                  <c:v>0.94715091509813798</c:v>
                </c:pt>
                <c:pt idx="129">
                  <c:v>0.94625081441505599</c:v>
                </c:pt>
                <c:pt idx="130">
                  <c:v>0.94535557408471704</c:v>
                </c:pt>
                <c:pt idx="131">
                  <c:v>0.94446495959745003</c:v>
                </c:pt>
                <c:pt idx="132">
                  <c:v>0.943578747204317</c:v>
                </c:pt>
                <c:pt idx="133">
                  <c:v>0.94269671365018504</c:v>
                </c:pt>
                <c:pt idx="134">
                  <c:v>0.94181866292538197</c:v>
                </c:pt>
                <c:pt idx="135">
                  <c:v>0.94094438316610696</c:v>
                </c:pt>
                <c:pt idx="136">
                  <c:v>0.94007366253062596</c:v>
                </c:pt>
                <c:pt idx="137">
                  <c:v>0.93920631638859098</c:v>
                </c:pt>
                <c:pt idx="138">
                  <c:v>0.93834214039451602</c:v>
                </c:pt>
                <c:pt idx="139">
                  <c:v>0.937480970088854</c:v>
                </c:pt>
                <c:pt idx="140">
                  <c:v>0.936622602347297</c:v>
                </c:pt>
                <c:pt idx="141">
                  <c:v>0.93576686881059501</c:v>
                </c:pt>
                <c:pt idx="142">
                  <c:v>0.93491358328190399</c:v>
                </c:pt>
                <c:pt idx="143">
                  <c:v>0.93406256788819297</c:v>
                </c:pt>
                <c:pt idx="144">
                  <c:v>0.93321368232578805</c:v>
                </c:pt>
                <c:pt idx="145">
                  <c:v>0.93236673375785295</c:v>
                </c:pt>
                <c:pt idx="146">
                  <c:v>0.93152156901720795</c:v>
                </c:pt>
                <c:pt idx="147">
                  <c:v>0.93067802367132202</c:v>
                </c:pt>
                <c:pt idx="148">
                  <c:v>0.92983592670939796</c:v>
                </c:pt>
                <c:pt idx="149">
                  <c:v>0.92899514991887899</c:v>
                </c:pt>
                <c:pt idx="150">
                  <c:v>0.92815551321723</c:v>
                </c:pt>
                <c:pt idx="151">
                  <c:v>0.92731688084742003</c:v>
                </c:pt>
                <c:pt idx="152">
                  <c:v>0.92647909229123604</c:v>
                </c:pt>
                <c:pt idx="153">
                  <c:v>0.925641993056597</c:v>
                </c:pt>
                <c:pt idx="154">
                  <c:v>0.92480545038843898</c:v>
                </c:pt>
                <c:pt idx="155">
                  <c:v>0.923969312745196</c:v>
                </c:pt>
                <c:pt idx="156">
                  <c:v>0.92313343239686796</c:v>
                </c:pt>
                <c:pt idx="157">
                  <c:v>0.922297662934774</c:v>
                </c:pt>
                <c:pt idx="158">
                  <c:v>0.92146193260395803</c:v>
                </c:pt>
                <c:pt idx="159">
                  <c:v>0.92062628350111797</c:v>
                </c:pt>
                <c:pt idx="160">
                  <c:v>0.91979074169419295</c:v>
                </c:pt>
                <c:pt idx="161">
                  <c:v>0.91895533107165805</c:v>
                </c:pt>
                <c:pt idx="162">
                  <c:v>0.91812010818414203</c:v>
                </c:pt>
                <c:pt idx="163">
                  <c:v>0.91728506685828004</c:v>
                </c:pt>
                <c:pt idx="164">
                  <c:v>0.91645026847149402</c:v>
                </c:pt>
                <c:pt idx="165">
                  <c:v>0.91561570358168998</c:v>
                </c:pt>
                <c:pt idx="166">
                  <c:v>0.91478141303814398</c:v>
                </c:pt>
                <c:pt idx="167">
                  <c:v>0.91394743609787299</c:v>
                </c:pt>
                <c:pt idx="168">
                  <c:v>0.91311375929369398</c:v>
                </c:pt>
                <c:pt idx="169">
                  <c:v>0.91228043641637502</c:v>
                </c:pt>
                <c:pt idx="170">
                  <c:v>0.91144745178984898</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Sheet1!$A$2:$A$172</c:f>
              <c:numCache>
                <c:formatCode>General</c:formatCode>
                <c:ptCount val="171"/>
                <c:pt idx="0">
                  <c:v>-8</c:v>
                </c:pt>
                <c:pt idx="1">
                  <c:v>-7.9</c:v>
                </c:pt>
                <c:pt idx="2">
                  <c:v>-7.8</c:v>
                </c:pt>
                <c:pt idx="3">
                  <c:v>-7.7</c:v>
                </c:pt>
                <c:pt idx="4">
                  <c:v>-7.6</c:v>
                </c:pt>
                <c:pt idx="5">
                  <c:v>-7.5</c:v>
                </c:pt>
                <c:pt idx="6">
                  <c:v>-7.4</c:v>
                </c:pt>
                <c:pt idx="7">
                  <c:v>-7.3</c:v>
                </c:pt>
                <c:pt idx="8">
                  <c:v>-7.2</c:v>
                </c:pt>
                <c:pt idx="9">
                  <c:v>-7.1</c:v>
                </c:pt>
                <c:pt idx="10">
                  <c:v>-7</c:v>
                </c:pt>
                <c:pt idx="11">
                  <c:v>-6.9</c:v>
                </c:pt>
                <c:pt idx="12">
                  <c:v>-6.8</c:v>
                </c:pt>
                <c:pt idx="13">
                  <c:v>-6.7</c:v>
                </c:pt>
                <c:pt idx="14">
                  <c:v>-6.6</c:v>
                </c:pt>
                <c:pt idx="15">
                  <c:v>-6.5</c:v>
                </c:pt>
                <c:pt idx="16">
                  <c:v>-6.4</c:v>
                </c:pt>
                <c:pt idx="17">
                  <c:v>-6.3</c:v>
                </c:pt>
                <c:pt idx="18">
                  <c:v>-6.2</c:v>
                </c:pt>
                <c:pt idx="19">
                  <c:v>-6.1</c:v>
                </c:pt>
                <c:pt idx="20">
                  <c:v>-6</c:v>
                </c:pt>
                <c:pt idx="21">
                  <c:v>-5.9</c:v>
                </c:pt>
                <c:pt idx="22">
                  <c:v>-5.8</c:v>
                </c:pt>
                <c:pt idx="23">
                  <c:v>-5.7</c:v>
                </c:pt>
                <c:pt idx="24">
                  <c:v>-5.6</c:v>
                </c:pt>
                <c:pt idx="25">
                  <c:v>-5.5</c:v>
                </c:pt>
                <c:pt idx="26">
                  <c:v>-5.4</c:v>
                </c:pt>
                <c:pt idx="27">
                  <c:v>-5.3</c:v>
                </c:pt>
                <c:pt idx="28">
                  <c:v>-5.2</c:v>
                </c:pt>
                <c:pt idx="29">
                  <c:v>-5.0999999999999996</c:v>
                </c:pt>
                <c:pt idx="30">
                  <c:v>-5</c:v>
                </c:pt>
                <c:pt idx="31">
                  <c:v>-4.9000000000000004</c:v>
                </c:pt>
                <c:pt idx="32">
                  <c:v>-4.8</c:v>
                </c:pt>
                <c:pt idx="33">
                  <c:v>-4.7</c:v>
                </c:pt>
                <c:pt idx="34">
                  <c:v>-4.5999999999999996</c:v>
                </c:pt>
                <c:pt idx="35">
                  <c:v>-4.5</c:v>
                </c:pt>
                <c:pt idx="36">
                  <c:v>-4.4000000000000004</c:v>
                </c:pt>
                <c:pt idx="37">
                  <c:v>-4.3</c:v>
                </c:pt>
                <c:pt idx="38">
                  <c:v>-4.2</c:v>
                </c:pt>
                <c:pt idx="39">
                  <c:v>-4.0999999999999996</c:v>
                </c:pt>
                <c:pt idx="40">
                  <c:v>-4</c:v>
                </c:pt>
                <c:pt idx="41">
                  <c:v>-3.9</c:v>
                </c:pt>
                <c:pt idx="42">
                  <c:v>-3.8</c:v>
                </c:pt>
                <c:pt idx="43">
                  <c:v>-3.7</c:v>
                </c:pt>
                <c:pt idx="44">
                  <c:v>-3.6</c:v>
                </c:pt>
                <c:pt idx="45">
                  <c:v>-3.5</c:v>
                </c:pt>
                <c:pt idx="46">
                  <c:v>-3.4</c:v>
                </c:pt>
                <c:pt idx="47">
                  <c:v>-3.3</c:v>
                </c:pt>
                <c:pt idx="48">
                  <c:v>-3.2</c:v>
                </c:pt>
                <c:pt idx="49">
                  <c:v>-3.1</c:v>
                </c:pt>
                <c:pt idx="50">
                  <c:v>-3</c:v>
                </c:pt>
                <c:pt idx="51">
                  <c:v>-2.9</c:v>
                </c:pt>
                <c:pt idx="52">
                  <c:v>-2.8</c:v>
                </c:pt>
                <c:pt idx="53">
                  <c:v>-2.7</c:v>
                </c:pt>
                <c:pt idx="54">
                  <c:v>-2.6</c:v>
                </c:pt>
                <c:pt idx="55">
                  <c:v>-2.5</c:v>
                </c:pt>
                <c:pt idx="56">
                  <c:v>-2.4</c:v>
                </c:pt>
                <c:pt idx="57">
                  <c:v>-2.2999999999999998</c:v>
                </c:pt>
                <c:pt idx="58">
                  <c:v>-2.2000000000000002</c:v>
                </c:pt>
                <c:pt idx="59">
                  <c:v>-2.1</c:v>
                </c:pt>
                <c:pt idx="60">
                  <c:v>-2</c:v>
                </c:pt>
                <c:pt idx="61">
                  <c:v>-1.9</c:v>
                </c:pt>
                <c:pt idx="62">
                  <c:v>-1.8</c:v>
                </c:pt>
                <c:pt idx="63">
                  <c:v>-1.7</c:v>
                </c:pt>
                <c:pt idx="64">
                  <c:v>-1.6</c:v>
                </c:pt>
                <c:pt idx="65">
                  <c:v>-1.5</c:v>
                </c:pt>
                <c:pt idx="66">
                  <c:v>-1.4</c:v>
                </c:pt>
                <c:pt idx="67">
                  <c:v>-1.3</c:v>
                </c:pt>
                <c:pt idx="68">
                  <c:v>-1.2</c:v>
                </c:pt>
                <c:pt idx="69">
                  <c:v>-1.1000000000000001</c:v>
                </c:pt>
                <c:pt idx="70">
                  <c:v>-1</c:v>
                </c:pt>
                <c:pt idx="71">
                  <c:v>-0.9</c:v>
                </c:pt>
                <c:pt idx="72">
                  <c:v>-0.8</c:v>
                </c:pt>
                <c:pt idx="73">
                  <c:v>-0.7</c:v>
                </c:pt>
                <c:pt idx="74">
                  <c:v>-0.6</c:v>
                </c:pt>
                <c:pt idx="75">
                  <c:v>-0.5</c:v>
                </c:pt>
                <c:pt idx="76">
                  <c:v>-0.4</c:v>
                </c:pt>
                <c:pt idx="77">
                  <c:v>-0.3</c:v>
                </c:pt>
                <c:pt idx="78">
                  <c:v>-0.2</c:v>
                </c:pt>
                <c:pt idx="79">
                  <c:v>-0.1</c:v>
                </c:pt>
                <c:pt idx="80">
                  <c:v>0</c:v>
                </c:pt>
                <c:pt idx="81">
                  <c:v>0.1</c:v>
                </c:pt>
                <c:pt idx="82">
                  <c:v>0.2</c:v>
                </c:pt>
                <c:pt idx="83">
                  <c:v>0.3</c:v>
                </c:pt>
                <c:pt idx="84">
                  <c:v>0.4</c:v>
                </c:pt>
                <c:pt idx="85">
                  <c:v>0.5</c:v>
                </c:pt>
                <c:pt idx="86">
                  <c:v>0.6</c:v>
                </c:pt>
                <c:pt idx="87">
                  <c:v>0.7</c:v>
                </c:pt>
                <c:pt idx="88">
                  <c:v>0.8</c:v>
                </c:pt>
                <c:pt idx="89">
                  <c:v>0.9</c:v>
                </c:pt>
                <c:pt idx="90">
                  <c:v>1</c:v>
                </c:pt>
                <c:pt idx="91">
                  <c:v>1.1000000000000001</c:v>
                </c:pt>
                <c:pt idx="92">
                  <c:v>1.2</c:v>
                </c:pt>
                <c:pt idx="93">
                  <c:v>1.3</c:v>
                </c:pt>
                <c:pt idx="94">
                  <c:v>1.4</c:v>
                </c:pt>
                <c:pt idx="95">
                  <c:v>1.5</c:v>
                </c:pt>
                <c:pt idx="96">
                  <c:v>1.6</c:v>
                </c:pt>
                <c:pt idx="97">
                  <c:v>1.7</c:v>
                </c:pt>
                <c:pt idx="98">
                  <c:v>1.8</c:v>
                </c:pt>
                <c:pt idx="99">
                  <c:v>1.9</c:v>
                </c:pt>
                <c:pt idx="100">
                  <c:v>2</c:v>
                </c:pt>
                <c:pt idx="101">
                  <c:v>2.1</c:v>
                </c:pt>
                <c:pt idx="102">
                  <c:v>2.2000000000000002</c:v>
                </c:pt>
                <c:pt idx="103">
                  <c:v>2.2999999999999998</c:v>
                </c:pt>
                <c:pt idx="104">
                  <c:v>2.4</c:v>
                </c:pt>
                <c:pt idx="105">
                  <c:v>2.5</c:v>
                </c:pt>
                <c:pt idx="106">
                  <c:v>2.6</c:v>
                </c:pt>
                <c:pt idx="107">
                  <c:v>2.7</c:v>
                </c:pt>
                <c:pt idx="108">
                  <c:v>2.8</c:v>
                </c:pt>
                <c:pt idx="109">
                  <c:v>2.9</c:v>
                </c:pt>
                <c:pt idx="110">
                  <c:v>3</c:v>
                </c:pt>
                <c:pt idx="111">
                  <c:v>3.1</c:v>
                </c:pt>
                <c:pt idx="112">
                  <c:v>3.2</c:v>
                </c:pt>
                <c:pt idx="113">
                  <c:v>3.3</c:v>
                </c:pt>
                <c:pt idx="114">
                  <c:v>3.4</c:v>
                </c:pt>
                <c:pt idx="115">
                  <c:v>3.5</c:v>
                </c:pt>
                <c:pt idx="116">
                  <c:v>3.6</c:v>
                </c:pt>
                <c:pt idx="117">
                  <c:v>3.7</c:v>
                </c:pt>
                <c:pt idx="118">
                  <c:v>3.8</c:v>
                </c:pt>
                <c:pt idx="119">
                  <c:v>3.9</c:v>
                </c:pt>
                <c:pt idx="120">
                  <c:v>4</c:v>
                </c:pt>
                <c:pt idx="121">
                  <c:v>4.0999999999999996</c:v>
                </c:pt>
                <c:pt idx="122">
                  <c:v>4.2</c:v>
                </c:pt>
                <c:pt idx="123">
                  <c:v>4.3</c:v>
                </c:pt>
                <c:pt idx="124">
                  <c:v>4.4000000000000004</c:v>
                </c:pt>
                <c:pt idx="125">
                  <c:v>4.5</c:v>
                </c:pt>
                <c:pt idx="126">
                  <c:v>4.5999999999999996</c:v>
                </c:pt>
                <c:pt idx="127">
                  <c:v>4.7</c:v>
                </c:pt>
                <c:pt idx="128">
                  <c:v>4.8</c:v>
                </c:pt>
                <c:pt idx="129">
                  <c:v>4.9000000000000004</c:v>
                </c:pt>
                <c:pt idx="130">
                  <c:v>5</c:v>
                </c:pt>
                <c:pt idx="131">
                  <c:v>5.0999999999999996</c:v>
                </c:pt>
                <c:pt idx="132">
                  <c:v>5.2</c:v>
                </c:pt>
                <c:pt idx="133">
                  <c:v>5.3</c:v>
                </c:pt>
                <c:pt idx="134">
                  <c:v>5.4</c:v>
                </c:pt>
                <c:pt idx="135">
                  <c:v>5.5</c:v>
                </c:pt>
                <c:pt idx="136">
                  <c:v>5.6</c:v>
                </c:pt>
                <c:pt idx="137">
                  <c:v>5.7</c:v>
                </c:pt>
                <c:pt idx="138">
                  <c:v>5.8</c:v>
                </c:pt>
                <c:pt idx="139">
                  <c:v>5.9</c:v>
                </c:pt>
                <c:pt idx="140">
                  <c:v>6</c:v>
                </c:pt>
                <c:pt idx="141">
                  <c:v>6.1</c:v>
                </c:pt>
                <c:pt idx="142">
                  <c:v>6.2</c:v>
                </c:pt>
                <c:pt idx="143">
                  <c:v>6.3</c:v>
                </c:pt>
                <c:pt idx="144">
                  <c:v>6.4</c:v>
                </c:pt>
                <c:pt idx="145">
                  <c:v>6.5</c:v>
                </c:pt>
                <c:pt idx="146">
                  <c:v>6.6</c:v>
                </c:pt>
                <c:pt idx="147">
                  <c:v>6.7</c:v>
                </c:pt>
                <c:pt idx="148">
                  <c:v>6.8</c:v>
                </c:pt>
                <c:pt idx="149">
                  <c:v>6.9</c:v>
                </c:pt>
                <c:pt idx="150">
                  <c:v>7</c:v>
                </c:pt>
                <c:pt idx="151">
                  <c:v>7.1</c:v>
                </c:pt>
                <c:pt idx="152">
                  <c:v>7.2</c:v>
                </c:pt>
                <c:pt idx="153">
                  <c:v>7.3</c:v>
                </c:pt>
                <c:pt idx="154">
                  <c:v>7.4</c:v>
                </c:pt>
                <c:pt idx="155">
                  <c:v>7.5</c:v>
                </c:pt>
                <c:pt idx="156">
                  <c:v>7.6</c:v>
                </c:pt>
                <c:pt idx="157">
                  <c:v>7.7</c:v>
                </c:pt>
                <c:pt idx="158">
                  <c:v>7.8</c:v>
                </c:pt>
                <c:pt idx="159">
                  <c:v>7.9</c:v>
                </c:pt>
                <c:pt idx="160">
                  <c:v>8</c:v>
                </c:pt>
                <c:pt idx="161">
                  <c:v>8.1</c:v>
                </c:pt>
                <c:pt idx="162">
                  <c:v>8.1999999999999993</c:v>
                </c:pt>
                <c:pt idx="163">
                  <c:v>8.3000000000000007</c:v>
                </c:pt>
                <c:pt idx="164">
                  <c:v>8.4</c:v>
                </c:pt>
                <c:pt idx="165">
                  <c:v>8.5</c:v>
                </c:pt>
                <c:pt idx="166">
                  <c:v>8.6</c:v>
                </c:pt>
                <c:pt idx="167">
                  <c:v>8.6999999999999993</c:v>
                </c:pt>
                <c:pt idx="168">
                  <c:v>8.8000000000000007</c:v>
                </c:pt>
                <c:pt idx="169">
                  <c:v>8.9</c:v>
                </c:pt>
                <c:pt idx="170">
                  <c:v>9</c:v>
                </c:pt>
              </c:numCache>
            </c:numRef>
          </c:xVal>
          <c:yVal>
            <c:numRef>
              <c:f>Sheet1!$D$2:$D$172</c:f>
              <c:numCache>
                <c:formatCode>General</c:formatCode>
                <c:ptCount val="171"/>
                <c:pt idx="0">
                  <c:v>1.27211683988196</c:v>
                </c:pt>
                <c:pt idx="1">
                  <c:v>1.26760520222882</c:v>
                </c:pt>
                <c:pt idx="2">
                  <c:v>1.2631101750364799</c:v>
                </c:pt>
                <c:pt idx="3">
                  <c:v>1.25863170288505</c:v>
                </c:pt>
                <c:pt idx="4">
                  <c:v>1.254169796087</c:v>
                </c:pt>
                <c:pt idx="5">
                  <c:v>1.2497244026790899</c:v>
                </c:pt>
                <c:pt idx="6">
                  <c:v>1.24529549405427</c:v>
                </c:pt>
                <c:pt idx="7">
                  <c:v>1.24088304371395</c:v>
                </c:pt>
                <c:pt idx="8">
                  <c:v>1.2364871230080601</c:v>
                </c:pt>
                <c:pt idx="9">
                  <c:v>1.23210845860276</c:v>
                </c:pt>
                <c:pt idx="10">
                  <c:v>1.2277478915633799</c:v>
                </c:pt>
                <c:pt idx="11">
                  <c:v>1.2234062703559301</c:v>
                </c:pt>
                <c:pt idx="12">
                  <c:v>1.21908442982461</c:v>
                </c:pt>
                <c:pt idx="13">
                  <c:v>1.2147831707105701</c:v>
                </c:pt>
                <c:pt idx="14">
                  <c:v>1.2105033419368101</c:v>
                </c:pt>
                <c:pt idx="15">
                  <c:v>1.20624571723086</c:v>
                </c:pt>
                <c:pt idx="16">
                  <c:v>1.20201107756183</c:v>
                </c:pt>
                <c:pt idx="17">
                  <c:v>1.1978001906010201</c:v>
                </c:pt>
                <c:pt idx="18">
                  <c:v>1.19361379060405</c:v>
                </c:pt>
                <c:pt idx="19">
                  <c:v>1.1894526592371499</c:v>
                </c:pt>
                <c:pt idx="20">
                  <c:v>1.1853175044211</c:v>
                </c:pt>
                <c:pt idx="21">
                  <c:v>1.18120904129835</c:v>
                </c:pt>
                <c:pt idx="22">
                  <c:v>1.17712797202982</c:v>
                </c:pt>
                <c:pt idx="23">
                  <c:v>1.1730749661226201</c:v>
                </c:pt>
                <c:pt idx="24">
                  <c:v>1.16905073957973</c:v>
                </c:pt>
                <c:pt idx="25">
                  <c:v>1.1650559361416499</c:v>
                </c:pt>
                <c:pt idx="26">
                  <c:v>1.16109120682508</c:v>
                </c:pt>
                <c:pt idx="27">
                  <c:v>1.15715718978155</c:v>
                </c:pt>
                <c:pt idx="28">
                  <c:v>1.1532544910128899</c:v>
                </c:pt>
                <c:pt idx="29">
                  <c:v>1.1493837625305801</c:v>
                </c:pt>
                <c:pt idx="30">
                  <c:v>1.1455455851580501</c:v>
                </c:pt>
                <c:pt idx="31">
                  <c:v>1.14174054648846</c:v>
                </c:pt>
                <c:pt idx="32">
                  <c:v>1.1379692218752999</c:v>
                </c:pt>
                <c:pt idx="33">
                  <c:v>1.1342321547466301</c:v>
                </c:pt>
                <c:pt idx="34">
                  <c:v>1.1305299333618599</c:v>
                </c:pt>
                <c:pt idx="35">
                  <c:v>1.1268630758398199</c:v>
                </c:pt>
                <c:pt idx="36">
                  <c:v>1.1232321071381901</c:v>
                </c:pt>
                <c:pt idx="37">
                  <c:v>1.11963753860072</c:v>
                </c:pt>
                <c:pt idx="38">
                  <c:v>1.11607985119625</c:v>
                </c:pt>
                <c:pt idx="39">
                  <c:v>1.1125595684979801</c:v>
                </c:pt>
                <c:pt idx="40">
                  <c:v>1.1090771445582499</c:v>
                </c:pt>
                <c:pt idx="41">
                  <c:v>1.1056330397909</c:v>
                </c:pt>
                <c:pt idx="42">
                  <c:v>1.1022276908178199</c:v>
                </c:pt>
                <c:pt idx="43">
                  <c:v>1.09886154991285</c:v>
                </c:pt>
                <c:pt idx="44">
                  <c:v>1.0955350172429601</c:v>
                </c:pt>
                <c:pt idx="45">
                  <c:v>1.0922485166961799</c:v>
                </c:pt>
                <c:pt idx="46">
                  <c:v>1.0890024296821501</c:v>
                </c:pt>
                <c:pt idx="47">
                  <c:v>1.0857971243554001</c:v>
                </c:pt>
                <c:pt idx="48">
                  <c:v>1.0826329784186099</c:v>
                </c:pt>
                <c:pt idx="49">
                  <c:v>1.07951032154464</c:v>
                </c:pt>
                <c:pt idx="50">
                  <c:v>1.0764295001394499</c:v>
                </c:pt>
                <c:pt idx="51">
                  <c:v>1.07339082076693</c:v>
                </c:pt>
                <c:pt idx="52">
                  <c:v>1.07039457022496</c:v>
                </c:pt>
                <c:pt idx="53">
                  <c:v>1.06744104671102</c:v>
                </c:pt>
                <c:pt idx="54">
                  <c:v>1.0645304946212499</c:v>
                </c:pt>
                <c:pt idx="55">
                  <c:v>1.0616631739646101</c:v>
                </c:pt>
                <c:pt idx="56">
                  <c:v>1.05883930087046</c:v>
                </c:pt>
                <c:pt idx="57">
                  <c:v>1.05605907013678</c:v>
                </c:pt>
                <c:pt idx="58">
                  <c:v>1.0533226830400999</c:v>
                </c:pt>
                <c:pt idx="59">
                  <c:v>1.0506302842463899</c:v>
                </c:pt>
                <c:pt idx="60">
                  <c:v>1.04798202860567</c:v>
                </c:pt>
                <c:pt idx="61">
                  <c:v>1.0453780193670901</c:v>
                </c:pt>
                <c:pt idx="62">
                  <c:v>1.0428183552588099</c:v>
                </c:pt>
                <c:pt idx="63">
                  <c:v>1.0403031024842699</c:v>
                </c:pt>
                <c:pt idx="64">
                  <c:v>1.03783229697775</c:v>
                </c:pt>
                <c:pt idx="65">
                  <c:v>1.03540595140836</c:v>
                </c:pt>
                <c:pt idx="66">
                  <c:v>1.03302405286451</c:v>
                </c:pt>
                <c:pt idx="67">
                  <c:v>1.0306865561990399</c:v>
                </c:pt>
                <c:pt idx="68">
                  <c:v>1.0283933884996499</c:v>
                </c:pt>
                <c:pt idx="69">
                  <c:v>1.0261444346401101</c:v>
                </c:pt>
                <c:pt idx="70">
                  <c:v>1.0239395578711299</c:v>
                </c:pt>
                <c:pt idx="71">
                  <c:v>1.0217785904455099</c:v>
                </c:pt>
                <c:pt idx="72">
                  <c:v>1.0196613219869699</c:v>
                </c:pt>
                <c:pt idx="73">
                  <c:v>1.01758750644466</c:v>
                </c:pt>
                <c:pt idx="74">
                  <c:v>1.0155568723753501</c:v>
                </c:pt>
                <c:pt idx="75">
                  <c:v>1.0135690993845401</c:v>
                </c:pt>
                <c:pt idx="76">
                  <c:v>1.0116238421602</c:v>
                </c:pt>
                <c:pt idx="77">
                  <c:v>1.0097207122630201</c:v>
                </c:pt>
                <c:pt idx="78">
                  <c:v>1.00785928266991</c:v>
                </c:pt>
                <c:pt idx="79">
                  <c:v>1.0060390933755201</c:v>
                </c:pt>
                <c:pt idx="80">
                  <c:v>1.0042596495362499</c:v>
                </c:pt>
                <c:pt idx="81">
                  <c:v>1.0025204187999499</c:v>
                </c:pt>
                <c:pt idx="82">
                  <c:v>1.0008208300972301</c:v>
                </c:pt>
                <c:pt idx="83">
                  <c:v>0.99974512345199695</c:v>
                </c:pt>
                <c:pt idx="84">
                  <c:v>0.99926886653479696</c:v>
                </c:pt>
                <c:pt idx="85">
                  <c:v>0.99882593383852603</c:v>
                </c:pt>
                <c:pt idx="86">
                  <c:v>0.99841669661908305</c:v>
                </c:pt>
                <c:pt idx="87">
                  <c:v>0.99804151008486097</c:v>
                </c:pt>
                <c:pt idx="88">
                  <c:v>0.99770068588483296</c:v>
                </c:pt>
                <c:pt idx="89">
                  <c:v>0.99739451117510702</c:v>
                </c:pt>
                <c:pt idx="90">
                  <c:v>0.99712323911758505</c:v>
                </c:pt>
                <c:pt idx="91">
                  <c:v>0.99688707855694203</c:v>
                </c:pt>
                <c:pt idx="92">
                  <c:v>0.99668621491207399</c:v>
                </c:pt>
                <c:pt idx="93">
                  <c:v>0.99652079614322497</c:v>
                </c:pt>
                <c:pt idx="94">
                  <c:v>0.99639091835084703</c:v>
                </c:pt>
                <c:pt idx="95">
                  <c:v>0.99629667195055305</c:v>
                </c:pt>
                <c:pt idx="96">
                  <c:v>0.99623808221897303</c:v>
                </c:pt>
                <c:pt idx="97">
                  <c:v>0.99621515809018102</c:v>
                </c:pt>
                <c:pt idx="98">
                  <c:v>0.99622786741406799</c:v>
                </c:pt>
                <c:pt idx="99">
                  <c:v>0.99627614677773901</c:v>
                </c:pt>
                <c:pt idx="100">
                  <c:v>0.99635990290997101</c:v>
                </c:pt>
                <c:pt idx="101">
                  <c:v>0.99647900103685105</c:v>
                </c:pt>
                <c:pt idx="102">
                  <c:v>0.99663328534119699</c:v>
                </c:pt>
                <c:pt idx="103">
                  <c:v>0.99682256846725004</c:v>
                </c:pt>
                <c:pt idx="104">
                  <c:v>0.99704662902007601</c:v>
                </c:pt>
                <c:pt idx="105">
                  <c:v>0.99730523420302897</c:v>
                </c:pt>
                <c:pt idx="106">
                  <c:v>0.99759809888342099</c:v>
                </c:pt>
                <c:pt idx="107">
                  <c:v>0.99792493356569401</c:v>
                </c:pt>
                <c:pt idx="108">
                  <c:v>0.99828542008901699</c:v>
                </c:pt>
                <c:pt idx="109">
                  <c:v>0.99867921712709695</c:v>
                </c:pt>
                <c:pt idx="110">
                  <c:v>0.99910596216314496</c:v>
                </c:pt>
                <c:pt idx="111">
                  <c:v>0.99956526631975995</c:v>
                </c:pt>
                <c:pt idx="112">
                  <c:v>1.0000567320337801</c:v>
                </c:pt>
                <c:pt idx="113">
                  <c:v>1.00057992704975</c:v>
                </c:pt>
                <c:pt idx="114">
                  <c:v>1.0011344231005701</c:v>
                </c:pt>
                <c:pt idx="115">
                  <c:v>1.00171975349114</c:v>
                </c:pt>
                <c:pt idx="116">
                  <c:v>1.0023354520354799</c:v>
                </c:pt>
                <c:pt idx="117">
                  <c:v>1.0029810148909899</c:v>
                </c:pt>
                <c:pt idx="118">
                  <c:v>1.00365597545483</c:v>
                </c:pt>
                <c:pt idx="119">
                  <c:v>1.00435977326731</c:v>
                </c:pt>
                <c:pt idx="120">
                  <c:v>1.00509192715032</c:v>
                </c:pt>
                <c:pt idx="121">
                  <c:v>1.00585185697321</c:v>
                </c:pt>
                <c:pt idx="122">
                  <c:v>1.00663903464922</c:v>
                </c:pt>
                <c:pt idx="123">
                  <c:v>1.0074528741295401</c:v>
                </c:pt>
                <c:pt idx="124">
                  <c:v>1.0082928264545601</c:v>
                </c:pt>
                <c:pt idx="125">
                  <c:v>1.00915829657268</c:v>
                </c:pt>
                <c:pt idx="126">
                  <c:v>1.01004869175255</c:v>
                </c:pt>
                <c:pt idx="127">
                  <c:v>1.0109634100107401</c:v>
                </c:pt>
                <c:pt idx="128">
                  <c:v>1.0119018160569599</c:v>
                </c:pt>
                <c:pt idx="129">
                  <c:v>1.01286332711173</c:v>
                </c:pt>
                <c:pt idx="130">
                  <c:v>1.0138473032616899</c:v>
                </c:pt>
                <c:pt idx="131">
                  <c:v>1.0148530967337901</c:v>
                </c:pt>
                <c:pt idx="132">
                  <c:v>1.0158800641655901</c:v>
                </c:pt>
                <c:pt idx="133">
                  <c:v>1.01692755446005</c:v>
                </c:pt>
                <c:pt idx="134">
                  <c:v>1.01799492265747</c:v>
                </c:pt>
                <c:pt idx="135">
                  <c:v>1.01908150362976</c:v>
                </c:pt>
                <c:pt idx="136">
                  <c:v>1.0201865883421</c:v>
                </c:pt>
                <c:pt idx="137">
                  <c:v>1.0213095356737401</c:v>
                </c:pt>
                <c:pt idx="138">
                  <c:v>1.02244963542016</c:v>
                </c:pt>
                <c:pt idx="139">
                  <c:v>1.0236062347622701</c:v>
                </c:pt>
                <c:pt idx="140">
                  <c:v>1.0247785856186</c:v>
                </c:pt>
                <c:pt idx="141">
                  <c:v>1.0259660223290199</c:v>
                </c:pt>
                <c:pt idx="142">
                  <c:v>1.02716779736743</c:v>
                </c:pt>
                <c:pt idx="143">
                  <c:v>1.0283831947911399</c:v>
                </c:pt>
                <c:pt idx="144">
                  <c:v>1.02961155811449</c:v>
                </c:pt>
                <c:pt idx="145">
                  <c:v>1.0308520834209001</c:v>
                </c:pt>
                <c:pt idx="146">
                  <c:v>1.0321040766826399</c:v>
                </c:pt>
                <c:pt idx="147">
                  <c:v>1.0333667870869201</c:v>
                </c:pt>
                <c:pt idx="148">
                  <c:v>1.03463944484254</c:v>
                </c:pt>
                <c:pt idx="149">
                  <c:v>1.0359213667832099</c:v>
                </c:pt>
                <c:pt idx="150">
                  <c:v>1.0372117204493101</c:v>
                </c:pt>
                <c:pt idx="151">
                  <c:v>1.0385098115935301</c:v>
                </c:pt>
                <c:pt idx="152">
                  <c:v>1.03981483656913</c:v>
                </c:pt>
                <c:pt idx="153">
                  <c:v>1.0411260252308501</c:v>
                </c:pt>
                <c:pt idx="154">
                  <c:v>1.0424426168893399</c:v>
                </c:pt>
                <c:pt idx="155">
                  <c:v>1.0437638315109901</c:v>
                </c:pt>
                <c:pt idx="156">
                  <c:v>1.0450888713345301</c:v>
                </c:pt>
                <c:pt idx="157">
                  <c:v>1.04641693363634</c:v>
                </c:pt>
                <c:pt idx="158">
                  <c:v>1.0477475433958601</c:v>
                </c:pt>
                <c:pt idx="159">
                  <c:v>1.0490806393043</c:v>
                </c:pt>
                <c:pt idx="160">
                  <c:v>1.0504161742876399</c:v>
                </c:pt>
                <c:pt idx="161">
                  <c:v>1.0517541034072599</c:v>
                </c:pt>
                <c:pt idx="162">
                  <c:v>1.05309443937884</c:v>
                </c:pt>
                <c:pt idx="163">
                  <c:v>1.0544370995741901</c:v>
                </c:pt>
                <c:pt idx="164">
                  <c:v>1.0557821145397099</c:v>
                </c:pt>
                <c:pt idx="165">
                  <c:v>1.0571294048269799</c:v>
                </c:pt>
                <c:pt idx="166">
                  <c:v>1.05847897633726</c:v>
                </c:pt>
                <c:pt idx="167">
                  <c:v>1.0598308366645599</c:v>
                </c:pt>
                <c:pt idx="168">
                  <c:v>1.0611849102511699</c:v>
                </c:pt>
                <c:pt idx="169">
                  <c:v>1.06254123549042</c:v>
                </c:pt>
                <c:pt idx="170">
                  <c:v>1.0638997389433</c:v>
                </c:pt>
              </c:numCache>
            </c:numRef>
          </c:yVal>
          <c:smooth val="1"/>
        </c:ser>
        <c:dLbls>
          <c:showLegendKey val="0"/>
          <c:showVal val="0"/>
          <c:showCatName val="0"/>
          <c:showSerName val="0"/>
          <c:showPercent val="0"/>
          <c:showBubbleSize val="0"/>
        </c:dLbls>
        <c:axId val="446866600"/>
        <c:axId val="446866992"/>
      </c:scatterChart>
      <c:valAx>
        <c:axId val="446866600"/>
        <c:scaling>
          <c:orientation val="minMax"/>
          <c:max val="9"/>
          <c:min val="-8"/>
        </c:scaling>
        <c:delete val="0"/>
        <c:axPos val="b"/>
        <c:title>
          <c:tx>
            <c:rich>
              <a:bodyPr/>
              <a:lstStyle/>
              <a:p>
                <a:pPr>
                  <a:defRPr sz="1700"/>
                </a:pPr>
                <a:r>
                  <a:rPr lang="en-US" sz="1700" dirty="0" smtClean="0"/>
                  <a:t>Donor BMI - Recipient BMI (kg/m</a:t>
                </a:r>
                <a:r>
                  <a:rPr lang="en-US" sz="1700" baseline="30000" dirty="0" smtClean="0"/>
                  <a:t>2</a:t>
                </a:r>
                <a:r>
                  <a:rPr lang="en-US" sz="1700" dirty="0" smtClean="0"/>
                  <a: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6866992"/>
        <c:crossesAt val="0"/>
        <c:crossBetween val="midCat"/>
        <c:majorUnit val="2"/>
      </c:valAx>
      <c:valAx>
        <c:axId val="44686699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66600"/>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36"/>
          <c:h val="0.80568876471086259"/>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0.87193895610864802</c:v>
                </c:pt>
                <c:pt idx="1">
                  <c:v>0.87907276275480595</c:v>
                </c:pt>
                <c:pt idx="2">
                  <c:v>0.88624765677709605</c:v>
                </c:pt>
                <c:pt idx="3">
                  <c:v>0.89344627465469095</c:v>
                </c:pt>
                <c:pt idx="4">
                  <c:v>0.90065068483820399</c:v>
                </c:pt>
                <c:pt idx="5">
                  <c:v>0.90784238985716703</c:v>
                </c:pt>
                <c:pt idx="6">
                  <c:v>0.91500232557903505</c:v>
                </c:pt>
                <c:pt idx="7">
                  <c:v>0.92211085616337396</c:v>
                </c:pt>
                <c:pt idx="8">
                  <c:v>0.92914780709934497</c:v>
                </c:pt>
                <c:pt idx="9">
                  <c:v>0.93609244567775896</c:v>
                </c:pt>
                <c:pt idx="10">
                  <c:v>0.94292353324926503</c:v>
                </c:pt>
                <c:pt idx="11">
                  <c:v>0.94961931767604801</c:v>
                </c:pt>
                <c:pt idx="12">
                  <c:v>0.95615757673900503</c:v>
                </c:pt>
                <c:pt idx="13">
                  <c:v>0.96251563838171506</c:v>
                </c:pt>
                <c:pt idx="14">
                  <c:v>0.96867045340362701</c:v>
                </c:pt>
                <c:pt idx="15">
                  <c:v>0.97459858225206997</c:v>
                </c:pt>
                <c:pt idx="16">
                  <c:v>0.98027628065594496</c:v>
                </c:pt>
                <c:pt idx="17">
                  <c:v>0.985679544485347</c:v>
                </c:pt>
                <c:pt idx="18">
                  <c:v>0.99078415545134702</c:v>
                </c:pt>
                <c:pt idx="19">
                  <c:v>0.995565781701374</c:v>
                </c:pt>
                <c:pt idx="20">
                  <c:v>1</c:v>
                </c:pt>
                <c:pt idx="21">
                  <c:v>1.0040689092719799</c:v>
                </c:pt>
                <c:pt idx="22">
                  <c:v>1.007781023715</c:v>
                </c:pt>
                <c:pt idx="23">
                  <c:v>1.0111519450384601</c:v>
                </c:pt>
                <c:pt idx="24">
                  <c:v>1.0141979727353101</c:v>
                </c:pt>
                <c:pt idx="25">
                  <c:v>1.01693589427947</c:v>
                </c:pt>
                <c:pt idx="26">
                  <c:v>1.0193830625912901</c:v>
                </c:pt>
                <c:pt idx="27">
                  <c:v>1.02155727306528</c:v>
                </c:pt>
                <c:pt idx="28">
                  <c:v>1.02347667709259</c:v>
                </c:pt>
                <c:pt idx="29">
                  <c:v>1.0251598433606699</c:v>
                </c:pt>
                <c:pt idx="30">
                  <c:v>1.02662557172074</c:v>
                </c:pt>
                <c:pt idx="31">
                  <c:v>1.0278929831842001</c:v>
                </c:pt>
                <c:pt idx="32">
                  <c:v>1.0289814143443199</c:v>
                </c:pt>
                <c:pt idx="33">
                  <c:v>1.02991034029205</c:v>
                </c:pt>
                <c:pt idx="34">
                  <c:v>1.03069944376874</c:v>
                </c:pt>
                <c:pt idx="35">
                  <c:v>1.0313684964682199</c:v>
                </c:pt>
                <c:pt idx="36">
                  <c:v>1.0319373782341501</c:v>
                </c:pt>
                <c:pt idx="37">
                  <c:v>1.0324260851312801</c:v>
                </c:pt>
                <c:pt idx="38">
                  <c:v>1.0328545877832001</c:v>
                </c:pt>
                <c:pt idx="39">
                  <c:v>1.03324299653503</c:v>
                </c:pt>
                <c:pt idx="40">
                  <c:v>1.03361139117193</c:v>
                </c:pt>
                <c:pt idx="41">
                  <c:v>1.03397654650072</c:v>
                </c:pt>
                <c:pt idx="42">
                  <c:v>1.0343418436526499</c:v>
                </c:pt>
                <c:pt idx="43">
                  <c:v>1.0347072972549201</c:v>
                </c:pt>
                <c:pt idx="44">
                  <c:v>1.03507285257632</c:v>
                </c:pt>
                <c:pt idx="45">
                  <c:v>1.0354385242117401</c:v>
                </c:pt>
                <c:pt idx="46">
                  <c:v>1.0358043250320199</c:v>
                </c:pt>
                <c:pt idx="47">
                  <c:v>1.0361702550828</c:v>
                </c:pt>
                <c:pt idx="48">
                  <c:v>1.03653638039507</c:v>
                </c:pt>
                <c:pt idx="49">
                  <c:v>1.0369025690671501</c:v>
                </c:pt>
                <c:pt idx="50">
                  <c:v>1.0372688871067499</c:v>
                </c:pt>
                <c:pt idx="51">
                  <c:v>1.0376353345595799</c:v>
                </c:pt>
                <c:pt idx="52">
                  <c:v>1.0380019114713499</c:v>
                </c:pt>
                <c:pt idx="53">
                  <c:v>1.0383686839897801</c:v>
                </c:pt>
                <c:pt idx="54">
                  <c:v>1.0387355199800199</c:v>
                </c:pt>
                <c:pt idx="55">
                  <c:v>1.0391024855664599</c:v>
                </c:pt>
                <c:pt idx="56">
                  <c:v>1.0394695807948999</c:v>
                </c:pt>
                <c:pt idx="57">
                  <c:v>1.03983680571113</c:v>
                </c:pt>
                <c:pt idx="58">
                  <c:v>1.0402042265797899</c:v>
                </c:pt>
                <c:pt idx="59">
                  <c:v>1.0405717110324599</c:v>
                </c:pt>
                <c:pt idx="60">
                  <c:v>1.04093932531043</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0.79570776690667899</c:v>
                </c:pt>
                <c:pt idx="1">
                  <c:v>0.80678543165905103</c:v>
                </c:pt>
                <c:pt idx="2">
                  <c:v>0.81798470758308905</c:v>
                </c:pt>
                <c:pt idx="3">
                  <c:v>0.829276023037958</c:v>
                </c:pt>
                <c:pt idx="4">
                  <c:v>0.84062820547697803</c:v>
                </c:pt>
                <c:pt idx="5">
                  <c:v>0.85200849057732597</c:v>
                </c:pt>
                <c:pt idx="6">
                  <c:v>0.86338254016242699</c:v>
                </c:pt>
                <c:pt idx="7">
                  <c:v>0.87471446879934101</c:v>
                </c:pt>
                <c:pt idx="8">
                  <c:v>0.88596694991715896</c:v>
                </c:pt>
                <c:pt idx="9">
                  <c:v>0.89710126031733906</c:v>
                </c:pt>
                <c:pt idx="10">
                  <c:v>0.90807746656056998</c:v>
                </c:pt>
                <c:pt idx="11">
                  <c:v>0.91885454812927703</c:v>
                </c:pt>
                <c:pt idx="12">
                  <c:v>0.92939064232467505</c:v>
                </c:pt>
                <c:pt idx="13">
                  <c:v>0.93964330154773801</c:v>
                </c:pt>
                <c:pt idx="14">
                  <c:v>0.94956989763508803</c:v>
                </c:pt>
                <c:pt idx="15">
                  <c:v>0.95912796396859601</c:v>
                </c:pt>
                <c:pt idx="16">
                  <c:v>0.96827579844503497</c:v>
                </c:pt>
                <c:pt idx="17">
                  <c:v>0.97697312673295</c:v>
                </c:pt>
                <c:pt idx="18">
                  <c:v>0.98518192878104704</c:v>
                </c:pt>
                <c:pt idx="19">
                  <c:v>0.99286756028938905</c:v>
                </c:pt>
                <c:pt idx="20">
                  <c:v>1</c:v>
                </c:pt>
                <c:pt idx="21">
                  <c:v>1.0015783126165501</c:v>
                </c:pt>
                <c:pt idx="22">
                  <c:v>1.00298686581903</c:v>
                </c:pt>
                <c:pt idx="23">
                  <c:v>1.0042078748358101</c:v>
                </c:pt>
                <c:pt idx="24">
                  <c:v>1.0052235183513101</c:v>
                </c:pt>
                <c:pt idx="25">
                  <c:v>1.00601665966446</c:v>
                </c:pt>
                <c:pt idx="26">
                  <c:v>1.00657182105535</c:v>
                </c:pt>
                <c:pt idx="27">
                  <c:v>1.0068761070952299</c:v>
                </c:pt>
                <c:pt idx="28">
                  <c:v>1.00692008514607</c:v>
                </c:pt>
                <c:pt idx="29">
                  <c:v>1.00669858933199</c:v>
                </c:pt>
                <c:pt idx="30">
                  <c:v>1.0062111416811299</c:v>
                </c:pt>
                <c:pt idx="31">
                  <c:v>1.0054622601632299</c:v>
                </c:pt>
                <c:pt idx="32">
                  <c:v>1.0044613621525</c:v>
                </c:pt>
                <c:pt idx="33">
                  <c:v>1.00322244196726</c:v>
                </c:pt>
                <c:pt idx="34">
                  <c:v>1.0017636719384699</c:v>
                </c:pt>
                <c:pt idx="35">
                  <c:v>1.0001067817090901</c:v>
                </c:pt>
                <c:pt idx="36">
                  <c:v>0.99827645668876197</c:v>
                </c:pt>
                <c:pt idx="37">
                  <c:v>0.99629979327438201</c:v>
                </c:pt>
                <c:pt idx="38">
                  <c:v>0.99420561296390297</c:v>
                </c:pt>
                <c:pt idx="39">
                  <c:v>0.99202414490312896</c:v>
                </c:pt>
                <c:pt idx="40">
                  <c:v>0.98978645609314098</c:v>
                </c:pt>
                <c:pt idx="41">
                  <c:v>0.98751973882814803</c:v>
                </c:pt>
                <c:pt idx="42">
                  <c:v>0.98523336435973397</c:v>
                </c:pt>
                <c:pt idx="43">
                  <c:v>0.98293137257226004</c:v>
                </c:pt>
                <c:pt idx="44">
                  <c:v>0.98061697249970603</c:v>
                </c:pt>
                <c:pt idx="45">
                  <c:v>0.97829282108927496</c:v>
                </c:pt>
                <c:pt idx="46">
                  <c:v>0.97596111232657101</c:v>
                </c:pt>
                <c:pt idx="47">
                  <c:v>0.97362364708989502</c:v>
                </c:pt>
                <c:pt idx="48">
                  <c:v>0.971282003816617</c:v>
                </c:pt>
                <c:pt idx="49">
                  <c:v>0.96893728612450103</c:v>
                </c:pt>
                <c:pt idx="50">
                  <c:v>0.96659063408496404</c:v>
                </c:pt>
                <c:pt idx="51">
                  <c:v>0.964242949941164</c:v>
                </c:pt>
                <c:pt idx="52">
                  <c:v>0.96189500388395099</c:v>
                </c:pt>
                <c:pt idx="53">
                  <c:v>0.95954753569448203</c:v>
                </c:pt>
                <c:pt idx="54">
                  <c:v>0.95720095705407504</c:v>
                </c:pt>
                <c:pt idx="55">
                  <c:v>0.95485583985218003</c:v>
                </c:pt>
                <c:pt idx="56">
                  <c:v>0.95251261263956699</c:v>
                </c:pt>
                <c:pt idx="57">
                  <c:v>0.95017164929241604</c:v>
                </c:pt>
                <c:pt idx="58">
                  <c:v>0.94783335662589097</c:v>
                </c:pt>
                <c:pt idx="59">
                  <c:v>0.94549786311455297</c:v>
                </c:pt>
                <c:pt idx="60">
                  <c:v>0.94316550140586097</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0.95547332173899002</c:v>
                </c:pt>
                <c:pt idx="1">
                  <c:v>0.957836981052406</c:v>
                </c:pt>
                <c:pt idx="2">
                  <c:v>0.96020732644700502</c:v>
                </c:pt>
                <c:pt idx="3">
                  <c:v>0.96258208789163002</c:v>
                </c:pt>
                <c:pt idx="4">
                  <c:v>0.96495888528896401</c:v>
                </c:pt>
                <c:pt idx="5">
                  <c:v>0.96733520139347895</c:v>
                </c:pt>
                <c:pt idx="6">
                  <c:v>0.96970834696001196</c:v>
                </c:pt>
                <c:pt idx="7">
                  <c:v>0.97207541590284097</c:v>
                </c:pt>
                <c:pt idx="8">
                  <c:v>0.97443324214096705</c:v>
                </c:pt>
                <c:pt idx="9">
                  <c:v>0.97677832549805899</c:v>
                </c:pt>
                <c:pt idx="10">
                  <c:v>0.97910676379059203</c:v>
                </c:pt>
                <c:pt idx="11">
                  <c:v>0.98141414257509696</c:v>
                </c:pt>
                <c:pt idx="12">
                  <c:v>0.98369541280148298</c:v>
                </c:pt>
                <c:pt idx="13">
                  <c:v>0.985944722431773</c:v>
                </c:pt>
                <c:pt idx="14">
                  <c:v>0.988155215992091</c:v>
                </c:pt>
                <c:pt idx="15">
                  <c:v>0.99031873974101503</c:v>
                </c:pt>
                <c:pt idx="16">
                  <c:v>0.99242549277782199</c:v>
                </c:pt>
                <c:pt idx="17">
                  <c:v>0.99446355056438795</c:v>
                </c:pt>
                <c:pt idx="18">
                  <c:v>0.99641823912465199</c:v>
                </c:pt>
                <c:pt idx="19">
                  <c:v>0.99827133581217897</c:v>
                </c:pt>
                <c:pt idx="20">
                  <c:v>1</c:v>
                </c:pt>
                <c:pt idx="21">
                  <c:v>1.0065656992241401</c:v>
                </c:pt>
                <c:pt idx="22">
                  <c:v>1.0125980971153601</c:v>
                </c:pt>
                <c:pt idx="23">
                  <c:v>1.01814403329811</c:v>
                </c:pt>
                <c:pt idx="24">
                  <c:v>1.0232525494304401</c:v>
                </c:pt>
                <c:pt idx="25">
                  <c:v>1.02797364550495</c:v>
                </c:pt>
                <c:pt idx="26">
                  <c:v>1.0323573604598899</c:v>
                </c:pt>
                <c:pt idx="27">
                  <c:v>1.0364525037377399</c:v>
                </c:pt>
                <c:pt idx="28">
                  <c:v>1.0403055058739199</c:v>
                </c:pt>
                <c:pt idx="29">
                  <c:v>1.04395964748162</c:v>
                </c:pt>
                <c:pt idx="30">
                  <c:v>1.0474541782056099</c:v>
                </c:pt>
                <c:pt idx="31">
                  <c:v>1.05082411020359</c:v>
                </c:pt>
                <c:pt idx="32">
                  <c:v>1.0541000290913101</c:v>
                </c:pt>
                <c:pt idx="33">
                  <c:v>1.05730819474142</c:v>
                </c:pt>
                <c:pt idx="34">
                  <c:v>1.0604710204049399</c:v>
                </c:pt>
                <c:pt idx="35">
                  <c:v>1.06360740169098</c:v>
                </c:pt>
                <c:pt idx="36">
                  <c:v>1.0667333136644099</c:v>
                </c:pt>
                <c:pt idx="37">
                  <c:v>1.0698623330597801</c:v>
                </c:pt>
                <c:pt idx="38">
                  <c:v>1.0730060116282401</c:v>
                </c:pt>
                <c:pt idx="39">
                  <c:v>1.07617450177379</c:v>
                </c:pt>
                <c:pt idx="40">
                  <c:v>1.0793767699927499</c:v>
                </c:pt>
                <c:pt idx="41">
                  <c:v>1.0826188648970401</c:v>
                </c:pt>
                <c:pt idx="42">
                  <c:v>1.0858981112825301</c:v>
                </c:pt>
                <c:pt idx="43">
                  <c:v>1.089210519541</c:v>
                </c:pt>
                <c:pt idx="44">
                  <c:v>1.09255279093264</c:v>
                </c:pt>
                <c:pt idx="45">
                  <c:v>1.0959223192786101</c:v>
                </c:pt>
                <c:pt idx="46">
                  <c:v>1.09931695659204</c:v>
                </c:pt>
                <c:pt idx="47">
                  <c:v>1.1027349230140699</c:v>
                </c:pt>
                <c:pt idx="48">
                  <c:v>1.10617479131774</c:v>
                </c:pt>
                <c:pt idx="49">
                  <c:v>1.1096352190537</c:v>
                </c:pt>
                <c:pt idx="50">
                  <c:v>1.11311521777596</c:v>
                </c:pt>
                <c:pt idx="51">
                  <c:v>1.11661390689169</c:v>
                </c:pt>
                <c:pt idx="52">
                  <c:v>1.12013053801886</c:v>
                </c:pt>
                <c:pt idx="53">
                  <c:v>1.12366452289444</c:v>
                </c:pt>
                <c:pt idx="54">
                  <c:v>1.12721521276875</c:v>
                </c:pt>
                <c:pt idx="55">
                  <c:v>1.13078218768349</c:v>
                </c:pt>
                <c:pt idx="56">
                  <c:v>1.1343650415333499</c:v>
                </c:pt>
                <c:pt idx="57">
                  <c:v>1.13796342304753</c:v>
                </c:pt>
                <c:pt idx="58">
                  <c:v>1.14157707726838</c:v>
                </c:pt>
                <c:pt idx="59">
                  <c:v>1.14520564037471</c:v>
                </c:pt>
                <c:pt idx="60">
                  <c:v>1.14884893198766</c:v>
                </c:pt>
              </c:numCache>
            </c:numRef>
          </c:yVal>
          <c:smooth val="1"/>
        </c:ser>
        <c:dLbls>
          <c:showLegendKey val="0"/>
          <c:showVal val="0"/>
          <c:showCatName val="0"/>
          <c:showSerName val="0"/>
          <c:showPercent val="0"/>
          <c:showBubbleSize val="0"/>
        </c:dLbls>
        <c:axId val="446867776"/>
        <c:axId val="446868168"/>
      </c:scatterChart>
      <c:valAx>
        <c:axId val="446867776"/>
        <c:scaling>
          <c:orientation val="minMax"/>
          <c:max val="6"/>
          <c:min val="0"/>
        </c:scaling>
        <c:delete val="0"/>
        <c:axPos val="b"/>
        <c:title>
          <c:tx>
            <c:rich>
              <a:bodyPr/>
              <a:lstStyle/>
              <a:p>
                <a:pPr>
                  <a:defRPr sz="1700"/>
                </a:pPr>
                <a:r>
                  <a:rPr lang="en-US" sz="1700" dirty="0" smtClean="0"/>
                  <a:t>Oxygen Required at Rest (L/min)</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6868168"/>
        <c:crosses val="autoZero"/>
        <c:crossBetween val="midCat"/>
        <c:majorUnit val="1"/>
      </c:valAx>
      <c:valAx>
        <c:axId val="44686816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6777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14"/>
          <c:h val="0.7961664219938605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1.15499787238707</c:v>
                </c:pt>
                <c:pt idx="1">
                  <c:v>1.14627927406337</c:v>
                </c:pt>
                <c:pt idx="2">
                  <c:v>1.1376264682586399</c:v>
                </c:pt>
                <c:pt idx="3">
                  <c:v>1.12903899943616</c:v>
                </c:pt>
                <c:pt idx="4">
                  <c:v>1.1205163335997199</c:v>
                </c:pt>
                <c:pt idx="5">
                  <c:v>1.11205802206395</c:v>
                </c:pt>
                <c:pt idx="6">
                  <c:v>1.10366355880232</c:v>
                </c:pt>
                <c:pt idx="7">
                  <c:v>1.0953324420630099</c:v>
                </c:pt>
                <c:pt idx="8">
                  <c:v>1.0870701848723201</c:v>
                </c:pt>
                <c:pt idx="9">
                  <c:v>1.07890567271708</c:v>
                </c:pt>
                <c:pt idx="10">
                  <c:v>1.0708728532665299</c:v>
                </c:pt>
                <c:pt idx="11">
                  <c:v>1.0630045936829</c:v>
                </c:pt>
                <c:pt idx="12">
                  <c:v>1.05533280635871</c:v>
                </c:pt>
                <c:pt idx="13">
                  <c:v>1.04788844871531</c:v>
                </c:pt>
                <c:pt idx="14">
                  <c:v>1.0407017412978801</c:v>
                </c:pt>
                <c:pt idx="15">
                  <c:v>1.03380201517313</c:v>
                </c:pt>
                <c:pt idx="16">
                  <c:v>1.0272179476905099</c:v>
                </c:pt>
                <c:pt idx="17">
                  <c:v>1.0209776168542399</c:v>
                </c:pt>
                <c:pt idx="18">
                  <c:v>1.0151085641447199</c:v>
                </c:pt>
                <c:pt idx="19">
                  <c:v>1.0096380483646401</c:v>
                </c:pt>
                <c:pt idx="20">
                  <c:v>1.00459294230913</c:v>
                </c:pt>
                <c:pt idx="21">
                  <c:v>1</c:v>
                </c:pt>
                <c:pt idx="22">
                  <c:v>0.99587648405260898</c:v>
                </c:pt>
                <c:pt idx="23">
                  <c:v>0.99220213423484604</c:v>
                </c:pt>
                <c:pt idx="24">
                  <c:v>0.98894823110210905</c:v>
                </c:pt>
                <c:pt idx="25">
                  <c:v>0.98608681427222999</c:v>
                </c:pt>
                <c:pt idx="26">
                  <c:v>0.98359073210064196</c:v>
                </c:pt>
                <c:pt idx="27">
                  <c:v>0.98143348849539402</c:v>
                </c:pt>
                <c:pt idx="28">
                  <c:v>0.97958913683919602</c:v>
                </c:pt>
                <c:pt idx="29">
                  <c:v>0.97803232000161999</c:v>
                </c:pt>
                <c:pt idx="30">
                  <c:v>0.97673801038749597</c:v>
                </c:pt>
                <c:pt idx="31">
                  <c:v>0.97568154156222997</c:v>
                </c:pt>
                <c:pt idx="32">
                  <c:v>0.97483856304315897</c:v>
                </c:pt>
                <c:pt idx="33">
                  <c:v>0.97418489756413096</c:v>
                </c:pt>
                <c:pt idx="34">
                  <c:v>0.97369666380752695</c:v>
                </c:pt>
                <c:pt idx="35">
                  <c:v>0.97335003569201906</c:v>
                </c:pt>
                <c:pt idx="36">
                  <c:v>0.97312128360780004</c:v>
                </c:pt>
                <c:pt idx="37">
                  <c:v>0.97298679763989104</c:v>
                </c:pt>
                <c:pt idx="38">
                  <c:v>0.97292292984833295</c:v>
                </c:pt>
                <c:pt idx="39">
                  <c:v>0.97290620481599999</c:v>
                </c:pt>
                <c:pt idx="40">
                  <c:v>0.97291303222976899</c:v>
                </c:pt>
                <c:pt idx="41">
                  <c:v>0.97292377360908799</c:v>
                </c:pt>
                <c:pt idx="42">
                  <c:v>0.97293452893727495</c:v>
                </c:pt>
                <c:pt idx="43">
                  <c:v>0.972945235400415</c:v>
                </c:pt>
                <c:pt idx="44">
                  <c:v>0.97295599096585506</c:v>
                </c:pt>
                <c:pt idx="45">
                  <c:v>0.972966732819457</c:v>
                </c:pt>
                <c:pt idx="46">
                  <c:v>0.97297748862254296</c:v>
                </c:pt>
                <c:pt idx="47">
                  <c:v>0.97298823071348906</c:v>
                </c:pt>
                <c:pt idx="48">
                  <c:v>0.97299895159877303</c:v>
                </c:pt>
                <c:pt idx="49">
                  <c:v>0.97300969392667902</c:v>
                </c:pt>
                <c:pt idx="50">
                  <c:v>0.97302045020468497</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1.0183020206105799</c:v>
                </c:pt>
                <c:pt idx="1">
                  <c:v>1.0175982188552499</c:v>
                </c:pt>
                <c:pt idx="2">
                  <c:v>1.0168930679289101</c:v>
                </c:pt>
                <c:pt idx="3">
                  <c:v>1.0161862152741601</c:v>
                </c:pt>
                <c:pt idx="4">
                  <c:v>1.0154772022959699</c:v>
                </c:pt>
                <c:pt idx="5">
                  <c:v>1.01476544065554</c:v>
                </c:pt>
                <c:pt idx="6">
                  <c:v>1.0140501452274799</c:v>
                </c:pt>
                <c:pt idx="7">
                  <c:v>1.0133302548172001</c:v>
                </c:pt>
                <c:pt idx="8">
                  <c:v>1.01260313869588</c:v>
                </c:pt>
                <c:pt idx="9">
                  <c:v>1.0118612347864699</c:v>
                </c:pt>
                <c:pt idx="10">
                  <c:v>1.0110961063359101</c:v>
                </c:pt>
                <c:pt idx="11">
                  <c:v>1.01029982726071</c:v>
                </c:pt>
                <c:pt idx="12">
                  <c:v>1.0094651964794701</c:v>
                </c:pt>
                <c:pt idx="13">
                  <c:v>1.0085860029523599</c:v>
                </c:pt>
                <c:pt idx="14">
                  <c:v>1.0076574023238301</c:v>
                </c:pt>
                <c:pt idx="15">
                  <c:v>1.0066763856211201</c:v>
                </c:pt>
                <c:pt idx="16">
                  <c:v>1.0056424740504599</c:v>
                </c:pt>
                <c:pt idx="17">
                  <c:v>1.0045586680658101</c:v>
                </c:pt>
                <c:pt idx="18">
                  <c:v>1.00343279221885</c:v>
                </c:pt>
                <c:pt idx="19">
                  <c:v>1.00227944127996</c:v>
                </c:pt>
                <c:pt idx="20">
                  <c:v>1.00112269377694</c:v>
                </c:pt>
                <c:pt idx="21">
                  <c:v>1</c:v>
                </c:pt>
                <c:pt idx="22">
                  <c:v>0.99279775375360002</c:v>
                </c:pt>
                <c:pt idx="23">
                  <c:v>0.98636247340472205</c:v>
                </c:pt>
                <c:pt idx="24">
                  <c:v>0.98057159970266705</c:v>
                </c:pt>
                <c:pt idx="25">
                  <c:v>0.97530595180620905</c:v>
                </c:pt>
                <c:pt idx="26">
                  <c:v>0.97045308897579896</c:v>
                </c:pt>
                <c:pt idx="27">
                  <c:v>0.96591067782056805</c:v>
                </c:pt>
                <c:pt idx="28">
                  <c:v>0.96158949944008298</c:v>
                </c:pt>
                <c:pt idx="29">
                  <c:v>0.95741551255700197</c:v>
                </c:pt>
                <c:pt idx="30">
                  <c:v>0.95333001557553698</c:v>
                </c:pt>
                <c:pt idx="31">
                  <c:v>0.94928886473193297</c:v>
                </c:pt>
                <c:pt idx="32">
                  <c:v>0.94526058715498595</c:v>
                </c:pt>
                <c:pt idx="33">
                  <c:v>0.94122401110365395</c:v>
                </c:pt>
                <c:pt idx="34">
                  <c:v>0.93716612694693002</c:v>
                </c:pt>
                <c:pt idx="35">
                  <c:v>0.93307983780297199</c:v>
                </c:pt>
                <c:pt idx="36">
                  <c:v>0.92896240317163903</c:v>
                </c:pt>
                <c:pt idx="37">
                  <c:v>0.92481412769090898</c:v>
                </c:pt>
                <c:pt idx="38">
                  <c:v>0.92063732259791797</c:v>
                </c:pt>
                <c:pt idx="39">
                  <c:v>0.91643571247299005</c:v>
                </c:pt>
                <c:pt idx="40">
                  <c:v>0.91221373061512601</c:v>
                </c:pt>
                <c:pt idx="41">
                  <c:v>0.90797665791496696</c:v>
                </c:pt>
                <c:pt idx="42">
                  <c:v>0.90373092455232695</c:v>
                </c:pt>
                <c:pt idx="43">
                  <c:v>0.89948187540457303</c:v>
                </c:pt>
                <c:pt idx="44">
                  <c:v>0.89523371295662202</c:v>
                </c:pt>
                <c:pt idx="45">
                  <c:v>0.89098966601321505</c:v>
                </c:pt>
                <c:pt idx="46">
                  <c:v>0.88675231182421299</c:v>
                </c:pt>
                <c:pt idx="47">
                  <c:v>0.88252370859414297</c:v>
                </c:pt>
                <c:pt idx="48">
                  <c:v>0.87830549656428203</c:v>
                </c:pt>
                <c:pt idx="49">
                  <c:v>0.87409906463412401</c:v>
                </c:pt>
                <c:pt idx="50">
                  <c:v>0.86990549406695294</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1.3100436395272701</c:v>
                </c:pt>
                <c:pt idx="1">
                  <c:v>1.29123277714202</c:v>
                </c:pt>
                <c:pt idx="2">
                  <c:v>1.27269427051804</c:v>
                </c:pt>
                <c:pt idx="3">
                  <c:v>1.2544246744223999</c:v>
                </c:pt>
                <c:pt idx="4">
                  <c:v>1.23642052330173</c:v>
                </c:pt>
                <c:pt idx="5">
                  <c:v>1.2186787161749499</c:v>
                </c:pt>
                <c:pt idx="6">
                  <c:v>1.2011962690020099</c:v>
                </c:pt>
                <c:pt idx="7">
                  <c:v>1.1839705297777301</c:v>
                </c:pt>
                <c:pt idx="8">
                  <c:v>1.1670135531678001</c:v>
                </c:pt>
                <c:pt idx="9">
                  <c:v>1.15039237654633</c:v>
                </c:pt>
                <c:pt idx="10">
                  <c:v>1.1341836455279799</c:v>
                </c:pt>
                <c:pt idx="11">
                  <c:v>1.1184588334086201</c:v>
                </c:pt>
                <c:pt idx="12">
                  <c:v>1.1032845273528</c:v>
                </c:pt>
                <c:pt idx="13">
                  <c:v>1.08872242697864</c:v>
                </c:pt>
                <c:pt idx="14">
                  <c:v>1.0748297108151199</c:v>
                </c:pt>
                <c:pt idx="15">
                  <c:v>1.0616585646007899</c:v>
                </c:pt>
                <c:pt idx="16">
                  <c:v>1.04925631055293</c:v>
                </c:pt>
                <c:pt idx="17">
                  <c:v>1.0376649241645599</c:v>
                </c:pt>
                <c:pt idx="18">
                  <c:v>1.0269201933508401</c:v>
                </c:pt>
                <c:pt idx="19">
                  <c:v>1.01705068139856</c:v>
                </c:pt>
                <c:pt idx="20">
                  <c:v>1.00807521996119</c:v>
                </c:pt>
                <c:pt idx="21">
                  <c:v>1</c:v>
                </c:pt>
                <c:pt idx="22">
                  <c:v>0.99896476169418302</c:v>
                </c:pt>
                <c:pt idx="23">
                  <c:v>0.998076368195569</c:v>
                </c:pt>
                <c:pt idx="24">
                  <c:v>0.99739642071680401</c:v>
                </c:pt>
                <c:pt idx="25">
                  <c:v>0.99698684651804703</c:v>
                </c:pt>
                <c:pt idx="26">
                  <c:v>0.99690622788919003</c:v>
                </c:pt>
                <c:pt idx="27">
                  <c:v>0.997205760799313</c:v>
                </c:pt>
                <c:pt idx="28">
                  <c:v>0.99792570277869797</c:v>
                </c:pt>
                <c:pt idx="29">
                  <c:v>0.99909308594036506</c:v>
                </c:pt>
                <c:pt idx="30">
                  <c:v>1.00072076337571</c:v>
                </c:pt>
                <c:pt idx="31">
                  <c:v>1.00280800282438</c:v>
                </c:pt>
                <c:pt idx="32">
                  <c:v>1.00534205795702</c:v>
                </c:pt>
                <c:pt idx="33">
                  <c:v>1.00830004700924</c:v>
                </c:pt>
                <c:pt idx="34">
                  <c:v>1.01165115324702</c:v>
                </c:pt>
                <c:pt idx="35">
                  <c:v>1.01535822937984</c:v>
                </c:pt>
                <c:pt idx="36">
                  <c:v>1.0193792874473599</c:v>
                </c:pt>
                <c:pt idx="37">
                  <c:v>1.02366873519252</c:v>
                </c:pt>
                <c:pt idx="38">
                  <c:v>1.0281779851739501</c:v>
                </c:pt>
                <c:pt idx="39">
                  <c:v>1.03285639187415</c:v>
                </c:pt>
                <c:pt idx="40">
                  <c:v>1.0376513052968801</c:v>
                </c:pt>
                <c:pt idx="41">
                  <c:v>1.04251652396817</c:v>
                </c:pt>
                <c:pt idx="42">
                  <c:v>1.0474374306349099</c:v>
                </c:pt>
                <c:pt idx="43">
                  <c:v>1.0524085665012299</c:v>
                </c:pt>
                <c:pt idx="44">
                  <c:v>1.0574259510736499</c:v>
                </c:pt>
                <c:pt idx="45">
                  <c:v>1.06248624342555</c:v>
                </c:pt>
                <c:pt idx="46">
                  <c:v>1.0675869470458199</c:v>
                </c:pt>
                <c:pt idx="47">
                  <c:v>1.07272596519256</c:v>
                </c:pt>
                <c:pt idx="48">
                  <c:v>1.0779016680593201</c:v>
                </c:pt>
                <c:pt idx="49">
                  <c:v>1.0831127760920001</c:v>
                </c:pt>
                <c:pt idx="50">
                  <c:v>1.0883582216387999</c:v>
                </c:pt>
              </c:numCache>
            </c:numRef>
          </c:yVal>
          <c:smooth val="1"/>
        </c:ser>
        <c:dLbls>
          <c:showLegendKey val="0"/>
          <c:showVal val="0"/>
          <c:showCatName val="0"/>
          <c:showSerName val="0"/>
          <c:showPercent val="0"/>
          <c:showBubbleSize val="0"/>
        </c:dLbls>
        <c:axId val="446868952"/>
        <c:axId val="446869344"/>
      </c:scatterChart>
      <c:valAx>
        <c:axId val="446868952"/>
        <c:scaling>
          <c:orientation val="minMax"/>
          <c:max val="8"/>
          <c:min val="3"/>
        </c:scaling>
        <c:delete val="0"/>
        <c:axPos val="b"/>
        <c:title>
          <c:tx>
            <c:rich>
              <a:bodyPr/>
              <a:lstStyle/>
              <a:p>
                <a:pPr>
                  <a:defRPr sz="1700"/>
                </a:pPr>
                <a:r>
                  <a:rPr lang="en-US" sz="1700" dirty="0" smtClean="0"/>
                  <a:t>Cardiac output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6869344"/>
        <c:crosses val="autoZero"/>
        <c:crossBetween val="midCat"/>
        <c:majorUnit val="1"/>
      </c:valAx>
      <c:valAx>
        <c:axId val="44686934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6895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14"/>
          <c:h val="0.7961664219938605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Sheet1!$A$2:$A$12</c:f>
              <c:numCache>
                <c:formatCode>General</c:formatCode>
                <c:ptCount val="11"/>
                <c:pt idx="0">
                  <c:v>0.5</c:v>
                </c:pt>
                <c:pt idx="1">
                  <c:v>0.6</c:v>
                </c:pt>
                <c:pt idx="2">
                  <c:v>0.7</c:v>
                </c:pt>
                <c:pt idx="3">
                  <c:v>0.8</c:v>
                </c:pt>
                <c:pt idx="4">
                  <c:v>0.9</c:v>
                </c:pt>
                <c:pt idx="5">
                  <c:v>1</c:v>
                </c:pt>
                <c:pt idx="6">
                  <c:v>1.1000000000000001</c:v>
                </c:pt>
                <c:pt idx="7">
                  <c:v>1.2</c:v>
                </c:pt>
                <c:pt idx="8">
                  <c:v>1.3</c:v>
                </c:pt>
                <c:pt idx="9">
                  <c:v>1.4</c:v>
                </c:pt>
                <c:pt idx="10">
                  <c:v>1.5</c:v>
                </c:pt>
              </c:numCache>
            </c:numRef>
          </c:xVal>
          <c:yVal>
            <c:numRef>
              <c:f>Sheet1!$B$2:$B$12</c:f>
              <c:numCache>
                <c:formatCode>General</c:formatCode>
                <c:ptCount val="11"/>
                <c:pt idx="0">
                  <c:v>1.08082236968595</c:v>
                </c:pt>
                <c:pt idx="1">
                  <c:v>1.04878057239353</c:v>
                </c:pt>
                <c:pt idx="2">
                  <c:v>1.0192877231976001</c:v>
                </c:pt>
                <c:pt idx="3">
                  <c:v>1</c:v>
                </c:pt>
                <c:pt idx="4">
                  <c:v>0.99738437420055104</c:v>
                </c:pt>
                <c:pt idx="5">
                  <c:v>1.0089315343798699</c:v>
                </c:pt>
                <c:pt idx="6">
                  <c:v>1.03027197197355</c:v>
                </c:pt>
                <c:pt idx="7">
                  <c:v>1.0570307057614801</c:v>
                </c:pt>
                <c:pt idx="8">
                  <c:v>1.08533611733476</c:v>
                </c:pt>
                <c:pt idx="9">
                  <c:v>1.1143994765274801</c:v>
                </c:pt>
                <c:pt idx="10">
                  <c:v>1.1442410619274801</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Sheet1!$A$2:$A$12</c:f>
              <c:numCache>
                <c:formatCode>General</c:formatCode>
                <c:ptCount val="11"/>
                <c:pt idx="0">
                  <c:v>0.5</c:v>
                </c:pt>
                <c:pt idx="1">
                  <c:v>0.6</c:v>
                </c:pt>
                <c:pt idx="2">
                  <c:v>0.7</c:v>
                </c:pt>
                <c:pt idx="3">
                  <c:v>0.8</c:v>
                </c:pt>
                <c:pt idx="4">
                  <c:v>0.9</c:v>
                </c:pt>
                <c:pt idx="5">
                  <c:v>1</c:v>
                </c:pt>
                <c:pt idx="6">
                  <c:v>1.1000000000000001</c:v>
                </c:pt>
                <c:pt idx="7">
                  <c:v>1.2</c:v>
                </c:pt>
                <c:pt idx="8">
                  <c:v>1.3</c:v>
                </c:pt>
                <c:pt idx="9">
                  <c:v>1.4</c:v>
                </c:pt>
                <c:pt idx="10">
                  <c:v>1.5</c:v>
                </c:pt>
              </c:numCache>
            </c:numRef>
          </c:xVal>
          <c:yVal>
            <c:numRef>
              <c:f>Sheet1!$C$2:$C$12</c:f>
              <c:numCache>
                <c:formatCode>General</c:formatCode>
                <c:ptCount val="11"/>
                <c:pt idx="0">
                  <c:v>0.98788102059131699</c:v>
                </c:pt>
                <c:pt idx="1">
                  <c:v>0.99078308968323203</c:v>
                </c:pt>
                <c:pt idx="2">
                  <c:v>0.99403995945854995</c:v>
                </c:pt>
                <c:pt idx="3">
                  <c:v>1</c:v>
                </c:pt>
                <c:pt idx="4">
                  <c:v>0.98247827141600597</c:v>
                </c:pt>
                <c:pt idx="5">
                  <c:v>0.98352440918346296</c:v>
                </c:pt>
                <c:pt idx="6">
                  <c:v>0.99218197915497597</c:v>
                </c:pt>
                <c:pt idx="7">
                  <c:v>1.0020654366216899</c:v>
                </c:pt>
                <c:pt idx="8">
                  <c:v>1.0109030184118699</c:v>
                </c:pt>
                <c:pt idx="9">
                  <c:v>1.0190470618234599</c:v>
                </c:pt>
                <c:pt idx="10">
                  <c:v>1.0268752444717999</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Sheet1!$A$2:$A$12</c:f>
              <c:numCache>
                <c:formatCode>General</c:formatCode>
                <c:ptCount val="11"/>
                <c:pt idx="0">
                  <c:v>0.5</c:v>
                </c:pt>
                <c:pt idx="1">
                  <c:v>0.6</c:v>
                </c:pt>
                <c:pt idx="2">
                  <c:v>0.7</c:v>
                </c:pt>
                <c:pt idx="3">
                  <c:v>0.8</c:v>
                </c:pt>
                <c:pt idx="4">
                  <c:v>0.9</c:v>
                </c:pt>
                <c:pt idx="5">
                  <c:v>1</c:v>
                </c:pt>
                <c:pt idx="6">
                  <c:v>1.1000000000000001</c:v>
                </c:pt>
                <c:pt idx="7">
                  <c:v>1.2</c:v>
                </c:pt>
                <c:pt idx="8">
                  <c:v>1.3</c:v>
                </c:pt>
                <c:pt idx="9">
                  <c:v>1.4</c:v>
                </c:pt>
                <c:pt idx="10">
                  <c:v>1.5</c:v>
                </c:pt>
              </c:numCache>
            </c:numRef>
          </c:xVal>
          <c:yVal>
            <c:numRef>
              <c:f>Sheet1!$D$2:$D$12</c:f>
              <c:numCache>
                <c:formatCode>General</c:formatCode>
                <c:ptCount val="11"/>
                <c:pt idx="0">
                  <c:v>1.18250778227759</c:v>
                </c:pt>
                <c:pt idx="1">
                  <c:v>1.11017305450961</c:v>
                </c:pt>
                <c:pt idx="2">
                  <c:v>1.04517675851509</c:v>
                </c:pt>
                <c:pt idx="3">
                  <c:v>1</c:v>
                </c:pt>
                <c:pt idx="4">
                  <c:v>1.01251663150341</c:v>
                </c:pt>
                <c:pt idx="5">
                  <c:v>1.0349949951026001</c:v>
                </c:pt>
                <c:pt idx="6">
                  <c:v>1.0698242444781201</c:v>
                </c:pt>
                <c:pt idx="7">
                  <c:v>1.11501092851726</c:v>
                </c:pt>
                <c:pt idx="8">
                  <c:v>1.16524974813298</c:v>
                </c:pt>
                <c:pt idx="9">
                  <c:v>1.2186740336236499</c:v>
                </c:pt>
                <c:pt idx="10">
                  <c:v>1.2750211039262001</c:v>
                </c:pt>
              </c:numCache>
            </c:numRef>
          </c:yVal>
          <c:smooth val="1"/>
        </c:ser>
        <c:dLbls>
          <c:showLegendKey val="0"/>
          <c:showVal val="0"/>
          <c:showCatName val="0"/>
          <c:showSerName val="0"/>
          <c:showPercent val="0"/>
          <c:showBubbleSize val="0"/>
        </c:dLbls>
        <c:axId val="446870128"/>
        <c:axId val="446870520"/>
      </c:scatterChart>
      <c:valAx>
        <c:axId val="446870128"/>
        <c:scaling>
          <c:orientation val="minMax"/>
          <c:max val="1.5"/>
          <c:min val="0.5"/>
        </c:scaling>
        <c:delete val="0"/>
        <c:axPos val="b"/>
        <c:title>
          <c:tx>
            <c:rich>
              <a:bodyPr/>
              <a:lstStyle/>
              <a:p>
                <a:pPr>
                  <a:defRPr sz="1700"/>
                </a:pPr>
                <a:r>
                  <a:rPr lang="en-US" sz="1700" dirty="0" smtClean="0"/>
                  <a:t>Creatinine</a:t>
                </a:r>
                <a:endParaRPr lang="en-US" sz="1700" dirty="0"/>
              </a:p>
            </c:rich>
          </c:tx>
          <c:layout/>
          <c:overlay val="0"/>
        </c:title>
        <c:numFmt formatCode="#,##0.00" sourceLinked="0"/>
        <c:majorTickMark val="out"/>
        <c:minorTickMark val="none"/>
        <c:tickLblPos val="nextTo"/>
        <c:txPr>
          <a:bodyPr rot="0"/>
          <a:lstStyle/>
          <a:p>
            <a:pPr>
              <a:defRPr sz="1500" b="1"/>
            </a:pPr>
            <a:endParaRPr lang="en-US"/>
          </a:p>
        </c:txPr>
        <c:crossAx val="446870520"/>
        <c:crosses val="autoZero"/>
        <c:crossBetween val="midCat"/>
        <c:majorUnit val="0.25"/>
      </c:valAx>
      <c:valAx>
        <c:axId val="44687052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10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7012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836"/>
          <c:h val="0.82181779696892732"/>
        </c:manualLayout>
      </c:layout>
      <c:scatterChart>
        <c:scatterStyle val="smoothMarker"/>
        <c:varyColors val="0"/>
        <c:ser>
          <c:idx val="0"/>
          <c:order val="0"/>
          <c:tx>
            <c:strRef>
              <c:f>Sheet1!$A$1</c:f>
              <c:strCache>
                <c:ptCount val="1"/>
                <c:pt idx="0">
                  <c:v>Recipient Age</c:v>
                </c:pt>
              </c:strCache>
            </c:strRef>
          </c:tx>
          <c:spPr>
            <a:ln w="41275">
              <a:solidFill>
                <a:srgbClr val="00FF00"/>
              </a:solidFill>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Sheet1!$B$2:$B$42</c:f>
              <c:numCache>
                <c:formatCode>General</c:formatCode>
                <c:ptCount val="41"/>
                <c:pt idx="0">
                  <c:v>4.5912464277172402</c:v>
                </c:pt>
                <c:pt idx="1">
                  <c:v>4.35198310118703</c:v>
                </c:pt>
                <c:pt idx="2">
                  <c:v>4.1251884888335901</c:v>
                </c:pt>
                <c:pt idx="3">
                  <c:v>3.9102128093658299</c:v>
                </c:pt>
                <c:pt idx="4">
                  <c:v>3.70644014350284</c:v>
                </c:pt>
                <c:pt idx="5">
                  <c:v>3.5132866693251299</c:v>
                </c:pt>
                <c:pt idx="6">
                  <c:v>3.3301989895869499</c:v>
                </c:pt>
                <c:pt idx="7">
                  <c:v>3.1566711485146102</c:v>
                </c:pt>
                <c:pt idx="8">
                  <c:v>2.9922911834044199</c:v>
                </c:pt>
                <c:pt idx="9">
                  <c:v>2.8366717052494099</c:v>
                </c:pt>
                <c:pt idx="10">
                  <c:v>2.6894307628210998</c:v>
                </c:pt>
                <c:pt idx="11">
                  <c:v>2.55019319856767</c:v>
                </c:pt>
                <c:pt idx="12">
                  <c:v>2.4185918074715298</c:v>
                </c:pt>
                <c:pt idx="13">
                  <c:v>2.2942683133959298</c:v>
                </c:pt>
                <c:pt idx="14">
                  <c:v>2.1768741772942102</c:v>
                </c:pt>
                <c:pt idx="15">
                  <c:v>2.0660712545545299</c:v>
                </c:pt>
                <c:pt idx="16">
                  <c:v>1.9615323086299601</c:v>
                </c:pt>
                <c:pt idx="17">
                  <c:v>1.8629414044391599</c:v>
                </c:pt>
                <c:pt idx="18">
                  <c:v>1.76999418293677</c:v>
                </c:pt>
                <c:pt idx="19">
                  <c:v>1.6823980394165201</c:v>
                </c:pt>
                <c:pt idx="20">
                  <c:v>1.5998722091216699</c:v>
                </c:pt>
                <c:pt idx="21">
                  <c:v>1.52214777516424</c:v>
                </c:pt>
                <c:pt idx="22">
                  <c:v>1.4489676129487199</c:v>
                </c:pt>
                <c:pt idx="23">
                  <c:v>1.38008626446231</c:v>
                </c:pt>
                <c:pt idx="24">
                  <c:v>1.3152697705101</c:v>
                </c:pt>
                <c:pt idx="25">
                  <c:v>1.2542954575312</c:v>
                </c:pt>
                <c:pt idx="26">
                  <c:v>1.19695168694228</c:v>
                </c:pt>
                <c:pt idx="27">
                  <c:v>1.1430375863787301</c:v>
                </c:pt>
                <c:pt idx="28">
                  <c:v>1.0923627303016199</c:v>
                </c:pt>
                <c:pt idx="29">
                  <c:v>1.0447468394084301</c:v>
                </c:pt>
                <c:pt idx="30">
                  <c:v>1</c:v>
                </c:pt>
                <c:pt idx="31">
                  <c:v>0.95787049541711999</c:v>
                </c:pt>
                <c:pt idx="32">
                  <c:v>0.91811301949769497</c:v>
                </c:pt>
                <c:pt idx="33">
                  <c:v>0.88050681625763505</c:v>
                </c:pt>
                <c:pt idx="34">
                  <c:v>0.844853112698986</c:v>
                </c:pt>
                <c:pt idx="35">
                  <c:v>0.81097279463226102</c:v>
                </c:pt>
                <c:pt idx="36">
                  <c:v>0.778704418635774</c:v>
                </c:pt>
                <c:pt idx="37">
                  <c:v>0.74790244040200804</c:v>
                </c:pt>
                <c:pt idx="38">
                  <c:v>0.71843568321381301</c:v>
                </c:pt>
                <c:pt idx="39">
                  <c:v>0.69018602007974295</c:v>
                </c:pt>
                <c:pt idx="40">
                  <c:v>0.663056164750087</c:v>
                </c:pt>
              </c:numCache>
            </c:numRef>
          </c:yVal>
          <c:smooth val="0"/>
        </c:ser>
        <c:ser>
          <c:idx val="1"/>
          <c:order val="1"/>
          <c:tx>
            <c:strRef>
              <c:f>Sheet1!$C$1</c:f>
              <c:strCache>
                <c:ptCount val="1"/>
                <c:pt idx="0">
                  <c:v>LL</c:v>
                </c:pt>
              </c:strCache>
            </c:strRef>
          </c:tx>
          <c:spPr>
            <a:ln w="41275">
              <a:solidFill>
                <a:srgbClr val="00FF00"/>
              </a:solidFill>
              <a:prstDash val="sysDash"/>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Sheet1!$C$2:$C$42</c:f>
              <c:numCache>
                <c:formatCode>General</c:formatCode>
                <c:ptCount val="41"/>
                <c:pt idx="0">
                  <c:v>2.93829395013206</c:v>
                </c:pt>
                <c:pt idx="1">
                  <c:v>2.8408051745613401</c:v>
                </c:pt>
                <c:pt idx="2">
                  <c:v>2.7461096576649999</c:v>
                </c:pt>
                <c:pt idx="3">
                  <c:v>2.6540794361181401</c:v>
                </c:pt>
                <c:pt idx="4">
                  <c:v>2.5645835366518299</c:v>
                </c:pt>
                <c:pt idx="5">
                  <c:v>2.4774865505296999</c:v>
                </c:pt>
                <c:pt idx="6">
                  <c:v>2.3926469055047201</c:v>
                </c:pt>
                <c:pt idx="7">
                  <c:v>2.3099108691078301</c:v>
                </c:pt>
                <c:pt idx="8">
                  <c:v>2.2291123106760899</c:v>
                </c:pt>
                <c:pt idx="9">
                  <c:v>2.1501084504409498</c:v>
                </c:pt>
                <c:pt idx="10">
                  <c:v>2.0727895374804</c:v>
                </c:pt>
                <c:pt idx="11">
                  <c:v>1.99708170840902</c:v>
                </c:pt>
                <c:pt idx="12">
                  <c:v>1.9229499883814101</c:v>
                </c:pt>
                <c:pt idx="13">
                  <c:v>1.8504010599755401</c:v>
                </c:pt>
                <c:pt idx="14">
                  <c:v>1.77948523401342</c:v>
                </c:pt>
                <c:pt idx="15">
                  <c:v>1.71029689239636</c:v>
                </c:pt>
                <c:pt idx="16">
                  <c:v>1.64297260428904</c:v>
                </c:pt>
                <c:pt idx="17">
                  <c:v>1.5776862626507699</c:v>
                </c:pt>
                <c:pt idx="18">
                  <c:v>1.51464096286914</c:v>
                </c:pt>
                <c:pt idx="19">
                  <c:v>1.45405798537825</c:v>
                </c:pt>
                <c:pt idx="20">
                  <c:v>1.3961639237135399</c:v>
                </c:pt>
                <c:pt idx="21">
                  <c:v>1.3411775509076</c:v>
                </c:pt>
                <c:pt idx="22">
                  <c:v>1.28929818660769</c:v>
                </c:pt>
                <c:pt idx="23">
                  <c:v>1.2406969932743299</c:v>
                </c:pt>
                <c:pt idx="24">
                  <c:v>1.1955120797249199</c:v>
                </c:pt>
                <c:pt idx="25">
                  <c:v>1.15384749978732</c:v>
                </c:pt>
                <c:pt idx="26">
                  <c:v>1.1157756511299</c:v>
                </c:pt>
                <c:pt idx="27">
                  <c:v>1.0813422736688001</c:v>
                </c:pt>
                <c:pt idx="28">
                  <c:v>1.05057300226412</c:v>
                </c:pt>
                <c:pt idx="29">
                  <c:v>1.0234808617814799</c:v>
                </c:pt>
                <c:pt idx="30">
                  <c:v>1</c:v>
                </c:pt>
                <c:pt idx="31">
                  <c:v>0.93645757128186402</c:v>
                </c:pt>
                <c:pt idx="32">
                  <c:v>0.87587945714555104</c:v>
                </c:pt>
                <c:pt idx="33">
                  <c:v>0.81830973436463805</c:v>
                </c:pt>
                <c:pt idx="34">
                  <c:v>0.76377478816287803</c:v>
                </c:pt>
                <c:pt idx="35">
                  <c:v>0.71227883849742402</c:v>
                </c:pt>
                <c:pt idx="36">
                  <c:v>0.66380263105840498</c:v>
                </c:pt>
                <c:pt idx="37">
                  <c:v>0.61830423071707796</c:v>
                </c:pt>
                <c:pt idx="38">
                  <c:v>0.57572100446375096</c:v>
                </c:pt>
                <c:pt idx="39">
                  <c:v>0.53597224720797998</c:v>
                </c:pt>
                <c:pt idx="40">
                  <c:v>0.49894809588283301</c:v>
                </c:pt>
              </c:numCache>
            </c:numRef>
          </c:yVal>
          <c:smooth val="0"/>
        </c:ser>
        <c:ser>
          <c:idx val="2"/>
          <c:order val="2"/>
          <c:tx>
            <c:strRef>
              <c:f>Sheet1!$D$1</c:f>
              <c:strCache>
                <c:ptCount val="1"/>
                <c:pt idx="0">
                  <c:v>UL</c:v>
                </c:pt>
              </c:strCache>
            </c:strRef>
          </c:tx>
          <c:spPr>
            <a:ln w="41275">
              <a:solidFill>
                <a:srgbClr val="00FF00"/>
              </a:solidFill>
              <a:prstDash val="sysDash"/>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Sheet1!$D$2:$D$42</c:f>
              <c:numCache>
                <c:formatCode>General</c:formatCode>
                <c:ptCount val="41"/>
                <c:pt idx="0">
                  <c:v>7.1740758813728904</c:v>
                </c:pt>
                <c:pt idx="1">
                  <c:v>6.6670383040055201</c:v>
                </c:pt>
                <c:pt idx="2">
                  <c:v>6.1968319513047998</c:v>
                </c:pt>
                <c:pt idx="3">
                  <c:v>5.7608540296335304</c:v>
                </c:pt>
                <c:pt idx="4">
                  <c:v>5.3566976240143998</c:v>
                </c:pt>
                <c:pt idx="5">
                  <c:v>4.9821393453048701</c:v>
                </c:pt>
                <c:pt idx="6">
                  <c:v>4.6351282693367102</c:v>
                </c:pt>
                <c:pt idx="7">
                  <c:v>4.3138343011967599</c:v>
                </c:pt>
                <c:pt idx="8">
                  <c:v>4.0167588162321497</c:v>
                </c:pt>
                <c:pt idx="9">
                  <c:v>3.7424653448119498</c:v>
                </c:pt>
                <c:pt idx="10">
                  <c:v>3.4895186883279501</c:v>
                </c:pt>
                <c:pt idx="11">
                  <c:v>3.2564943750858601</c:v>
                </c:pt>
                <c:pt idx="12">
                  <c:v>3.0419856816412301</c:v>
                </c:pt>
                <c:pt idx="13">
                  <c:v>2.8446087757441099</c:v>
                </c:pt>
                <c:pt idx="14">
                  <c:v>2.6630067466660399</c:v>
                </c:pt>
                <c:pt idx="15">
                  <c:v>2.4958534672395798</c:v>
                </c:pt>
                <c:pt idx="16">
                  <c:v>2.3418582803844998</c:v>
                </c:pt>
                <c:pt idx="17">
                  <c:v>2.1997723872822901</c:v>
                </c:pt>
                <c:pt idx="18">
                  <c:v>2.0683973855397899</c:v>
                </c:pt>
                <c:pt idx="19">
                  <c:v>1.9465957970694301</c:v>
                </c:pt>
                <c:pt idx="20">
                  <c:v>1.8333026960844201</c:v>
                </c:pt>
                <c:pt idx="21">
                  <c:v>1.7275370049770999</c:v>
                </c:pt>
                <c:pt idx="22">
                  <c:v>1.62841084024045</c:v>
                </c:pt>
                <c:pt idx="23">
                  <c:v>1.53513557918037</c:v>
                </c:pt>
                <c:pt idx="24">
                  <c:v>1.4470239143177499</c:v>
                </c:pt>
                <c:pt idx="25">
                  <c:v>1.36348789166108</c:v>
                </c:pt>
                <c:pt idx="26">
                  <c:v>1.28403352360587</c:v>
                </c:pt>
                <c:pt idx="27">
                  <c:v>1.2082528868881399</c:v>
                </c:pt>
                <c:pt idx="28">
                  <c:v>1.1358147715393401</c:v>
                </c:pt>
                <c:pt idx="29">
                  <c:v>1.0664546834359301</c:v>
                </c:pt>
                <c:pt idx="30">
                  <c:v>1</c:v>
                </c:pt>
                <c:pt idx="31">
                  <c:v>0.97977304485317296</c:v>
                </c:pt>
                <c:pt idx="32">
                  <c:v>0.96238301936918103</c:v>
                </c:pt>
                <c:pt idx="33">
                  <c:v>0.94743129761021205</c:v>
                </c:pt>
                <c:pt idx="34">
                  <c:v>0.93453828680837403</c:v>
                </c:pt>
                <c:pt idx="35">
                  <c:v>0.92334186850342204</c:v>
                </c:pt>
                <c:pt idx="36">
                  <c:v>0.913495281927446</c:v>
                </c:pt>
                <c:pt idx="37">
                  <c:v>0.90466477919868704</c:v>
                </c:pt>
                <c:pt idx="38">
                  <c:v>0.89652770510893598</c:v>
                </c:pt>
                <c:pt idx="39">
                  <c:v>0.88877128395170202</c:v>
                </c:pt>
                <c:pt idx="40">
                  <c:v>0.88114070629971097</c:v>
                </c:pt>
              </c:numCache>
            </c:numRef>
          </c:yVal>
          <c:smooth val="1"/>
        </c:ser>
        <c:dLbls>
          <c:showLegendKey val="0"/>
          <c:showVal val="0"/>
          <c:showCatName val="0"/>
          <c:showSerName val="0"/>
          <c:showPercent val="0"/>
          <c:showBubbleSize val="0"/>
        </c:dLbls>
        <c:axId val="446871304"/>
        <c:axId val="446871696"/>
      </c:scatterChart>
      <c:valAx>
        <c:axId val="446871304"/>
        <c:scaling>
          <c:orientation val="minMax"/>
          <c:max val="65"/>
          <c:min val="25"/>
        </c:scaling>
        <c:delete val="0"/>
        <c:axPos val="b"/>
        <c:title>
          <c:tx>
            <c:rich>
              <a:bodyPr/>
              <a:lstStyle/>
              <a:p>
                <a:pPr>
                  <a:defRPr sz="1700"/>
                </a:pPr>
                <a:r>
                  <a:rPr lang="en-US" sz="1700" dirty="0" smtClean="0"/>
                  <a:t>Recipient Age</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6871696"/>
        <c:crosses val="autoZero"/>
        <c:crossBetween val="midCat"/>
        <c:majorUnit val="5"/>
      </c:valAx>
      <c:valAx>
        <c:axId val="446871696"/>
        <c:scaling>
          <c:orientation val="minMax"/>
          <c:max val="7"/>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a:t>
                </a:r>
                <a:r>
                  <a:rPr lang="en-US" sz="1700" b="1" i="0" u="none" strike="noStrike" baseline="0" dirty="0" smtClean="0">
                    <a:effectLst/>
                  </a:rPr>
                  <a:t>Retransplantation within 5 Years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71304"/>
        <c:crosses val="autoZero"/>
        <c:crossBetween val="midCat"/>
        <c:majorUnit val="1"/>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836"/>
          <c:h val="0.82181779696892732"/>
        </c:manualLayout>
      </c:layout>
      <c:scatterChart>
        <c:scatterStyle val="smoothMarker"/>
        <c:varyColors val="0"/>
        <c:ser>
          <c:idx val="0"/>
          <c:order val="0"/>
          <c:tx>
            <c:strRef>
              <c:f>Sheet1!$A$1</c:f>
              <c:strCache>
                <c:ptCount val="1"/>
                <c:pt idx="0">
                  <c:v>Donor Age</c:v>
                </c:pt>
              </c:strCache>
            </c:strRef>
          </c:tx>
          <c:spPr>
            <a:ln w="41275">
              <a:solidFill>
                <a:srgbClr val="00FF00"/>
              </a:solidFill>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Sheet1!$B$2:$B$42</c:f>
              <c:numCache>
                <c:formatCode>General</c:formatCode>
                <c:ptCount val="41"/>
                <c:pt idx="0">
                  <c:v>0.84342160804291999</c:v>
                </c:pt>
                <c:pt idx="1">
                  <c:v>0.85305115438715196</c:v>
                </c:pt>
                <c:pt idx="2">
                  <c:v>0.86279064356651103</c:v>
                </c:pt>
                <c:pt idx="3">
                  <c:v>0.872641330824657</c:v>
                </c:pt>
                <c:pt idx="4">
                  <c:v>0.88260448573666705</c:v>
                </c:pt>
                <c:pt idx="5">
                  <c:v>0.89268139237266098</c:v>
                </c:pt>
                <c:pt idx="6">
                  <c:v>0.90287334946329501</c:v>
                </c:pt>
                <c:pt idx="7">
                  <c:v>0.91318167056714095</c:v>
                </c:pt>
                <c:pt idx="8">
                  <c:v>0.92360768423998696</c:v>
                </c:pt>
                <c:pt idx="9">
                  <c:v>0.93415273420606004</c:v>
                </c:pt>
                <c:pt idx="10">
                  <c:v>0.94481817953120595</c:v>
                </c:pt>
                <c:pt idx="11">
                  <c:v>0.95560539479805195</c:v>
                </c:pt>
                <c:pt idx="12">
                  <c:v>0.96651577028316504</c:v>
                </c:pt>
                <c:pt idx="13">
                  <c:v>0.97755071213623101</c:v>
                </c:pt>
                <c:pt idx="14">
                  <c:v>0.98871164256128397</c:v>
                </c:pt>
                <c:pt idx="15">
                  <c:v>1</c:v>
                </c:pt>
                <c:pt idx="16">
                  <c:v>1.0114172393170899</c:v>
                </c:pt>
                <c:pt idx="17">
                  <c:v>1.02296483198781</c:v>
                </c:pt>
                <c:pt idx="18">
                  <c:v>1.0346442662875801</c:v>
                </c:pt>
                <c:pt idx="19">
                  <c:v>1.0464570474838399</c:v>
                </c:pt>
                <c:pt idx="20">
                  <c:v>1.0584046980300199</c:v>
                </c:pt>
                <c:pt idx="21">
                  <c:v>1.0704887577617599</c:v>
                </c:pt>
                <c:pt idx="22">
                  <c:v>1.08271078409539</c:v>
                </c:pt>
                <c:pt idx="23">
                  <c:v>1.0950723522286001</c:v>
                </c:pt>
                <c:pt idx="24">
                  <c:v>1.10757505534352</c:v>
                </c:pt>
                <c:pt idx="25">
                  <c:v>1.12022050481202</c:v>
                </c:pt>
                <c:pt idx="26">
                  <c:v>1.1330103304033701</c:v>
                </c:pt>
                <c:pt idx="27">
                  <c:v>1.1459461804943201</c:v>
                </c:pt>
                <c:pt idx="28">
                  <c:v>1.15902972228154</c:v>
                </c:pt>
                <c:pt idx="29">
                  <c:v>1.1722626419964499</c:v>
                </c:pt>
                <c:pt idx="30">
                  <c:v>1.1856466451226</c:v>
                </c:pt>
                <c:pt idx="31">
                  <c:v>1.19918345661548</c:v>
                </c:pt>
                <c:pt idx="32">
                  <c:v>1.21287482112475</c:v>
                </c:pt>
                <c:pt idx="33">
                  <c:v>1.2267225032192099</c:v>
                </c:pt>
                <c:pt idx="34">
                  <c:v>1.2407282876141199</c:v>
                </c:pt>
                <c:pt idx="35">
                  <c:v>1.2548939794013001</c:v>
                </c:pt>
                <c:pt idx="36">
                  <c:v>1.2692214042817</c:v>
                </c:pt>
                <c:pt idx="37">
                  <c:v>1.2837124088007601</c:v>
                </c:pt>
                <c:pt idx="38">
                  <c:v>1.2983688605863599</c:v>
                </c:pt>
                <c:pt idx="39">
                  <c:v>1.31319264858953</c:v>
                </c:pt>
                <c:pt idx="40">
                  <c:v>1.32818568332792</c:v>
                </c:pt>
              </c:numCache>
            </c:numRef>
          </c:yVal>
          <c:smooth val="0"/>
        </c:ser>
        <c:ser>
          <c:idx val="1"/>
          <c:order val="1"/>
          <c:tx>
            <c:strRef>
              <c:f>Sheet1!$C$1</c:f>
              <c:strCache>
                <c:ptCount val="1"/>
                <c:pt idx="0">
                  <c:v>LL</c:v>
                </c:pt>
              </c:strCache>
            </c:strRef>
          </c:tx>
          <c:spPr>
            <a:ln w="41275">
              <a:solidFill>
                <a:srgbClr val="00FF00"/>
              </a:solidFill>
              <a:prstDash val="sysDash"/>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Sheet1!$C$2:$C$42</c:f>
              <c:numCache>
                <c:formatCode>General</c:formatCode>
                <c:ptCount val="41"/>
                <c:pt idx="0">
                  <c:v>0.74924888704487902</c:v>
                </c:pt>
                <c:pt idx="1">
                  <c:v>0.76380828716762095</c:v>
                </c:pt>
                <c:pt idx="2">
                  <c:v>0.77865060547095499</c:v>
                </c:pt>
                <c:pt idx="3">
                  <c:v>0.79378133961936304</c:v>
                </c:pt>
                <c:pt idx="4">
                  <c:v>0.80920609410791</c:v>
                </c:pt>
                <c:pt idx="5">
                  <c:v>0.82493058233817695</c:v>
                </c:pt>
                <c:pt idx="6">
                  <c:v>0.84096062873453403</c:v>
                </c:pt>
                <c:pt idx="7">
                  <c:v>0.85730217090152905</c:v>
                </c:pt>
                <c:pt idx="8">
                  <c:v>0.87396126182321199</c:v>
                </c:pt>
                <c:pt idx="9">
                  <c:v>0.89094407210518201</c:v>
                </c:pt>
                <c:pt idx="10">
                  <c:v>0.908256892260212</c:v>
                </c:pt>
                <c:pt idx="11">
                  <c:v>0.92590613503828201</c:v>
                </c:pt>
                <c:pt idx="12">
                  <c:v>0.94389833780189603</c:v>
                </c:pt>
                <c:pt idx="13">
                  <c:v>0.96224016494754705</c:v>
                </c:pt>
                <c:pt idx="14">
                  <c:v>0.98093841037424301</c:v>
                </c:pt>
                <c:pt idx="15">
                  <c:v>1</c:v>
                </c:pt>
                <c:pt idx="16">
                  <c:v>1.00346549615887</c:v>
                </c:pt>
                <c:pt idx="17">
                  <c:v>1.0069430019813701</c:v>
                </c:pt>
                <c:pt idx="18">
                  <c:v>1.0104325590869501</c:v>
                </c:pt>
                <c:pt idx="19">
                  <c:v>1.01393420923926</c:v>
                </c:pt>
                <c:pt idx="20">
                  <c:v>1.0174479943467301</c:v>
                </c:pt>
                <c:pt idx="21">
                  <c:v>1.0209739564629901</c:v>
                </c:pt>
                <c:pt idx="22">
                  <c:v>1.02451213778743</c:v>
                </c:pt>
                <c:pt idx="23">
                  <c:v>1.02806258066565</c:v>
                </c:pt>
                <c:pt idx="24">
                  <c:v>1.03162532759003</c:v>
                </c:pt>
                <c:pt idx="25">
                  <c:v>1.03520042120018</c:v>
                </c:pt>
                <c:pt idx="26">
                  <c:v>1.03878790428352</c:v>
                </c:pt>
                <c:pt idx="27">
                  <c:v>1.0423878197756999</c:v>
                </c:pt>
                <c:pt idx="28">
                  <c:v>1.0460002107611901</c:v>
                </c:pt>
                <c:pt idx="29">
                  <c:v>1.0496251204737601</c:v>
                </c:pt>
                <c:pt idx="30">
                  <c:v>1.05326259229702</c:v>
                </c:pt>
                <c:pt idx="31">
                  <c:v>1.0569126697649101</c:v>
                </c:pt>
                <c:pt idx="32">
                  <c:v>1.06057539656224</c:v>
                </c:pt>
                <c:pt idx="33">
                  <c:v>1.06425081652523</c:v>
                </c:pt>
                <c:pt idx="34">
                  <c:v>1.06793897364197</c:v>
                </c:pt>
                <c:pt idx="35">
                  <c:v>1.07163991205304</c:v>
                </c:pt>
                <c:pt idx="36">
                  <c:v>1.07535367605196</c:v>
                </c:pt>
                <c:pt idx="37">
                  <c:v>1.07908031008574</c:v>
                </c:pt>
                <c:pt idx="38">
                  <c:v>1.0828198587554601</c:v>
                </c:pt>
                <c:pt idx="39">
                  <c:v>1.08657236681673</c:v>
                </c:pt>
                <c:pt idx="40">
                  <c:v>1.09033787918027</c:v>
                </c:pt>
              </c:numCache>
            </c:numRef>
          </c:yVal>
          <c:smooth val="0"/>
        </c:ser>
        <c:ser>
          <c:idx val="2"/>
          <c:order val="2"/>
          <c:tx>
            <c:strRef>
              <c:f>Sheet1!$D$1</c:f>
              <c:strCache>
                <c:ptCount val="1"/>
                <c:pt idx="0">
                  <c:v>UL</c:v>
                </c:pt>
              </c:strCache>
            </c:strRef>
          </c:tx>
          <c:spPr>
            <a:ln w="41275">
              <a:solidFill>
                <a:srgbClr val="00FF00"/>
              </a:solidFill>
              <a:prstDash val="sysDash"/>
            </a:ln>
          </c:spPr>
          <c:marker>
            <c:symbol val="none"/>
          </c:marker>
          <c:xVal>
            <c:numRef>
              <c:f>Sheet1!$A$2:$A$42</c:f>
              <c:numCache>
                <c:formatCode>General</c:formatCode>
                <c:ptCount val="4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numCache>
            </c:numRef>
          </c:xVal>
          <c:yVal>
            <c:numRef>
              <c:f>Sheet1!$D$2:$D$42</c:f>
              <c:numCache>
                <c:formatCode>General</c:formatCode>
                <c:ptCount val="41"/>
                <c:pt idx="0">
                  <c:v>0.94943085163514596</c:v>
                </c:pt>
                <c:pt idx="1">
                  <c:v>0.95272110060460302</c:v>
                </c:pt>
                <c:pt idx="2">
                  <c:v>0.95602275191922603</c:v>
                </c:pt>
                <c:pt idx="3">
                  <c:v>0.95933584509379799</c:v>
                </c:pt>
                <c:pt idx="4">
                  <c:v>0.96266041978004002</c:v>
                </c:pt>
                <c:pt idx="5">
                  <c:v>0.96599651576708701</c:v>
                </c:pt>
                <c:pt idx="6">
                  <c:v>0.96934417298196396</c:v>
                </c:pt>
                <c:pt idx="7">
                  <c:v>0.972703431490059</c:v>
                </c:pt>
                <c:pt idx="8">
                  <c:v>0.97607433149561096</c:v>
                </c:pt>
                <c:pt idx="9">
                  <c:v>0.97945691334218399</c:v>
                </c:pt>
                <c:pt idx="10">
                  <c:v>0.98285121751315296</c:v>
                </c:pt>
                <c:pt idx="11">
                  <c:v>0.98625728463218898</c:v>
                </c:pt>
                <c:pt idx="12">
                  <c:v>0.98967515546374296</c:v>
                </c:pt>
                <c:pt idx="13">
                  <c:v>0.99310487091353505</c:v>
                </c:pt>
                <c:pt idx="14">
                  <c:v>0.99654647202904501</c:v>
                </c:pt>
                <c:pt idx="15">
                  <c:v>1</c:v>
                </c:pt>
                <c:pt idx="16">
                  <c:v>1.0194319943272301</c:v>
                </c:pt>
                <c:pt idx="17">
                  <c:v>1.039241591058</c:v>
                </c:pt>
                <c:pt idx="18">
                  <c:v>1.0594361277600599</c:v>
                </c:pt>
                <c:pt idx="19">
                  <c:v>1.08002308458476</c:v>
                </c:pt>
                <c:pt idx="20">
                  <c:v>1.10101008703769</c:v>
                </c:pt>
                <c:pt idx="21">
                  <c:v>1.12240490880324</c:v>
                </c:pt>
                <c:pt idx="22">
                  <c:v>1.1442154746239599</c:v>
                </c:pt>
                <c:pt idx="23">
                  <c:v>1.1664498632359801</c:v>
                </c:pt>
                <c:pt idx="24">
                  <c:v>1.18911631036139</c:v>
                </c:pt>
                <c:pt idx="25">
                  <c:v>1.2122232117587499</c:v>
                </c:pt>
                <c:pt idx="26">
                  <c:v>1.23577912633298</c:v>
                </c:pt>
                <c:pt idx="27">
                  <c:v>1.2597927793056001</c:v>
                </c:pt>
                <c:pt idx="28">
                  <c:v>1.2842730654465599</c:v>
                </c:pt>
                <c:pt idx="29">
                  <c:v>1.3092290523689301</c:v>
                </c:pt>
                <c:pt idx="30">
                  <c:v>1.3346699838876099</c:v>
                </c:pt>
                <c:pt idx="31">
                  <c:v>1.3606052834432401</c:v>
                </c:pt>
                <c:pt idx="32">
                  <c:v>1.3870445575927199</c:v>
                </c:pt>
                <c:pt idx="33">
                  <c:v>1.4139975995674801</c:v>
                </c:pt>
                <c:pt idx="34">
                  <c:v>1.4414743929009901</c:v>
                </c:pt>
                <c:pt idx="35">
                  <c:v>1.4694851151267001</c:v>
                </c:pt>
                <c:pt idx="36">
                  <c:v>1.49804014154779</c:v>
                </c:pt>
                <c:pt idx="37">
                  <c:v>1.52715004908031</c:v>
                </c:pt>
                <c:pt idx="38">
                  <c:v>1.5568256201708801</c:v>
                </c:pt>
                <c:pt idx="39">
                  <c:v>1.58707784679053</c:v>
                </c:pt>
                <c:pt idx="40">
                  <c:v>1.61791793450624</c:v>
                </c:pt>
              </c:numCache>
            </c:numRef>
          </c:yVal>
          <c:smooth val="1"/>
        </c:ser>
        <c:dLbls>
          <c:showLegendKey val="0"/>
          <c:showVal val="0"/>
          <c:showCatName val="0"/>
          <c:showSerName val="0"/>
          <c:showPercent val="0"/>
          <c:showBubbleSize val="0"/>
        </c:dLbls>
        <c:axId val="446872480"/>
        <c:axId val="446872872"/>
      </c:scatterChart>
      <c:valAx>
        <c:axId val="446872480"/>
        <c:scaling>
          <c:orientation val="minMax"/>
          <c:max val="55"/>
          <c:min val="15"/>
        </c:scaling>
        <c:delete val="0"/>
        <c:axPos val="b"/>
        <c:title>
          <c:tx>
            <c:rich>
              <a:bodyPr/>
              <a:lstStyle/>
              <a:p>
                <a:pPr>
                  <a:defRPr sz="1700"/>
                </a:pPr>
                <a:r>
                  <a:rPr lang="en-US" sz="1700" dirty="0" smtClean="0"/>
                  <a:t>Donor Age</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6872872"/>
        <c:crosses val="autoZero"/>
        <c:crossBetween val="midCat"/>
        <c:majorUnit val="5"/>
      </c:valAx>
      <c:valAx>
        <c:axId val="44687287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a:t>
                </a:r>
                <a:r>
                  <a:rPr lang="en-US" sz="1700" b="1" i="0" u="none" strike="noStrike" baseline="0" dirty="0" smtClean="0">
                    <a:effectLst/>
                  </a:rPr>
                  <a:t>Retransplantation within 5 Years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7248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836"/>
          <c:h val="0.82181779696892732"/>
        </c:manualLayout>
      </c:layout>
      <c:scatterChart>
        <c:scatterStyle val="smoothMarker"/>
        <c:varyColors val="0"/>
        <c:ser>
          <c:idx val="0"/>
          <c:order val="0"/>
          <c:tx>
            <c:strRef>
              <c:f>Sheet1!$A$1</c:f>
              <c:strCache>
                <c:ptCount val="1"/>
                <c:pt idx="0">
                  <c:v>Recipient height</c:v>
                </c:pt>
              </c:strCache>
            </c:strRef>
          </c:tx>
          <c:spPr>
            <a:ln w="41275">
              <a:solidFill>
                <a:srgbClr val="00FF00"/>
              </a:solidFill>
            </a:ln>
          </c:spPr>
          <c:marker>
            <c:symbol val="none"/>
          </c:marker>
          <c:xVal>
            <c:numRef>
              <c:f>Sheet1!$A$2:$A$32</c:f>
              <c:numCache>
                <c:formatCode>General</c:formatCode>
                <c:ptCount val="31"/>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numCache>
            </c:numRef>
          </c:xVal>
          <c:yVal>
            <c:numRef>
              <c:f>Sheet1!$B$2:$B$32</c:f>
              <c:numCache>
                <c:formatCode>General</c:formatCode>
                <c:ptCount val="31"/>
                <c:pt idx="0">
                  <c:v>0.55988923894745102</c:v>
                </c:pt>
                <c:pt idx="1">
                  <c:v>0.58196291750057905</c:v>
                </c:pt>
                <c:pt idx="2">
                  <c:v>0.60490685261692101</c:v>
                </c:pt>
                <c:pt idx="3">
                  <c:v>0.62875535423190498</c:v>
                </c:pt>
                <c:pt idx="4">
                  <c:v>0.65354408495294003</c:v>
                </c:pt>
                <c:pt idx="5">
                  <c:v>0.67931011338861602</c:v>
                </c:pt>
                <c:pt idx="6">
                  <c:v>0.70609196958042098</c:v>
                </c:pt>
                <c:pt idx="7">
                  <c:v>0.73392970261984103</c:v>
                </c:pt>
                <c:pt idx="8">
                  <c:v>0.76286494053703802</c:v>
                </c:pt>
                <c:pt idx="9">
                  <c:v>0.79294095255063302</c:v>
                </c:pt>
                <c:pt idx="10">
                  <c:v>0.82420271377168897</c:v>
                </c:pt>
                <c:pt idx="11">
                  <c:v>0.85669697245866405</c:v>
                </c:pt>
                <c:pt idx="12">
                  <c:v>0.89047231992388898</c:v>
                </c:pt>
                <c:pt idx="13">
                  <c:v>0.92557926319611505</c:v>
                </c:pt>
                <c:pt idx="14">
                  <c:v>0.96207030054778997</c:v>
                </c:pt>
                <c:pt idx="15">
                  <c:v>1</c:v>
                </c:pt>
                <c:pt idx="16">
                  <c:v>1.0394250809224801</c:v>
                </c:pt>
                <c:pt idx="17">
                  <c:v>1.0804044988507</c:v>
                </c:pt>
                <c:pt idx="18">
                  <c:v>1.1229995336469001</c:v>
                </c:pt>
                <c:pt idx="19">
                  <c:v>1.1672738811368299</c:v>
                </c:pt>
                <c:pt idx="20">
                  <c:v>1.21329374835935</c:v>
                </c:pt>
                <c:pt idx="21">
                  <c:v>1.2611279525711501</c:v>
                </c:pt>
                <c:pt idx="22">
                  <c:v>1.3108480241548699</c:v>
                </c:pt>
                <c:pt idx="23">
                  <c:v>1.3625283135842501</c:v>
                </c:pt>
                <c:pt idx="24">
                  <c:v>1.4162461026064701</c:v>
                </c:pt>
                <c:pt idx="25">
                  <c:v>1.4720817198078799</c:v>
                </c:pt>
                <c:pt idx="26">
                  <c:v>1.5301186607358099</c:v>
                </c:pt>
                <c:pt idx="27">
                  <c:v>1.59044371275631</c:v>
                </c:pt>
                <c:pt idx="28">
                  <c:v>1.6531470848343699</c:v>
                </c:pt>
                <c:pt idx="29">
                  <c:v>1.71832254243073</c:v>
                </c:pt>
                <c:pt idx="30">
                  <c:v>1.7860675477169801</c:v>
                </c:pt>
              </c:numCache>
            </c:numRef>
          </c:yVal>
          <c:smooth val="0"/>
        </c:ser>
        <c:ser>
          <c:idx val="1"/>
          <c:order val="1"/>
          <c:tx>
            <c:strRef>
              <c:f>Sheet1!$C$1</c:f>
              <c:strCache>
                <c:ptCount val="1"/>
                <c:pt idx="0">
                  <c:v>LL</c:v>
                </c:pt>
              </c:strCache>
            </c:strRef>
          </c:tx>
          <c:spPr>
            <a:ln w="41275">
              <a:solidFill>
                <a:srgbClr val="00FF00"/>
              </a:solidFill>
              <a:prstDash val="sysDash"/>
            </a:ln>
          </c:spPr>
          <c:marker>
            <c:symbol val="none"/>
          </c:marker>
          <c:xVal>
            <c:numRef>
              <c:f>Sheet1!$A$2:$A$32</c:f>
              <c:numCache>
                <c:formatCode>General</c:formatCode>
                <c:ptCount val="31"/>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numCache>
            </c:numRef>
          </c:xVal>
          <c:yVal>
            <c:numRef>
              <c:f>Sheet1!$C$2:$C$32</c:f>
              <c:numCache>
                <c:formatCode>General</c:formatCode>
                <c:ptCount val="31"/>
                <c:pt idx="0">
                  <c:v>0.43680929901807602</c:v>
                </c:pt>
                <c:pt idx="1">
                  <c:v>0.46160703284907001</c:v>
                </c:pt>
                <c:pt idx="2">
                  <c:v>0.48781253799934399</c:v>
                </c:pt>
                <c:pt idx="3">
                  <c:v>0.51550573387205501</c:v>
                </c:pt>
                <c:pt idx="4">
                  <c:v>0.54477107690766902</c:v>
                </c:pt>
                <c:pt idx="5">
                  <c:v>0.57569781815229804</c:v>
                </c:pt>
                <c:pt idx="6">
                  <c:v>0.60838027544823103</c:v>
                </c:pt>
                <c:pt idx="7">
                  <c:v>0.64291812107675805</c:v>
                </c:pt>
                <c:pt idx="8">
                  <c:v>0.67941668573053904</c:v>
                </c:pt>
                <c:pt idx="9">
                  <c:v>0.71798727974251397</c:v>
                </c:pt>
                <c:pt idx="10">
                  <c:v>0.75874753255104399</c:v>
                </c:pt>
                <c:pt idx="11">
                  <c:v>0.801821751436538</c:v>
                </c:pt>
                <c:pt idx="12">
                  <c:v>0.84734130062361201</c:v>
                </c:pt>
                <c:pt idx="13">
                  <c:v>0.89544500190494003</c:v>
                </c:pt>
                <c:pt idx="14">
                  <c:v>0.94627955800859398</c:v>
                </c:pt>
                <c:pt idx="15">
                  <c:v>1</c:v>
                </c:pt>
                <c:pt idx="16">
                  <c:v>1.0223646916429401</c:v>
                </c:pt>
                <c:pt idx="17">
                  <c:v>1.04522956271816</c:v>
                </c:pt>
                <c:pt idx="18">
                  <c:v>1.06860579958443</c:v>
                </c:pt>
                <c:pt idx="19">
                  <c:v>1.0925048387799901</c:v>
                </c:pt>
                <c:pt idx="20">
                  <c:v>1.11693837261773</c:v>
                </c:pt>
                <c:pt idx="21">
                  <c:v>1.1419183549054901</c:v>
                </c:pt>
                <c:pt idx="22">
                  <c:v>1.1674570067943599</c:v>
                </c:pt>
                <c:pt idx="23">
                  <c:v>1.1935668227577001</c:v>
                </c:pt>
                <c:pt idx="24">
                  <c:v>1.2202605767039201</c:v>
                </c:pt>
                <c:pt idx="25">
                  <c:v>1.2475513282259401</c:v>
                </c:pt>
                <c:pt idx="26">
                  <c:v>1.2754524289904501</c:v>
                </c:pt>
                <c:pt idx="27">
                  <c:v>1.30397752927005</c:v>
                </c:pt>
                <c:pt idx="28">
                  <c:v>1.3331405846215001</c:v>
                </c:pt>
                <c:pt idx="29">
                  <c:v>1.3629558627132401</c:v>
                </c:pt>
                <c:pt idx="30">
                  <c:v>1.3934379503057599</c:v>
                </c:pt>
              </c:numCache>
            </c:numRef>
          </c:yVal>
          <c:smooth val="0"/>
        </c:ser>
        <c:ser>
          <c:idx val="2"/>
          <c:order val="2"/>
          <c:tx>
            <c:strRef>
              <c:f>Sheet1!$D$1</c:f>
              <c:strCache>
                <c:ptCount val="1"/>
                <c:pt idx="0">
                  <c:v>UL</c:v>
                </c:pt>
              </c:strCache>
            </c:strRef>
          </c:tx>
          <c:spPr>
            <a:ln w="41275">
              <a:solidFill>
                <a:srgbClr val="00FF00"/>
              </a:solidFill>
              <a:prstDash val="sysDash"/>
            </a:ln>
          </c:spPr>
          <c:marker>
            <c:symbol val="none"/>
          </c:marker>
          <c:xVal>
            <c:numRef>
              <c:f>Sheet1!$A$2:$A$32</c:f>
              <c:numCache>
                <c:formatCode>General</c:formatCode>
                <c:ptCount val="31"/>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numCache>
            </c:numRef>
          </c:xVal>
          <c:yVal>
            <c:numRef>
              <c:f>Sheet1!$D$2:$D$32</c:f>
              <c:numCache>
                <c:formatCode>General</c:formatCode>
                <c:ptCount val="31"/>
                <c:pt idx="0">
                  <c:v>0.71764946532464702</c:v>
                </c:pt>
                <c:pt idx="1">
                  <c:v>0.73369947432435201</c:v>
                </c:pt>
                <c:pt idx="2">
                  <c:v>0.75010843682620099</c:v>
                </c:pt>
                <c:pt idx="3">
                  <c:v>0.76688438071458498</c:v>
                </c:pt>
                <c:pt idx="4">
                  <c:v>0.78403551341505195</c:v>
                </c:pt>
                <c:pt idx="5">
                  <c:v>0.80157022590969296</c:v>
                </c:pt>
                <c:pt idx="6">
                  <c:v>0.81949709684232297</c:v>
                </c:pt>
                <c:pt idx="7">
                  <c:v>0.83782489671548399</c:v>
                </c:pt>
                <c:pt idx="8">
                  <c:v>0.85656259218130204</c:v>
                </c:pt>
                <c:pt idx="9">
                  <c:v>0.87571935042831195</c:v>
                </c:pt>
                <c:pt idx="10">
                  <c:v>0.895304543666395</c:v>
                </c:pt>
                <c:pt idx="11">
                  <c:v>0.91532775371201502</c:v>
                </c:pt>
                <c:pt idx="12">
                  <c:v>0.93579877667600797</c:v>
                </c:pt>
                <c:pt idx="13">
                  <c:v>0.95672762775620501</c:v>
                </c:pt>
                <c:pt idx="14">
                  <c:v>0.97812454613725197</c:v>
                </c:pt>
                <c:pt idx="15">
                  <c:v>1</c:v>
                </c:pt>
                <c:pt idx="16">
                  <c:v>1.05677016008299</c:v>
                </c:pt>
                <c:pt idx="17">
                  <c:v>1.11676317124182</c:v>
                </c:pt>
                <c:pt idx="18">
                  <c:v>1.180161995248</c:v>
                </c:pt>
                <c:pt idx="19">
                  <c:v>1.2471599806420901</c:v>
                </c:pt>
                <c:pt idx="20">
                  <c:v>1.3179614523922401</c:v>
                </c:pt>
                <c:pt idx="21">
                  <c:v>1.39278233502775</c:v>
                </c:pt>
                <c:pt idx="22">
                  <c:v>1.47185081114803</c:v>
                </c:pt>
                <c:pt idx="23">
                  <c:v>1.5554080173151801</c:v>
                </c:pt>
                <c:pt idx="24">
                  <c:v>1.64370877945252</c:v>
                </c:pt>
                <c:pt idx="25">
                  <c:v>1.73702238999185</c:v>
                </c:pt>
                <c:pt idx="26">
                  <c:v>1.8356334291394201</c:v>
                </c:pt>
                <c:pt idx="27">
                  <c:v>1.93984263276535</c:v>
                </c:pt>
                <c:pt idx="28">
                  <c:v>2.0499678095632401</c:v>
                </c:pt>
                <c:pt idx="29">
                  <c:v>2.1663448102771099</c:v>
                </c:pt>
                <c:pt idx="30">
                  <c:v>2.2893285519514999</c:v>
                </c:pt>
              </c:numCache>
            </c:numRef>
          </c:yVal>
          <c:smooth val="1"/>
        </c:ser>
        <c:dLbls>
          <c:showLegendKey val="0"/>
          <c:showVal val="0"/>
          <c:showCatName val="0"/>
          <c:showSerName val="0"/>
          <c:showPercent val="0"/>
          <c:showBubbleSize val="0"/>
        </c:dLbls>
        <c:axId val="446873656"/>
        <c:axId val="446874048"/>
      </c:scatterChart>
      <c:valAx>
        <c:axId val="446873656"/>
        <c:scaling>
          <c:orientation val="minMax"/>
          <c:max val="185"/>
          <c:min val="155"/>
        </c:scaling>
        <c:delete val="0"/>
        <c:axPos val="b"/>
        <c:title>
          <c:tx>
            <c:rich>
              <a:bodyPr/>
              <a:lstStyle/>
              <a:p>
                <a:pPr>
                  <a:defRPr sz="1700"/>
                </a:pPr>
                <a:r>
                  <a:rPr lang="en-US" sz="1700" dirty="0" smtClean="0"/>
                  <a:t>Recipient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6874048"/>
        <c:crosses val="autoZero"/>
        <c:crossBetween val="midCat"/>
        <c:majorUnit val="5"/>
      </c:valAx>
      <c:valAx>
        <c:axId val="446874048"/>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a:t>
                </a:r>
                <a:r>
                  <a:rPr lang="en-US" sz="1700" b="1" i="0" u="none" strike="noStrike" baseline="0" dirty="0" smtClean="0">
                    <a:effectLst/>
                  </a:rPr>
                  <a:t>Retransplantation within 5 Years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7365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&gt;65</c:v>
                </c:pt>
              </c:strCache>
            </c:strRef>
          </c:cat>
          <c:val>
            <c:numRef>
              <c:f>Sheet1!$B$2:$B$6</c:f>
              <c:numCache>
                <c:formatCode>General</c:formatCode>
                <c:ptCount val="5"/>
                <c:pt idx="0">
                  <c:v>7632</c:v>
                </c:pt>
                <c:pt idx="1">
                  <c:v>10225</c:v>
                </c:pt>
                <c:pt idx="2">
                  <c:v>15615</c:v>
                </c:pt>
                <c:pt idx="3">
                  <c:v>9006</c:v>
                </c:pt>
                <c:pt idx="4">
                  <c:v>2908</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&gt;65</c:v>
                </c:pt>
              </c:strCache>
            </c:strRef>
          </c:cat>
          <c:val>
            <c:numRef>
              <c:f>Sheet1!$C$2:$C$6</c:f>
              <c:numCache>
                <c:formatCode>General</c:formatCode>
                <c:ptCount val="5"/>
                <c:pt idx="0">
                  <c:v>581</c:v>
                </c:pt>
                <c:pt idx="1">
                  <c:v>559</c:v>
                </c:pt>
                <c:pt idx="2">
                  <c:v>486</c:v>
                </c:pt>
                <c:pt idx="3">
                  <c:v>230</c:v>
                </c:pt>
                <c:pt idx="4">
                  <c:v>72</c:v>
                </c:pt>
              </c:numCache>
            </c:numRef>
          </c:val>
        </c:ser>
        <c:dLbls>
          <c:showLegendKey val="0"/>
          <c:showVal val="0"/>
          <c:showCatName val="0"/>
          <c:showSerName val="0"/>
          <c:showPercent val="0"/>
          <c:showBubbleSize val="0"/>
        </c:dLbls>
        <c:gapWidth val="45"/>
        <c:overlap val="100"/>
        <c:axId val="377084512"/>
        <c:axId val="476766536"/>
      </c:barChart>
      <c:catAx>
        <c:axId val="377084512"/>
        <c:scaling>
          <c:orientation val="minMax"/>
        </c:scaling>
        <c:delete val="0"/>
        <c:axPos val="b"/>
        <c:numFmt formatCode="General" sourceLinked="0"/>
        <c:majorTickMark val="out"/>
        <c:minorTickMark val="none"/>
        <c:tickLblPos val="nextTo"/>
        <c:txPr>
          <a:bodyPr/>
          <a:lstStyle/>
          <a:p>
            <a:pPr>
              <a:defRPr sz="1500" b="1"/>
            </a:pPr>
            <a:endParaRPr lang="en-US"/>
          </a:p>
        </c:txPr>
        <c:crossAx val="476766536"/>
        <c:crosses val="autoZero"/>
        <c:auto val="1"/>
        <c:lblAlgn val="ctr"/>
        <c:lblOffset val="100"/>
        <c:noMultiLvlLbl val="0"/>
      </c:catAx>
      <c:valAx>
        <c:axId val="476766536"/>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377084512"/>
        <c:crosses val="autoZero"/>
        <c:crossBetween val="between"/>
        <c:majorUnit val="0.2"/>
      </c:valAx>
      <c:spPr>
        <a:solidFill>
          <a:srgbClr val="000000"/>
        </a:solidFill>
        <a:ln w="12700">
          <a:solidFill>
            <a:srgbClr val="FFFFFF"/>
          </a:solidFill>
        </a:ln>
      </c:spPr>
    </c:plotArea>
    <c:legend>
      <c:legendPos val="t"/>
      <c:layout>
        <c:manualLayout>
          <c:xMode val="edge"/>
          <c:yMode val="edge"/>
          <c:x val="0.20627194768757354"/>
          <c:y val="1.6572019406665292E-2"/>
          <c:w val="0.5868999456964431"/>
          <c:h val="5.7051220870118505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03"/>
          <c:h val="0.79616642199386056"/>
        </c:manualLayout>
      </c:layout>
      <c:scatterChart>
        <c:scatterStyle val="smoothMarker"/>
        <c:varyColors val="0"/>
        <c:ser>
          <c:idx val="0"/>
          <c:order val="0"/>
          <c:tx>
            <c:strRef>
              <c:f>Sheet1!$A$1</c:f>
              <c:strCache>
                <c:ptCount val="1"/>
                <c:pt idx="0">
                  <c:v>Volume</c:v>
                </c:pt>
              </c:strCache>
            </c:strRef>
          </c:tx>
          <c:spPr>
            <a:ln w="41275">
              <a:solidFill>
                <a:srgbClr val="00FF00"/>
              </a:solidFill>
            </a:ln>
          </c:spPr>
          <c:marker>
            <c:symbol val="none"/>
          </c:marker>
          <c:xVal>
            <c:numRef>
              <c:f>Sheet1!$A$2:$A$42</c:f>
              <c:numCache>
                <c:formatCode>General</c:formatCode>
                <c:ptCount val="4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numCache>
            </c:numRef>
          </c:xVal>
          <c:yVal>
            <c:numRef>
              <c:f>Sheet1!$B$2:$B$42</c:f>
              <c:numCache>
                <c:formatCode>General</c:formatCode>
                <c:ptCount val="41"/>
                <c:pt idx="0">
                  <c:v>1.57129443828977</c:v>
                </c:pt>
                <c:pt idx="1">
                  <c:v>1.53804045009193</c:v>
                </c:pt>
                <c:pt idx="2">
                  <c:v>1.5054902305221201</c:v>
                </c:pt>
                <c:pt idx="3">
                  <c:v>1.47363739319108</c:v>
                </c:pt>
                <c:pt idx="4">
                  <c:v>1.4425084589281501</c:v>
                </c:pt>
                <c:pt idx="5">
                  <c:v>1.41213491769779</c:v>
                </c:pt>
                <c:pt idx="6">
                  <c:v>1.3825445900558699</c:v>
                </c:pt>
                <c:pt idx="7">
                  <c:v>1.35376187172767</c:v>
                </c:pt>
                <c:pt idx="8">
                  <c:v>1.3258079808683101</c:v>
                </c:pt>
                <c:pt idx="9">
                  <c:v>1.2987012052878499</c:v>
                </c:pt>
                <c:pt idx="10">
                  <c:v>1.2724571484089799</c:v>
                </c:pt>
                <c:pt idx="11">
                  <c:v>1.2470889743240301</c:v>
                </c:pt>
                <c:pt idx="12">
                  <c:v>1.2226076505279599</c:v>
                </c:pt>
                <c:pt idx="13">
                  <c:v>1.1990221837041</c:v>
                </c:pt>
                <c:pt idx="14">
                  <c:v>1.1763398528454301</c:v>
                </c:pt>
                <c:pt idx="15">
                  <c:v>1.15456644344394</c:v>
                </c:pt>
                <c:pt idx="16">
                  <c:v>1.13370646307918</c:v>
                </c:pt>
                <c:pt idx="17">
                  <c:v>1.1137633665101101</c:v>
                </c:pt>
                <c:pt idx="18">
                  <c:v>1.09473976999398</c:v>
                </c:pt>
                <c:pt idx="19">
                  <c:v>1.07663765318962</c:v>
                </c:pt>
                <c:pt idx="20">
                  <c:v>1.05945857528811</c:v>
                </c:pt>
                <c:pt idx="21">
                  <c:v>1.0432038674033</c:v>
                </c:pt>
                <c:pt idx="22">
                  <c:v>1.02787483007309</c:v>
                </c:pt>
                <c:pt idx="23">
                  <c:v>1.0134729337563999</c:v>
                </c:pt>
                <c:pt idx="24">
                  <c:v>1</c:v>
                </c:pt>
                <c:pt idx="25">
                  <c:v>0.98745029575924403</c:v>
                </c:pt>
                <c:pt idx="26">
                  <c:v>0.97578713629778402</c:v>
                </c:pt>
                <c:pt idx="27">
                  <c:v>0.96496858336398195</c:v>
                </c:pt>
                <c:pt idx="28">
                  <c:v>0.95495549227870102</c:v>
                </c:pt>
                <c:pt idx="29">
                  <c:v>0.94571133596844903</c:v>
                </c:pt>
                <c:pt idx="30">
                  <c:v>0.93720199075116495</c:v>
                </c:pt>
                <c:pt idx="31">
                  <c:v>0.9293955525841</c:v>
                </c:pt>
                <c:pt idx="32">
                  <c:v>0.922262160514425</c:v>
                </c:pt>
                <c:pt idx="33">
                  <c:v>0.91577385399920197</c:v>
                </c:pt>
                <c:pt idx="34">
                  <c:v>0.90990442075242495</c:v>
                </c:pt>
                <c:pt idx="35">
                  <c:v>0.90462924873099104</c:v>
                </c:pt>
                <c:pt idx="36">
                  <c:v>0.89992524250352102</c:v>
                </c:pt>
                <c:pt idx="37">
                  <c:v>0.89577065266475397</c:v>
                </c:pt>
                <c:pt idx="38">
                  <c:v>0.89214502243705196</c:v>
                </c:pt>
                <c:pt idx="39">
                  <c:v>0.88902901960994796</c:v>
                </c:pt>
                <c:pt idx="40">
                  <c:v>0.88640443691834103</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numCache>
            </c:numRef>
          </c:xVal>
          <c:yVal>
            <c:numRef>
              <c:f>Sheet1!$C$2:$C$42</c:f>
              <c:numCache>
                <c:formatCode>General</c:formatCode>
                <c:ptCount val="41"/>
                <c:pt idx="0">
                  <c:v>1.1504906296191499</c:v>
                </c:pt>
                <c:pt idx="1">
                  <c:v>1.1428016652861901</c:v>
                </c:pt>
                <c:pt idx="2">
                  <c:v>1.13516200899283</c:v>
                </c:pt>
                <c:pt idx="3">
                  <c:v>1.1275732282092299</c:v>
                </c:pt>
                <c:pt idx="4">
                  <c:v>1.1200455875406701</c:v>
                </c:pt>
                <c:pt idx="5">
                  <c:v>1.11259129454678</c:v>
                </c:pt>
                <c:pt idx="6">
                  <c:v>1.1052222907415901</c:v>
                </c:pt>
                <c:pt idx="7">
                  <c:v>1.0979502734209401</c:v>
                </c:pt>
                <c:pt idx="8">
                  <c:v>1.0907867199547101</c:v>
                </c:pt>
                <c:pt idx="9">
                  <c:v>1.0837429144725199</c:v>
                </c:pt>
                <c:pt idx="10">
                  <c:v>1.07682997725376</c:v>
                </c:pt>
                <c:pt idx="11">
                  <c:v>1.07005889761902</c:v>
                </c:pt>
                <c:pt idx="12">
                  <c:v>1.063440570661</c:v>
                </c:pt>
                <c:pt idx="13">
                  <c:v>1.05698583717752</c:v>
                </c:pt>
                <c:pt idx="14">
                  <c:v>1.0507055288771501</c:v>
                </c:pt>
                <c:pt idx="15">
                  <c:v>1.0446105210708101</c:v>
                </c:pt>
                <c:pt idx="16">
                  <c:v>1.0387117876821499</c:v>
                </c:pt>
                <c:pt idx="17">
                  <c:v>1.03302046868581</c:v>
                </c:pt>
                <c:pt idx="18">
                  <c:v>1.0275479451488101</c:v>
                </c:pt>
                <c:pt idx="19">
                  <c:v>1.0223059228231699</c:v>
                </c:pt>
                <c:pt idx="20">
                  <c:v>1.0173065356436599</c:v>
                </c:pt>
                <c:pt idx="21">
                  <c:v>1.01256245886852</c:v>
                </c:pt>
                <c:pt idx="22">
                  <c:v>1.00808704497318</c:v>
                </c:pt>
                <c:pt idx="23">
                  <c:v>1.00389448611819</c:v>
                </c:pt>
                <c:pt idx="24">
                  <c:v>1</c:v>
                </c:pt>
                <c:pt idx="25">
                  <c:v>0.97856449484700803</c:v>
                </c:pt>
                <c:pt idx="26">
                  <c:v>0.95873160584519201</c:v>
                </c:pt>
                <c:pt idx="27">
                  <c:v>0.94039285938390205</c:v>
                </c:pt>
                <c:pt idx="28">
                  <c:v>0.92344846185828799</c:v>
                </c:pt>
                <c:pt idx="29">
                  <c:v>0.90780648677862896</c:v>
                </c:pt>
                <c:pt idx="30">
                  <c:v>0.89338206254291197</c:v>
                </c:pt>
                <c:pt idx="31">
                  <c:v>0.88009666204217096</c:v>
                </c:pt>
                <c:pt idx="32">
                  <c:v>0.86787745214881995</c:v>
                </c:pt>
                <c:pt idx="33">
                  <c:v>0.85665673692583799</c:v>
                </c:pt>
                <c:pt idx="34">
                  <c:v>0.84637142604460203</c:v>
                </c:pt>
                <c:pt idx="35">
                  <c:v>0.83696254636553802</c:v>
                </c:pt>
                <c:pt idx="36">
                  <c:v>0.82837487747916905</c:v>
                </c:pt>
                <c:pt idx="37">
                  <c:v>0.82055649563206801</c:v>
                </c:pt>
                <c:pt idx="38">
                  <c:v>0.81345851029155303</c:v>
                </c:pt>
                <c:pt idx="39">
                  <c:v>0.80703467055577705</c:v>
                </c:pt>
                <c:pt idx="40">
                  <c:v>0.80124122535002096</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numCache>
            </c:numRef>
          </c:xVal>
          <c:yVal>
            <c:numRef>
              <c:f>Sheet1!$D$2:$D$42</c:f>
              <c:numCache>
                <c:formatCode>General</c:formatCode>
                <c:ptCount val="41"/>
                <c:pt idx="0">
                  <c:v>2.1460115782235101</c:v>
                </c:pt>
                <c:pt idx="1">
                  <c:v>2.0699728552868302</c:v>
                </c:pt>
                <c:pt idx="2">
                  <c:v>1.9966320368741901</c:v>
                </c:pt>
                <c:pt idx="3">
                  <c:v>1.92591231530025</c:v>
                </c:pt>
                <c:pt idx="4">
                  <c:v>1.8578088938757</c:v>
                </c:pt>
                <c:pt idx="5">
                  <c:v>1.7923248506035301</c:v>
                </c:pt>
                <c:pt idx="6">
                  <c:v>1.7294525811727901</c:v>
                </c:pt>
                <c:pt idx="7">
                  <c:v>1.6691750525581299</c:v>
                </c:pt>
                <c:pt idx="8">
                  <c:v>1.6114669989813399</c:v>
                </c:pt>
                <c:pt idx="9">
                  <c:v>1.5562960533283099</c:v>
                </c:pt>
                <c:pt idx="10">
                  <c:v>1.50362381131554</c:v>
                </c:pt>
                <c:pt idx="11">
                  <c:v>1.45340682960639</c:v>
                </c:pt>
                <c:pt idx="12">
                  <c:v>1.4055975560537399</c:v>
                </c:pt>
                <c:pt idx="13">
                  <c:v>1.36014518496628</c:v>
                </c:pt>
                <c:pt idx="14">
                  <c:v>1.3169964479688201</c:v>
                </c:pt>
                <c:pt idx="15">
                  <c:v>1.27609634925019</c:v>
                </c:pt>
                <c:pt idx="16">
                  <c:v>1.2373888114773299</c:v>
                </c:pt>
                <c:pt idx="17">
                  <c:v>1.2008172869585401</c:v>
                </c:pt>
                <c:pt idx="18">
                  <c:v>1.1663252986535</c:v>
                </c:pt>
                <c:pt idx="19">
                  <c:v>1.1338569115051</c:v>
                </c:pt>
                <c:pt idx="20">
                  <c:v>1.1033571823475301</c:v>
                </c:pt>
                <c:pt idx="21">
                  <c:v>1.07477252334764</c:v>
                </c:pt>
                <c:pt idx="22">
                  <c:v>1.0480510304801101</c:v>
                </c:pt>
                <c:pt idx="23">
                  <c:v>1.02314277213379</c:v>
                </c:pt>
                <c:pt idx="24">
                  <c:v>1</c:v>
                </c:pt>
                <c:pt idx="25">
                  <c:v>0.99641678369647202</c:v>
                </c:pt>
                <c:pt idx="26">
                  <c:v>0.993146079214558</c:v>
                </c:pt>
                <c:pt idx="27">
                  <c:v>0.99018655616924001</c:v>
                </c:pt>
                <c:pt idx="28">
                  <c:v>0.98753750739713997</c:v>
                </c:pt>
                <c:pt idx="29">
                  <c:v>0.985198876638259</c:v>
                </c:pt>
                <c:pt idx="30">
                  <c:v>0.98317126377915898</c:v>
                </c:pt>
                <c:pt idx="31">
                  <c:v>0.98145593594095004</c:v>
                </c:pt>
                <c:pt idx="32">
                  <c:v>0.98005483448241804</c:v>
                </c:pt>
                <c:pt idx="33">
                  <c:v>0.97897059057524805</c:v>
                </c:pt>
                <c:pt idx="34">
                  <c:v>0.97820652898692695</c:v>
                </c:pt>
                <c:pt idx="35">
                  <c:v>0.97776666496398401</c:v>
                </c:pt>
                <c:pt idx="36">
                  <c:v>0.97765572582250004</c:v>
                </c:pt>
                <c:pt idx="37">
                  <c:v>0.97787911794830595</c:v>
                </c:pt>
                <c:pt idx="38">
                  <c:v>0.97844294575508195</c:v>
                </c:pt>
                <c:pt idx="39">
                  <c:v>0.97935395658320601</c:v>
                </c:pt>
                <c:pt idx="40">
                  <c:v>0.98061956989954502</c:v>
                </c:pt>
              </c:numCache>
            </c:numRef>
          </c:yVal>
          <c:smooth val="1"/>
        </c:ser>
        <c:dLbls>
          <c:showLegendKey val="0"/>
          <c:showVal val="0"/>
          <c:showCatName val="0"/>
          <c:showSerName val="0"/>
          <c:showPercent val="0"/>
          <c:showBubbleSize val="0"/>
        </c:dLbls>
        <c:axId val="446874832"/>
        <c:axId val="473718224"/>
      </c:scatterChart>
      <c:valAx>
        <c:axId val="446874832"/>
        <c:scaling>
          <c:orientation val="minMax"/>
          <c:max val="50"/>
          <c:min val="10"/>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3718224"/>
        <c:crosses val="autoZero"/>
        <c:crossBetween val="midCat"/>
        <c:majorUnit val="5"/>
      </c:valAx>
      <c:valAx>
        <c:axId val="473718224"/>
        <c:scaling>
          <c:orientation val="minMax"/>
          <c:max val="2.5"/>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4687483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14"/>
          <c:h val="0.7707426011404101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181</c:v>
                </c:pt>
                <c:pt idx="32">
                  <c:v>182</c:v>
                </c:pt>
                <c:pt idx="33">
                  <c:v>183</c:v>
                </c:pt>
                <c:pt idx="34">
                  <c:v>184</c:v>
                </c:pt>
                <c:pt idx="35">
                  <c:v>185</c:v>
                </c:pt>
              </c:numCache>
            </c:numRef>
          </c:xVal>
          <c:yVal>
            <c:numRef>
              <c:f>Sheet1!$B$2:$B$37</c:f>
              <c:numCache>
                <c:formatCode>General</c:formatCode>
                <c:ptCount val="36"/>
                <c:pt idx="0">
                  <c:v>1.82831371788108</c:v>
                </c:pt>
                <c:pt idx="1">
                  <c:v>1.75312180306918</c:v>
                </c:pt>
                <c:pt idx="2">
                  <c:v>1.68102225911125</c:v>
                </c:pt>
                <c:pt idx="3">
                  <c:v>1.6118879080052</c:v>
                </c:pt>
                <c:pt idx="4">
                  <c:v>1.54559680211911</c:v>
                </c:pt>
                <c:pt idx="5">
                  <c:v>1.4820320090850301</c:v>
                </c:pt>
                <c:pt idx="6">
                  <c:v>1.4211786394607999</c:v>
                </c:pt>
                <c:pt idx="7">
                  <c:v>1.36338342641465</c:v>
                </c:pt>
                <c:pt idx="8">
                  <c:v>1.3090126214822999</c:v>
                </c:pt>
                <c:pt idx="9">
                  <c:v>1.25835846802971</c:v>
                </c:pt>
                <c:pt idx="10">
                  <c:v>1.2116519060923501</c:v>
                </c:pt>
                <c:pt idx="11">
                  <c:v>1.1690754711043401</c:v>
                </c:pt>
                <c:pt idx="12">
                  <c:v>1.1307761657862301</c:v>
                </c:pt>
                <c:pt idx="13">
                  <c:v>1.0968781760272699</c:v>
                </c:pt>
                <c:pt idx="14">
                  <c:v>1.06749544582094</c:v>
                </c:pt>
                <c:pt idx="15">
                  <c:v>1.0427442075059099</c:v>
                </c:pt>
                <c:pt idx="16">
                  <c:v>1.02275565974863</c:v>
                </c:pt>
                <c:pt idx="17">
                  <c:v>1.00768915902956</c:v>
                </c:pt>
                <c:pt idx="18">
                  <c:v>0.99774289249584902</c:v>
                </c:pt>
                <c:pt idx="19">
                  <c:v>0.99286746916542201</c:v>
                </c:pt>
                <c:pt idx="20">
                  <c:v>0.99254174133045003</c:v>
                </c:pt>
                <c:pt idx="21">
                  <c:v>0.99625519380786298</c:v>
                </c:pt>
                <c:pt idx="22">
                  <c:v>1.0035434700786801</c:v>
                </c:pt>
                <c:pt idx="23">
                  <c:v>1.0139698348660999</c:v>
                </c:pt>
                <c:pt idx="24">
                  <c:v>1.02710907350741</c:v>
                </c:pt>
                <c:pt idx="25">
                  <c:v>1.04253403354217</c:v>
                </c:pt>
                <c:pt idx="26">
                  <c:v>1.0598039942841699</c:v>
                </c:pt>
                <c:pt idx="27">
                  <c:v>1.07845478700866</c:v>
                </c:pt>
                <c:pt idx="28">
                  <c:v>1.0979912344186999</c:v>
                </c:pt>
                <c:pt idx="29">
                  <c:v>1.11797617948251</c:v>
                </c:pt>
                <c:pt idx="30">
                  <c:v>1.1383248779322299</c:v>
                </c:pt>
                <c:pt idx="31">
                  <c:v>1.0598039942841699</c:v>
                </c:pt>
                <c:pt idx="32">
                  <c:v>1.07845478700866</c:v>
                </c:pt>
                <c:pt idx="33">
                  <c:v>1.0979912344186999</c:v>
                </c:pt>
                <c:pt idx="34">
                  <c:v>1.11797617948251</c:v>
                </c:pt>
                <c:pt idx="35">
                  <c:v>1.1383248779322299</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181</c:v>
                </c:pt>
                <c:pt idx="32">
                  <c:v>182</c:v>
                </c:pt>
                <c:pt idx="33">
                  <c:v>183</c:v>
                </c:pt>
                <c:pt idx="34">
                  <c:v>184</c:v>
                </c:pt>
                <c:pt idx="35">
                  <c:v>185</c:v>
                </c:pt>
              </c:numCache>
            </c:numRef>
          </c:xVal>
          <c:yVal>
            <c:numRef>
              <c:f>Sheet1!$C$2:$C$37</c:f>
              <c:numCache>
                <c:formatCode>General</c:formatCode>
                <c:ptCount val="36"/>
                <c:pt idx="0">
                  <c:v>1.21478760711348</c:v>
                </c:pt>
                <c:pt idx="1">
                  <c:v>1.1971175983164499</c:v>
                </c:pt>
                <c:pt idx="2">
                  <c:v>1.17958002263884</c:v>
                </c:pt>
                <c:pt idx="3">
                  <c:v>1.1621459565390899</c:v>
                </c:pt>
                <c:pt idx="4">
                  <c:v>1.14477750289276</c:v>
                </c:pt>
                <c:pt idx="5">
                  <c:v>1.1274235682704501</c:v>
                </c:pt>
                <c:pt idx="6">
                  <c:v>1.11005631942941</c:v>
                </c:pt>
                <c:pt idx="7">
                  <c:v>1.0928055357505599</c:v>
                </c:pt>
                <c:pt idx="8">
                  <c:v>1.07585343620759</c:v>
                </c:pt>
                <c:pt idx="9">
                  <c:v>1.05940591770682</c:v>
                </c:pt>
                <c:pt idx="10">
                  <c:v>1.04370748895882</c:v>
                </c:pt>
                <c:pt idx="11">
                  <c:v>1.0290599747727001</c:v>
                </c:pt>
                <c:pt idx="12">
                  <c:v>1.0158448570612</c:v>
                </c:pt>
                <c:pt idx="13">
                  <c:v>1.0045478691143499</c:v>
                </c:pt>
                <c:pt idx="14">
                  <c:v>0.99578292214783704</c:v>
                </c:pt>
                <c:pt idx="15">
                  <c:v>0.99031149466805002</c:v>
                </c:pt>
                <c:pt idx="16">
                  <c:v>0.98905485486062095</c:v>
                </c:pt>
                <c:pt idx="17">
                  <c:v>0.99310099953680098</c:v>
                </c:pt>
                <c:pt idx="18">
                  <c:v>0.991811764253969</c:v>
                </c:pt>
                <c:pt idx="19">
                  <c:v>0.96469460462218504</c:v>
                </c:pt>
                <c:pt idx="20">
                  <c:v>0.94023388087117898</c:v>
                </c:pt>
                <c:pt idx="21">
                  <c:v>0.91777408251499704</c:v>
                </c:pt>
                <c:pt idx="22">
                  <c:v>0.89685177337848898</c:v>
                </c:pt>
                <c:pt idx="23">
                  <c:v>0.87713117631636695</c:v>
                </c:pt>
                <c:pt idx="24">
                  <c:v>0.85836189209543401</c:v>
                </c:pt>
                <c:pt idx="25">
                  <c:v>0.840351455053301</c:v>
                </c:pt>
                <c:pt idx="26">
                  <c:v>0.82294730586737996</c:v>
                </c:pt>
                <c:pt idx="27">
                  <c:v>0.80602479196474497</c:v>
                </c:pt>
                <c:pt idx="28">
                  <c:v>0.78947911862062103</c:v>
                </c:pt>
                <c:pt idx="29">
                  <c:v>0.77323565712153097</c:v>
                </c:pt>
                <c:pt idx="30">
                  <c:v>0.75728837719622699</c:v>
                </c:pt>
                <c:pt idx="31">
                  <c:v>0.82294730586737996</c:v>
                </c:pt>
                <c:pt idx="32">
                  <c:v>0.80602479196474497</c:v>
                </c:pt>
                <c:pt idx="33">
                  <c:v>0.78947911862062103</c:v>
                </c:pt>
                <c:pt idx="34">
                  <c:v>0.77323565712153097</c:v>
                </c:pt>
                <c:pt idx="35">
                  <c:v>0.75728837719622699</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181</c:v>
                </c:pt>
                <c:pt idx="32">
                  <c:v>182</c:v>
                </c:pt>
                <c:pt idx="33">
                  <c:v>183</c:v>
                </c:pt>
                <c:pt idx="34">
                  <c:v>184</c:v>
                </c:pt>
                <c:pt idx="35">
                  <c:v>185</c:v>
                </c:pt>
              </c:numCache>
            </c:numRef>
          </c:xVal>
          <c:yVal>
            <c:numRef>
              <c:f>Sheet1!$D$2:$D$37</c:f>
              <c:numCache>
                <c:formatCode>General</c:formatCode>
                <c:ptCount val="36"/>
                <c:pt idx="0">
                  <c:v>2.7516999938244</c:v>
                </c:pt>
                <c:pt idx="1">
                  <c:v>2.5673635244514301</c:v>
                </c:pt>
                <c:pt idx="2">
                  <c:v>2.3956287673521302</c:v>
                </c:pt>
                <c:pt idx="3">
                  <c:v>2.23567669220385</c:v>
                </c:pt>
                <c:pt idx="4">
                  <c:v>2.08675438562021</c:v>
                </c:pt>
                <c:pt idx="5">
                  <c:v>1.94817541318749</c:v>
                </c:pt>
                <c:pt idx="6">
                  <c:v>1.8195011279228099</c:v>
                </c:pt>
                <c:pt idx="7">
                  <c:v>1.7009562146347299</c:v>
                </c:pt>
                <c:pt idx="8">
                  <c:v>1.5927021149275999</c:v>
                </c:pt>
                <c:pt idx="9">
                  <c:v>1.49467357846145</c:v>
                </c:pt>
                <c:pt idx="10">
                  <c:v>1.4066204919174901</c:v>
                </c:pt>
                <c:pt idx="11">
                  <c:v>1.32814169304342</c:v>
                </c:pt>
                <c:pt idx="12">
                  <c:v>1.25871064682977</c:v>
                </c:pt>
                <c:pt idx="13">
                  <c:v>1.1976947739739401</c:v>
                </c:pt>
                <c:pt idx="14">
                  <c:v>1.14437243449659</c:v>
                </c:pt>
                <c:pt idx="15">
                  <c:v>1.0979530058384199</c:v>
                </c:pt>
                <c:pt idx="16">
                  <c:v>1.0576047773358901</c:v>
                </c:pt>
                <c:pt idx="17">
                  <c:v>1.02249161132585</c:v>
                </c:pt>
                <c:pt idx="18">
                  <c:v>1.0037094894461001</c:v>
                </c:pt>
                <c:pt idx="19">
                  <c:v>1.0218630918051299</c:v>
                </c:pt>
                <c:pt idx="20">
                  <c:v>1.0477596354754799</c:v>
                </c:pt>
                <c:pt idx="21">
                  <c:v>1.08144741728738</c:v>
                </c:pt>
                <c:pt idx="22">
                  <c:v>1.12292747389434</c:v>
                </c:pt>
                <c:pt idx="23">
                  <c:v>1.17215629062028</c:v>
                </c:pt>
                <c:pt idx="24">
                  <c:v>1.22903062052989</c:v>
                </c:pt>
                <c:pt idx="25">
                  <c:v>1.2933603012858099</c:v>
                </c:pt>
                <c:pt idx="26">
                  <c:v>1.3648316220159999</c:v>
                </c:pt>
                <c:pt idx="27">
                  <c:v>1.44296396241962</c:v>
                </c:pt>
                <c:pt idx="28">
                  <c:v>1.5270635060832101</c:v>
                </c:pt>
                <c:pt idx="29">
                  <c:v>1.61641632325018</c:v>
                </c:pt>
                <c:pt idx="30">
                  <c:v>1.71108334253975</c:v>
                </c:pt>
                <c:pt idx="31">
                  <c:v>1.3648316220159999</c:v>
                </c:pt>
                <c:pt idx="32">
                  <c:v>1.44296396241962</c:v>
                </c:pt>
                <c:pt idx="33">
                  <c:v>1.5270635060832101</c:v>
                </c:pt>
                <c:pt idx="34">
                  <c:v>1.61641632325018</c:v>
                </c:pt>
                <c:pt idx="35">
                  <c:v>1.71108334253975</c:v>
                </c:pt>
              </c:numCache>
            </c:numRef>
          </c:yVal>
          <c:smooth val="1"/>
        </c:ser>
        <c:dLbls>
          <c:showLegendKey val="0"/>
          <c:showVal val="0"/>
          <c:showCatName val="0"/>
          <c:showSerName val="0"/>
          <c:showPercent val="0"/>
          <c:showBubbleSize val="0"/>
        </c:dLbls>
        <c:axId val="473719008"/>
        <c:axId val="473719400"/>
      </c:scatterChart>
      <c:valAx>
        <c:axId val="473719008"/>
        <c:scaling>
          <c:orientation val="minMax"/>
          <c:max val="185"/>
          <c:min val="155"/>
        </c:scaling>
        <c:delete val="0"/>
        <c:axPos val="b"/>
        <c:title>
          <c:tx>
            <c:rich>
              <a:bodyPr/>
              <a:lstStyle/>
              <a:p>
                <a:pPr>
                  <a:defRPr sz="1700"/>
                </a:pPr>
                <a:r>
                  <a:rPr lang="en-US" sz="1700" dirty="0" smtClean="0"/>
                  <a:t>Donor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3719400"/>
        <c:crosses val="autoZero"/>
        <c:crossBetween val="midCat"/>
        <c:majorUnit val="5"/>
      </c:valAx>
      <c:valAx>
        <c:axId val="473719400"/>
        <c:scaling>
          <c:orientation val="minMax"/>
          <c:max val="3"/>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7371900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14"/>
          <c:h val="0.7961664219938605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Sheet1!$A$2:$A$12</c:f>
              <c:numCache>
                <c:formatCode>General</c:formatCode>
                <c:ptCount val="11"/>
                <c:pt idx="0">
                  <c:v>0.5</c:v>
                </c:pt>
                <c:pt idx="1">
                  <c:v>0.6</c:v>
                </c:pt>
                <c:pt idx="2">
                  <c:v>0.7</c:v>
                </c:pt>
                <c:pt idx="3">
                  <c:v>0.8</c:v>
                </c:pt>
                <c:pt idx="4">
                  <c:v>0.9</c:v>
                </c:pt>
                <c:pt idx="5">
                  <c:v>1</c:v>
                </c:pt>
                <c:pt idx="6">
                  <c:v>1.1000000000000001</c:v>
                </c:pt>
                <c:pt idx="7">
                  <c:v>1.2</c:v>
                </c:pt>
                <c:pt idx="8">
                  <c:v>1.3</c:v>
                </c:pt>
                <c:pt idx="9">
                  <c:v>1.4</c:v>
                </c:pt>
                <c:pt idx="10">
                  <c:v>1.5</c:v>
                </c:pt>
              </c:numCache>
            </c:numRef>
          </c:xVal>
          <c:yVal>
            <c:numRef>
              <c:f>Sheet1!$B$2:$B$12</c:f>
              <c:numCache>
                <c:formatCode>General</c:formatCode>
                <c:ptCount val="11"/>
                <c:pt idx="0">
                  <c:v>0.79861068009797098</c:v>
                </c:pt>
                <c:pt idx="1">
                  <c:v>0.82911084312060801</c:v>
                </c:pt>
                <c:pt idx="2">
                  <c:v>0.86077585400665402</c:v>
                </c:pt>
                <c:pt idx="3">
                  <c:v>0.893650200077173</c:v>
                </c:pt>
                <c:pt idx="4">
                  <c:v>0.92778006769204402</c:v>
                </c:pt>
                <c:pt idx="5">
                  <c:v>0.96321340713885595</c:v>
                </c:pt>
                <c:pt idx="6">
                  <c:v>1</c:v>
                </c:pt>
                <c:pt idx="7">
                  <c:v>1.03819152909262</c:v>
                </c:pt>
                <c:pt idx="8">
                  <c:v>1.07784165107967</c:v>
                </c:pt>
                <c:pt idx="9">
                  <c:v>1.1190060718541099</c:v>
                </c:pt>
                <c:pt idx="10">
                  <c:v>1.1617426248021501</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Sheet1!$A$2:$A$12</c:f>
              <c:numCache>
                <c:formatCode>General</c:formatCode>
                <c:ptCount val="11"/>
                <c:pt idx="0">
                  <c:v>0.5</c:v>
                </c:pt>
                <c:pt idx="1">
                  <c:v>0.6</c:v>
                </c:pt>
                <c:pt idx="2">
                  <c:v>0.7</c:v>
                </c:pt>
                <c:pt idx="3">
                  <c:v>0.8</c:v>
                </c:pt>
                <c:pt idx="4">
                  <c:v>0.9</c:v>
                </c:pt>
                <c:pt idx="5">
                  <c:v>1</c:v>
                </c:pt>
                <c:pt idx="6">
                  <c:v>1.1000000000000001</c:v>
                </c:pt>
                <c:pt idx="7">
                  <c:v>1.2</c:v>
                </c:pt>
                <c:pt idx="8">
                  <c:v>1.3</c:v>
                </c:pt>
                <c:pt idx="9">
                  <c:v>1.4</c:v>
                </c:pt>
                <c:pt idx="10">
                  <c:v>1.5</c:v>
                </c:pt>
              </c:numCache>
            </c:numRef>
          </c:xVal>
          <c:yVal>
            <c:numRef>
              <c:f>Sheet1!$C$2:$C$12</c:f>
              <c:numCache>
                <c:formatCode>General</c:formatCode>
                <c:ptCount val="11"/>
                <c:pt idx="0">
                  <c:v>0.68148809343008698</c:v>
                </c:pt>
                <c:pt idx="1">
                  <c:v>0.72646588923174804</c:v>
                </c:pt>
                <c:pt idx="2">
                  <c:v>0.77441219194450295</c:v>
                </c:pt>
                <c:pt idx="3">
                  <c:v>0.82552292120212301</c:v>
                </c:pt>
                <c:pt idx="4">
                  <c:v>0.88000692721393003</c:v>
                </c:pt>
                <c:pt idx="5">
                  <c:v>0.938086844174851</c:v>
                </c:pt>
                <c:pt idx="6">
                  <c:v>1</c:v>
                </c:pt>
                <c:pt idx="7">
                  <c:v>1.01110907298154</c:v>
                </c:pt>
                <c:pt idx="8">
                  <c:v>1.0223415574655801</c:v>
                </c:pt>
                <c:pt idx="9">
                  <c:v>1.03369882443953</c:v>
                </c:pt>
                <c:pt idx="10">
                  <c:v>1.04518226012115</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Sheet1!$A$2:$A$12</c:f>
              <c:numCache>
                <c:formatCode>General</c:formatCode>
                <c:ptCount val="11"/>
                <c:pt idx="0">
                  <c:v>0.5</c:v>
                </c:pt>
                <c:pt idx="1">
                  <c:v>0.6</c:v>
                </c:pt>
                <c:pt idx="2">
                  <c:v>0.7</c:v>
                </c:pt>
                <c:pt idx="3">
                  <c:v>0.8</c:v>
                </c:pt>
                <c:pt idx="4">
                  <c:v>0.9</c:v>
                </c:pt>
                <c:pt idx="5">
                  <c:v>1</c:v>
                </c:pt>
                <c:pt idx="6">
                  <c:v>1.1000000000000001</c:v>
                </c:pt>
                <c:pt idx="7">
                  <c:v>1.2</c:v>
                </c:pt>
                <c:pt idx="8">
                  <c:v>1.3</c:v>
                </c:pt>
                <c:pt idx="9">
                  <c:v>1.4</c:v>
                </c:pt>
                <c:pt idx="10">
                  <c:v>1.5</c:v>
                </c:pt>
              </c:numCache>
            </c:numRef>
          </c:xVal>
          <c:yVal>
            <c:numRef>
              <c:f>Sheet1!$D$2:$D$12</c:f>
              <c:numCache>
                <c:formatCode>General</c:formatCode>
                <c:ptCount val="11"/>
                <c:pt idx="0">
                  <c:v>0.93586230561484096</c:v>
                </c:pt>
                <c:pt idx="1">
                  <c:v>0.94625886826858596</c:v>
                </c:pt>
                <c:pt idx="2">
                  <c:v>0.95677092709560796</c:v>
                </c:pt>
                <c:pt idx="3">
                  <c:v>0.96739976515132597</c:v>
                </c:pt>
                <c:pt idx="4">
                  <c:v>0.97814667974471403</c:v>
                </c:pt>
                <c:pt idx="5">
                  <c:v>0.98901298259664605</c:v>
                </c:pt>
                <c:pt idx="6">
                  <c:v>1</c:v>
                </c:pt>
                <c:pt idx="7">
                  <c:v>1.0659993861012</c:v>
                </c:pt>
                <c:pt idx="8">
                  <c:v>1.1363546911681299</c:v>
                </c:pt>
                <c:pt idx="9">
                  <c:v>1.2113534031784401</c:v>
                </c:pt>
                <c:pt idx="10">
                  <c:v>1.2913019841398099</c:v>
                </c:pt>
              </c:numCache>
            </c:numRef>
          </c:yVal>
          <c:smooth val="1"/>
        </c:ser>
        <c:dLbls>
          <c:showLegendKey val="0"/>
          <c:showVal val="0"/>
          <c:showCatName val="0"/>
          <c:showSerName val="0"/>
          <c:showPercent val="0"/>
          <c:showBubbleSize val="0"/>
        </c:dLbls>
        <c:axId val="473720184"/>
        <c:axId val="473720576"/>
      </c:scatterChart>
      <c:valAx>
        <c:axId val="473720184"/>
        <c:scaling>
          <c:orientation val="minMax"/>
          <c:max val="1.5"/>
          <c:min val="0.5"/>
        </c:scaling>
        <c:delete val="0"/>
        <c:axPos val="b"/>
        <c:title>
          <c:tx>
            <c:rich>
              <a:bodyPr/>
              <a:lstStyle/>
              <a:p>
                <a:pPr>
                  <a:defRPr sz="1700"/>
                </a:pPr>
                <a:r>
                  <a:rPr lang="en-US" sz="1700" dirty="0" smtClean="0"/>
                  <a:t>Creatinine</a:t>
                </a:r>
                <a:endParaRPr lang="en-US" sz="1700" dirty="0"/>
              </a:p>
            </c:rich>
          </c:tx>
          <c:layout/>
          <c:overlay val="0"/>
        </c:title>
        <c:numFmt formatCode="#,##0.00" sourceLinked="0"/>
        <c:majorTickMark val="out"/>
        <c:minorTickMark val="none"/>
        <c:tickLblPos val="nextTo"/>
        <c:txPr>
          <a:bodyPr rot="0"/>
          <a:lstStyle/>
          <a:p>
            <a:pPr>
              <a:defRPr sz="1500" b="1"/>
            </a:pPr>
            <a:endParaRPr lang="en-US"/>
          </a:p>
        </c:txPr>
        <c:crossAx val="473720576"/>
        <c:crosses val="autoZero"/>
        <c:crossBetween val="midCat"/>
        <c:majorUnit val="0.25"/>
      </c:valAx>
      <c:valAx>
        <c:axId val="47372057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47372018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&gt;65</c:v>
                </c:pt>
              </c:strCache>
            </c:strRef>
          </c:cat>
          <c:val>
            <c:numRef>
              <c:f>Sheet1!$B$2:$B$6</c:f>
              <c:numCache>
                <c:formatCode>General</c:formatCode>
                <c:ptCount val="5"/>
                <c:pt idx="0">
                  <c:v>3884</c:v>
                </c:pt>
                <c:pt idx="1">
                  <c:v>4613</c:v>
                </c:pt>
                <c:pt idx="2">
                  <c:v>8279</c:v>
                </c:pt>
                <c:pt idx="3">
                  <c:v>6070</c:v>
                </c:pt>
                <c:pt idx="4">
                  <c:v>2523</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Sheet1!$A$2:$A$6</c:f>
              <c:strCache>
                <c:ptCount val="5"/>
                <c:pt idx="0">
                  <c:v>18-34</c:v>
                </c:pt>
                <c:pt idx="1">
                  <c:v>35-49</c:v>
                </c:pt>
                <c:pt idx="2">
                  <c:v>50-59</c:v>
                </c:pt>
                <c:pt idx="3">
                  <c:v>60-65</c:v>
                </c:pt>
                <c:pt idx="4">
                  <c:v>&gt;65</c:v>
                </c:pt>
              </c:strCache>
            </c:strRef>
          </c:cat>
          <c:val>
            <c:numRef>
              <c:f>Sheet1!$C$2:$C$6</c:f>
              <c:numCache>
                <c:formatCode>General</c:formatCode>
                <c:ptCount val="5"/>
                <c:pt idx="0">
                  <c:v>359</c:v>
                </c:pt>
                <c:pt idx="1">
                  <c:v>317</c:v>
                </c:pt>
                <c:pt idx="2">
                  <c:v>295</c:v>
                </c:pt>
                <c:pt idx="3">
                  <c:v>180</c:v>
                </c:pt>
                <c:pt idx="4">
                  <c:v>67</c:v>
                </c:pt>
              </c:numCache>
            </c:numRef>
          </c:val>
        </c:ser>
        <c:dLbls>
          <c:showLegendKey val="0"/>
          <c:showVal val="0"/>
          <c:showCatName val="0"/>
          <c:showSerName val="0"/>
          <c:showPercent val="0"/>
          <c:showBubbleSize val="0"/>
        </c:dLbls>
        <c:gapWidth val="45"/>
        <c:overlap val="100"/>
        <c:axId val="476766928"/>
        <c:axId val="490784064"/>
      </c:barChart>
      <c:catAx>
        <c:axId val="476766928"/>
        <c:scaling>
          <c:orientation val="minMax"/>
        </c:scaling>
        <c:delete val="0"/>
        <c:axPos val="b"/>
        <c:numFmt formatCode="General" sourceLinked="0"/>
        <c:majorTickMark val="out"/>
        <c:minorTickMark val="none"/>
        <c:tickLblPos val="nextTo"/>
        <c:txPr>
          <a:bodyPr/>
          <a:lstStyle/>
          <a:p>
            <a:pPr>
              <a:defRPr sz="1500" b="1"/>
            </a:pPr>
            <a:endParaRPr lang="en-US"/>
          </a:p>
        </c:txPr>
        <c:crossAx val="490784064"/>
        <c:crosses val="autoZero"/>
        <c:auto val="1"/>
        <c:lblAlgn val="ctr"/>
        <c:lblOffset val="100"/>
        <c:noMultiLvlLbl val="0"/>
      </c:catAx>
      <c:valAx>
        <c:axId val="490784064"/>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476766928"/>
        <c:crosses val="autoZero"/>
        <c:crossBetween val="between"/>
        <c:majorUnit val="0.2"/>
      </c:valAx>
      <c:spPr>
        <a:solidFill>
          <a:srgbClr val="000000"/>
        </a:solidFill>
        <a:ln w="12700">
          <a:solidFill>
            <a:srgbClr val="FFFFFF"/>
          </a:solidFill>
        </a:ln>
      </c:spPr>
    </c:plotArea>
    <c:legend>
      <c:legendPos val="t"/>
      <c:layout>
        <c:manualLayout>
          <c:xMode val="edge"/>
          <c:yMode val="edge"/>
          <c:x val="0.20627194768757354"/>
          <c:y val="1.6572019406665292E-2"/>
          <c:w val="0.5868999456964431"/>
          <c:h val="5.7051220870118505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Sheet1!$A$2:$A$3</c:f>
              <c:strCache>
                <c:ptCount val="2"/>
                <c:pt idx="0">
                  <c:v>Male</c:v>
                </c:pt>
                <c:pt idx="1">
                  <c:v>Female</c:v>
                </c:pt>
              </c:strCache>
            </c:strRef>
          </c:cat>
          <c:val>
            <c:numRef>
              <c:f>Sheet1!$B$2:$B$3</c:f>
              <c:numCache>
                <c:formatCode>General</c:formatCode>
                <c:ptCount val="2"/>
                <c:pt idx="0">
                  <c:v>25051</c:v>
                </c:pt>
                <c:pt idx="1">
                  <c:v>20334</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Sheet1!$A$2:$A$3</c:f>
              <c:strCache>
                <c:ptCount val="2"/>
                <c:pt idx="0">
                  <c:v>Male</c:v>
                </c:pt>
                <c:pt idx="1">
                  <c:v>Female</c:v>
                </c:pt>
              </c:strCache>
            </c:strRef>
          </c:cat>
          <c:val>
            <c:numRef>
              <c:f>Sheet1!$C$2:$C$3</c:f>
              <c:numCache>
                <c:formatCode>General</c:formatCode>
                <c:ptCount val="2"/>
                <c:pt idx="0">
                  <c:v>992</c:v>
                </c:pt>
                <c:pt idx="1">
                  <c:v>935</c:v>
                </c:pt>
              </c:numCache>
            </c:numRef>
          </c:val>
        </c:ser>
        <c:dLbls>
          <c:showLegendKey val="0"/>
          <c:showVal val="0"/>
          <c:showCatName val="0"/>
          <c:showSerName val="0"/>
          <c:showPercent val="0"/>
          <c:showBubbleSize val="0"/>
        </c:dLbls>
        <c:gapWidth val="45"/>
        <c:overlap val="100"/>
        <c:axId val="490785240"/>
        <c:axId val="490784456"/>
      </c:barChart>
      <c:catAx>
        <c:axId val="490785240"/>
        <c:scaling>
          <c:orientation val="minMax"/>
        </c:scaling>
        <c:delete val="0"/>
        <c:axPos val="b"/>
        <c:numFmt formatCode="General" sourceLinked="0"/>
        <c:majorTickMark val="out"/>
        <c:minorTickMark val="none"/>
        <c:tickLblPos val="nextTo"/>
        <c:txPr>
          <a:bodyPr/>
          <a:lstStyle/>
          <a:p>
            <a:pPr>
              <a:defRPr sz="1500" b="1"/>
            </a:pPr>
            <a:endParaRPr lang="en-US"/>
          </a:p>
        </c:txPr>
        <c:crossAx val="490784456"/>
        <c:crosses val="autoZero"/>
        <c:auto val="1"/>
        <c:lblAlgn val="ctr"/>
        <c:lblOffset val="100"/>
        <c:noMultiLvlLbl val="0"/>
      </c:catAx>
      <c:valAx>
        <c:axId val="490784456"/>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490785240"/>
        <c:crosses val="autoZero"/>
        <c:crossBetween val="between"/>
        <c:majorUnit val="0.2"/>
      </c:valAx>
      <c:spPr>
        <a:solidFill>
          <a:srgbClr val="000000"/>
        </a:solidFill>
        <a:ln w="12700">
          <a:solidFill>
            <a:srgbClr val="FFFFFF"/>
          </a:solidFill>
        </a:ln>
      </c:spPr>
    </c:plotArea>
    <c:legend>
      <c:legendPos val="t"/>
      <c:layout>
        <c:manualLayout>
          <c:xMode val="edge"/>
          <c:yMode val="edge"/>
          <c:x val="0.20627194768757354"/>
          <c:y val="1.6572019406665292E-2"/>
          <c:w val="0.5868999456964431"/>
          <c:h val="5.7051220870118505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Sheet1!$A$2:$A$8</c:f>
              <c:strCache>
                <c:ptCount val="7"/>
                <c:pt idx="0">
                  <c:v>Alpha-1</c:v>
                </c:pt>
                <c:pt idx="1">
                  <c:v>COPD</c:v>
                </c:pt>
                <c:pt idx="2">
                  <c:v>CF</c:v>
                </c:pt>
                <c:pt idx="3">
                  <c:v>IPF</c:v>
                </c:pt>
                <c:pt idx="4">
                  <c:v>IPAH</c:v>
                </c:pt>
                <c:pt idx="5">
                  <c:v>Retx</c:v>
                </c:pt>
                <c:pt idx="6">
                  <c:v>Other*</c:v>
                </c:pt>
              </c:strCache>
            </c:strRef>
          </c:cat>
          <c:val>
            <c:numRef>
              <c:f>Sheet1!$B$2:$B$8</c:f>
              <c:numCache>
                <c:formatCode>General</c:formatCode>
                <c:ptCount val="7"/>
                <c:pt idx="0">
                  <c:v>2862</c:v>
                </c:pt>
                <c:pt idx="1">
                  <c:v>14821</c:v>
                </c:pt>
                <c:pt idx="2">
                  <c:v>7294</c:v>
                </c:pt>
                <c:pt idx="3">
                  <c:v>10621</c:v>
                </c:pt>
                <c:pt idx="4">
                  <c:v>1539</c:v>
                </c:pt>
                <c:pt idx="5">
                  <c:v>0</c:v>
                </c:pt>
                <c:pt idx="6">
                  <c:v>6799</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Sheet1!$A$2:$A$8</c:f>
              <c:strCache>
                <c:ptCount val="7"/>
                <c:pt idx="0">
                  <c:v>Alpha-1</c:v>
                </c:pt>
                <c:pt idx="1">
                  <c:v>COPD</c:v>
                </c:pt>
                <c:pt idx="2">
                  <c:v>CF</c:v>
                </c:pt>
                <c:pt idx="3">
                  <c:v>IPF</c:v>
                </c:pt>
                <c:pt idx="4">
                  <c:v>IPAH</c:v>
                </c:pt>
                <c:pt idx="5">
                  <c:v>Retx</c:v>
                </c:pt>
                <c:pt idx="6">
                  <c:v>Other*</c:v>
                </c:pt>
              </c:strCache>
            </c:strRef>
          </c:cat>
          <c:val>
            <c:numRef>
              <c:f>Sheet1!$C$2:$C$8</c:f>
              <c:numCache>
                <c:formatCode>General</c:formatCode>
                <c:ptCount val="7"/>
                <c:pt idx="0">
                  <c:v>23</c:v>
                </c:pt>
                <c:pt idx="1">
                  <c:v>119</c:v>
                </c:pt>
                <c:pt idx="2">
                  <c:v>128</c:v>
                </c:pt>
                <c:pt idx="3">
                  <c:v>143</c:v>
                </c:pt>
                <c:pt idx="4">
                  <c:v>39</c:v>
                </c:pt>
                <c:pt idx="5">
                  <c:v>1161</c:v>
                </c:pt>
                <c:pt idx="6">
                  <c:v>225</c:v>
                </c:pt>
              </c:numCache>
            </c:numRef>
          </c:val>
        </c:ser>
        <c:dLbls>
          <c:showLegendKey val="0"/>
          <c:showVal val="0"/>
          <c:showCatName val="0"/>
          <c:showSerName val="0"/>
          <c:showPercent val="0"/>
          <c:showBubbleSize val="0"/>
        </c:dLbls>
        <c:gapWidth val="45"/>
        <c:overlap val="100"/>
        <c:axId val="475231768"/>
        <c:axId val="475231376"/>
      </c:barChart>
      <c:catAx>
        <c:axId val="475231768"/>
        <c:scaling>
          <c:orientation val="minMax"/>
        </c:scaling>
        <c:delete val="0"/>
        <c:axPos val="b"/>
        <c:numFmt formatCode="General" sourceLinked="0"/>
        <c:majorTickMark val="out"/>
        <c:minorTickMark val="none"/>
        <c:tickLblPos val="nextTo"/>
        <c:txPr>
          <a:bodyPr/>
          <a:lstStyle/>
          <a:p>
            <a:pPr>
              <a:defRPr sz="1500" b="1"/>
            </a:pPr>
            <a:endParaRPr lang="en-US"/>
          </a:p>
        </c:txPr>
        <c:crossAx val="475231376"/>
        <c:crosses val="autoZero"/>
        <c:auto val="1"/>
        <c:lblAlgn val="ctr"/>
        <c:lblOffset val="100"/>
        <c:noMultiLvlLbl val="0"/>
      </c:catAx>
      <c:valAx>
        <c:axId val="475231376"/>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475231768"/>
        <c:crosses val="autoZero"/>
        <c:crossBetween val="between"/>
        <c:majorUnit val="0.2"/>
      </c:valAx>
      <c:spPr>
        <a:solidFill>
          <a:srgbClr val="000000"/>
        </a:solidFill>
        <a:ln w="12700">
          <a:solidFill>
            <a:srgbClr val="FFFFFF"/>
          </a:solidFill>
        </a:ln>
      </c:spPr>
    </c:plotArea>
    <c:legend>
      <c:legendPos val="t"/>
      <c:layout>
        <c:manualLayout>
          <c:xMode val="edge"/>
          <c:yMode val="edge"/>
          <c:x val="0.20627194768757354"/>
          <c:y val="1.6572019406665292E-2"/>
          <c:w val="0.5868999456964431"/>
          <c:h val="5.7051220870118505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88"/>
          <c:y val="0.1063240674461163"/>
          <c:w val="0.85181045796000165"/>
          <c:h val="0.7423926270579817"/>
        </c:manualLayout>
      </c:layout>
      <c:barChart>
        <c:barDir val="col"/>
        <c:grouping val="percentStacked"/>
        <c:varyColors val="0"/>
        <c:ser>
          <c:idx val="0"/>
          <c:order val="0"/>
          <c:tx>
            <c:strRef>
              <c:f>Sheet1!$B$1</c:f>
              <c:strCache>
                <c:ptCount val="1"/>
                <c:pt idx="0">
                  <c:v>Primary</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Sheet1!$A$2:$A$4</c:f>
              <c:strCache>
                <c:ptCount val="3"/>
                <c:pt idx="0">
                  <c:v>Europe</c:v>
                </c:pt>
                <c:pt idx="1">
                  <c:v>North America</c:v>
                </c:pt>
                <c:pt idx="2">
                  <c:v>Other</c:v>
                </c:pt>
              </c:strCache>
            </c:strRef>
          </c:cat>
          <c:val>
            <c:numRef>
              <c:f>Sheet1!$B$2:$B$4</c:f>
              <c:numCache>
                <c:formatCode>General</c:formatCode>
                <c:ptCount val="3"/>
                <c:pt idx="0">
                  <c:v>16007</c:v>
                </c:pt>
                <c:pt idx="1">
                  <c:v>26478</c:v>
                </c:pt>
                <c:pt idx="2">
                  <c:v>2901</c:v>
                </c:pt>
              </c:numCache>
            </c:numRef>
          </c:val>
        </c:ser>
        <c:ser>
          <c:idx val="1"/>
          <c:order val="1"/>
          <c:tx>
            <c:strRef>
              <c:f>Sheet1!$C$1</c:f>
              <c:strCache>
                <c:ptCount val="1"/>
                <c:pt idx="0">
                  <c:v>Retransplant</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strRef>
              <c:f>Sheet1!$A$2:$A$4</c:f>
              <c:strCache>
                <c:ptCount val="3"/>
                <c:pt idx="0">
                  <c:v>Europe</c:v>
                </c:pt>
                <c:pt idx="1">
                  <c:v>North America</c:v>
                </c:pt>
                <c:pt idx="2">
                  <c:v>Other</c:v>
                </c:pt>
              </c:strCache>
            </c:strRef>
          </c:cat>
          <c:val>
            <c:numRef>
              <c:f>Sheet1!$C$2:$C$4</c:f>
              <c:numCache>
                <c:formatCode>General</c:formatCode>
                <c:ptCount val="3"/>
                <c:pt idx="0">
                  <c:v>840</c:v>
                </c:pt>
                <c:pt idx="1">
                  <c:v>1002</c:v>
                </c:pt>
                <c:pt idx="2">
                  <c:v>86</c:v>
                </c:pt>
              </c:numCache>
            </c:numRef>
          </c:val>
        </c:ser>
        <c:dLbls>
          <c:showLegendKey val="0"/>
          <c:showVal val="0"/>
          <c:showCatName val="0"/>
          <c:showSerName val="0"/>
          <c:showPercent val="0"/>
          <c:showBubbleSize val="0"/>
        </c:dLbls>
        <c:gapWidth val="45"/>
        <c:overlap val="100"/>
        <c:axId val="443241376"/>
        <c:axId val="443241768"/>
      </c:barChart>
      <c:catAx>
        <c:axId val="443241376"/>
        <c:scaling>
          <c:orientation val="minMax"/>
        </c:scaling>
        <c:delete val="0"/>
        <c:axPos val="b"/>
        <c:numFmt formatCode="General" sourceLinked="0"/>
        <c:majorTickMark val="out"/>
        <c:minorTickMark val="none"/>
        <c:tickLblPos val="nextTo"/>
        <c:txPr>
          <a:bodyPr/>
          <a:lstStyle/>
          <a:p>
            <a:pPr>
              <a:defRPr sz="1500" b="1"/>
            </a:pPr>
            <a:endParaRPr lang="en-US"/>
          </a:p>
        </c:txPr>
        <c:crossAx val="443241768"/>
        <c:crosses val="autoZero"/>
        <c:auto val="1"/>
        <c:lblAlgn val="ctr"/>
        <c:lblOffset val="100"/>
        <c:noMultiLvlLbl val="0"/>
      </c:catAx>
      <c:valAx>
        <c:axId val="443241768"/>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443241376"/>
        <c:crosses val="autoZero"/>
        <c:crossBetween val="between"/>
        <c:majorUnit val="0.2"/>
      </c:valAx>
      <c:spPr>
        <a:solidFill>
          <a:srgbClr val="000000"/>
        </a:solidFill>
        <a:ln w="12700">
          <a:solidFill>
            <a:srgbClr val="FFFFFF"/>
          </a:solidFill>
        </a:ln>
      </c:spPr>
    </c:plotArea>
    <c:legend>
      <c:legendPos val="t"/>
      <c:layout>
        <c:manualLayout>
          <c:xMode val="edge"/>
          <c:yMode val="edge"/>
          <c:x val="0.20627194768757354"/>
          <c:y val="1.6572019406665292E-2"/>
          <c:w val="0.5868999456964431"/>
          <c:h val="5.7051220870118505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3687664041994754E-2"/>
          <c:w val="0.87737962511323264"/>
          <c:h val="0.81992298093885796"/>
        </c:manualLayout>
      </c:layout>
      <c:scatterChart>
        <c:scatterStyle val="lineMarker"/>
        <c:varyColors val="0"/>
        <c:ser>
          <c:idx val="0"/>
          <c:order val="0"/>
          <c:tx>
            <c:strRef>
              <c:f>Sheet1!$B$1</c:f>
              <c:strCache>
                <c:ptCount val="1"/>
                <c:pt idx="0">
                  <c:v>Survival</c:v>
                </c:pt>
              </c:strCache>
            </c:strRef>
          </c:tx>
          <c:spPr>
            <a:ln w="38100">
              <a:solidFill>
                <a:srgbClr val="4DEAF1"/>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92.382000000000005</c:v>
                </c:pt>
                <c:pt idx="2">
                  <c:v>89.784000000000006</c:v>
                </c:pt>
                <c:pt idx="3">
                  <c:v>87.998999999999995</c:v>
                </c:pt>
                <c:pt idx="4">
                  <c:v>86.725999999999999</c:v>
                </c:pt>
                <c:pt idx="5">
                  <c:v>85.507999999999996</c:v>
                </c:pt>
                <c:pt idx="6">
                  <c:v>84.334999999999994</c:v>
                </c:pt>
                <c:pt idx="7">
                  <c:v>83.263999999999996</c:v>
                </c:pt>
                <c:pt idx="8">
                  <c:v>82.396000000000001</c:v>
                </c:pt>
                <c:pt idx="9">
                  <c:v>81.540999999999997</c:v>
                </c:pt>
                <c:pt idx="10">
                  <c:v>80.634</c:v>
                </c:pt>
                <c:pt idx="11">
                  <c:v>79.837000000000003</c:v>
                </c:pt>
                <c:pt idx="12">
                  <c:v>79.073999999999998</c:v>
                </c:pt>
                <c:pt idx="13">
                  <c:v>70.855000000000004</c:v>
                </c:pt>
                <c:pt idx="14">
                  <c:v>64.003</c:v>
                </c:pt>
                <c:pt idx="15">
                  <c:v>58.121000000000002</c:v>
                </c:pt>
                <c:pt idx="16">
                  <c:v>52.825000000000003</c:v>
                </c:pt>
                <c:pt idx="17">
                  <c:v>47.884999999999998</c:v>
                </c:pt>
                <c:pt idx="18">
                  <c:v>43.360999999999997</c:v>
                </c:pt>
                <c:pt idx="19">
                  <c:v>38.963000000000001</c:v>
                </c:pt>
                <c:pt idx="20">
                  <c:v>34.997999999999998</c:v>
                </c:pt>
                <c:pt idx="21">
                  <c:v>31.117999999999999</c:v>
                </c:pt>
                <c:pt idx="22">
                  <c:v>27.61</c:v>
                </c:pt>
                <c:pt idx="23">
                  <c:v>24.805</c:v>
                </c:pt>
                <c:pt idx="24">
                  <c:v>21.96</c:v>
                </c:pt>
                <c:pt idx="25">
                  <c:v>19.556999999999999</c:v>
                </c:pt>
                <c:pt idx="26">
                  <c:v>17.411000000000001</c:v>
                </c:pt>
                <c:pt idx="27">
                  <c:v>15.191000000000001</c:v>
                </c:pt>
                <c:pt idx="28">
                  <c:v>13.742000000000001</c:v>
                </c:pt>
                <c:pt idx="29">
                  <c:v>12.093</c:v>
                </c:pt>
                <c:pt idx="30">
                  <c:v>11.16</c:v>
                </c:pt>
              </c:numCache>
            </c:numRef>
          </c:yVal>
          <c:smooth val="0"/>
        </c:ser>
        <c:ser>
          <c:idx val="1"/>
          <c:order val="1"/>
          <c:tx>
            <c:strRef>
              <c:f>Sheet1!$C$1</c:f>
              <c:strCache>
                <c:ptCount val="1"/>
                <c:pt idx="0">
                  <c:v>95% lower confidence limit</c:v>
                </c:pt>
              </c:strCache>
            </c:strRef>
          </c:tx>
          <c:spPr>
            <a:ln w="25400">
              <a:solidFill>
                <a:srgbClr val="FFC000"/>
              </a:solidFill>
              <a:prstDash val="sysDash"/>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92.13</c:v>
                </c:pt>
                <c:pt idx="2">
                  <c:v>89.495999999999995</c:v>
                </c:pt>
                <c:pt idx="3">
                  <c:v>87.69</c:v>
                </c:pt>
                <c:pt idx="4">
                  <c:v>86.403999999999996</c:v>
                </c:pt>
                <c:pt idx="5">
                  <c:v>85.173000000000002</c:v>
                </c:pt>
                <c:pt idx="6">
                  <c:v>83.99</c:v>
                </c:pt>
                <c:pt idx="7">
                  <c:v>82.909000000000006</c:v>
                </c:pt>
                <c:pt idx="8">
                  <c:v>82.034000000000006</c:v>
                </c:pt>
                <c:pt idx="9">
                  <c:v>81.171999999999997</c:v>
                </c:pt>
                <c:pt idx="10">
                  <c:v>80.257000000000005</c:v>
                </c:pt>
                <c:pt idx="11">
                  <c:v>79.454999999999998</c:v>
                </c:pt>
                <c:pt idx="12">
                  <c:v>78.686000000000007</c:v>
                </c:pt>
                <c:pt idx="13">
                  <c:v>70.415000000000006</c:v>
                </c:pt>
                <c:pt idx="14">
                  <c:v>63.526000000000003</c:v>
                </c:pt>
                <c:pt idx="15">
                  <c:v>57.615000000000002</c:v>
                </c:pt>
                <c:pt idx="16">
                  <c:v>52.295000000000002</c:v>
                </c:pt>
                <c:pt idx="17">
                  <c:v>47.334000000000003</c:v>
                </c:pt>
                <c:pt idx="18">
                  <c:v>42.789000000000001</c:v>
                </c:pt>
                <c:pt idx="19">
                  <c:v>38.369999999999997</c:v>
                </c:pt>
                <c:pt idx="20">
                  <c:v>34.386000000000003</c:v>
                </c:pt>
                <c:pt idx="21">
                  <c:v>30.486999999999998</c:v>
                </c:pt>
                <c:pt idx="22">
                  <c:v>26.96</c:v>
                </c:pt>
                <c:pt idx="23">
                  <c:v>24.137</c:v>
                </c:pt>
                <c:pt idx="24">
                  <c:v>21.271999999999998</c:v>
                </c:pt>
                <c:pt idx="25">
                  <c:v>18.847999999999999</c:v>
                </c:pt>
                <c:pt idx="26">
                  <c:v>16.678000000000001</c:v>
                </c:pt>
                <c:pt idx="27">
                  <c:v>14.43</c:v>
                </c:pt>
                <c:pt idx="28">
                  <c:v>12.952999999999999</c:v>
                </c:pt>
                <c:pt idx="29">
                  <c:v>11.253</c:v>
                </c:pt>
                <c:pt idx="30">
                  <c:v>10.27</c:v>
                </c:pt>
              </c:numCache>
            </c:numRef>
          </c:yVal>
          <c:smooth val="0"/>
        </c:ser>
        <c:ser>
          <c:idx val="2"/>
          <c:order val="2"/>
          <c:tx>
            <c:strRef>
              <c:f>Sheet1!$D$1</c:f>
              <c:strCache>
                <c:ptCount val="1"/>
                <c:pt idx="0">
                  <c:v>95% upper confidence limit</c:v>
                </c:pt>
              </c:strCache>
            </c:strRef>
          </c:tx>
          <c:spPr>
            <a:ln w="25400">
              <a:solidFill>
                <a:srgbClr val="FFC000"/>
              </a:solidFill>
              <a:prstDash val="sysDash"/>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92.635000000000005</c:v>
                </c:pt>
                <c:pt idx="2">
                  <c:v>90.072000000000003</c:v>
                </c:pt>
                <c:pt idx="3">
                  <c:v>88.308000000000007</c:v>
                </c:pt>
                <c:pt idx="4">
                  <c:v>87.049000000000007</c:v>
                </c:pt>
                <c:pt idx="5">
                  <c:v>85.843000000000004</c:v>
                </c:pt>
                <c:pt idx="6">
                  <c:v>84.680999999999997</c:v>
                </c:pt>
                <c:pt idx="7">
                  <c:v>83.619</c:v>
                </c:pt>
                <c:pt idx="8">
                  <c:v>82.759</c:v>
                </c:pt>
                <c:pt idx="9">
                  <c:v>81.91</c:v>
                </c:pt>
                <c:pt idx="10">
                  <c:v>81.010000000000005</c:v>
                </c:pt>
                <c:pt idx="11">
                  <c:v>80.218999999999994</c:v>
                </c:pt>
                <c:pt idx="12">
                  <c:v>79.462000000000003</c:v>
                </c:pt>
                <c:pt idx="13">
                  <c:v>71.295000000000002</c:v>
                </c:pt>
                <c:pt idx="14">
                  <c:v>64.48</c:v>
                </c:pt>
                <c:pt idx="15">
                  <c:v>58.625999999999998</c:v>
                </c:pt>
                <c:pt idx="16">
                  <c:v>53.354999999999997</c:v>
                </c:pt>
                <c:pt idx="17">
                  <c:v>48.436999999999998</c:v>
                </c:pt>
                <c:pt idx="18">
                  <c:v>43.933</c:v>
                </c:pt>
                <c:pt idx="19">
                  <c:v>39.555</c:v>
                </c:pt>
                <c:pt idx="20">
                  <c:v>35.61</c:v>
                </c:pt>
                <c:pt idx="21">
                  <c:v>31.75</c:v>
                </c:pt>
                <c:pt idx="22">
                  <c:v>28.26</c:v>
                </c:pt>
                <c:pt idx="23">
                  <c:v>25.472000000000001</c:v>
                </c:pt>
                <c:pt idx="24">
                  <c:v>22.648</c:v>
                </c:pt>
                <c:pt idx="25">
                  <c:v>20.266999999999999</c:v>
                </c:pt>
                <c:pt idx="26">
                  <c:v>18.143000000000001</c:v>
                </c:pt>
                <c:pt idx="27">
                  <c:v>15.952999999999999</c:v>
                </c:pt>
                <c:pt idx="28">
                  <c:v>14.531000000000001</c:v>
                </c:pt>
                <c:pt idx="29">
                  <c:v>12.933</c:v>
                </c:pt>
                <c:pt idx="30">
                  <c:v>12.05</c:v>
                </c:pt>
              </c:numCache>
            </c:numRef>
          </c:yVal>
          <c:smooth val="0"/>
        </c:ser>
        <c:dLbls>
          <c:showLegendKey val="0"/>
          <c:showVal val="0"/>
          <c:showCatName val="0"/>
          <c:showSerName val="0"/>
          <c:showPercent val="0"/>
          <c:showBubbleSize val="0"/>
        </c:dLbls>
        <c:axId val="445531712"/>
        <c:axId val="370779736"/>
      </c:scatterChart>
      <c:valAx>
        <c:axId val="445531712"/>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0779736"/>
        <c:crosses val="autoZero"/>
        <c:crossBetween val="midCat"/>
        <c:majorUnit val="1"/>
      </c:valAx>
      <c:valAx>
        <c:axId val="370779736"/>
        <c:scaling>
          <c:orientation val="minMax"/>
          <c:max val="10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45531712"/>
        <c:crosses val="autoZero"/>
        <c:crossBetween val="midCat"/>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3687664041994754E-2"/>
          <c:w val="0.87737962511323264"/>
          <c:h val="0.81992298093885796"/>
        </c:manualLayout>
      </c:layout>
      <c:scatterChart>
        <c:scatterStyle val="lineMarker"/>
        <c:varyColors val="0"/>
        <c:ser>
          <c:idx val="0"/>
          <c:order val="0"/>
          <c:tx>
            <c:strRef>
              <c:f>Sheet1!$B$1</c:f>
              <c:strCache>
                <c:ptCount val="1"/>
                <c:pt idx="0">
                  <c:v>Survival</c:v>
                </c:pt>
              </c:strCache>
            </c:strRef>
          </c:tx>
          <c:spPr>
            <a:ln w="38100">
              <a:solidFill>
                <a:srgbClr val="4DEAF1"/>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89.605999999999995</c:v>
                </c:pt>
                <c:pt idx="14">
                  <c:v>80.94</c:v>
                </c:pt>
                <c:pt idx="15">
                  <c:v>73.501999999999995</c:v>
                </c:pt>
                <c:pt idx="16">
                  <c:v>66.805000000000007</c:v>
                </c:pt>
                <c:pt idx="17">
                  <c:v>60.558</c:v>
                </c:pt>
                <c:pt idx="18">
                  <c:v>54.835999999999999</c:v>
                </c:pt>
                <c:pt idx="19">
                  <c:v>49.274000000000001</c:v>
                </c:pt>
                <c:pt idx="20">
                  <c:v>44.26</c:v>
                </c:pt>
                <c:pt idx="21">
                  <c:v>39.353999999999999</c:v>
                </c:pt>
                <c:pt idx="22">
                  <c:v>34.917000000000002</c:v>
                </c:pt>
                <c:pt idx="23">
                  <c:v>31.369</c:v>
                </c:pt>
                <c:pt idx="24">
                  <c:v>27.771000000000001</c:v>
                </c:pt>
                <c:pt idx="25">
                  <c:v>24.733000000000001</c:v>
                </c:pt>
                <c:pt idx="26">
                  <c:v>22.018000000000001</c:v>
                </c:pt>
                <c:pt idx="27">
                  <c:v>19.212</c:v>
                </c:pt>
                <c:pt idx="28">
                  <c:v>17.379000000000001</c:v>
                </c:pt>
                <c:pt idx="29">
                  <c:v>15.292999999999999</c:v>
                </c:pt>
                <c:pt idx="30">
                  <c:v>14.114000000000001</c:v>
                </c:pt>
              </c:numCache>
            </c:numRef>
          </c:yVal>
          <c:smooth val="0"/>
        </c:ser>
        <c:ser>
          <c:idx val="1"/>
          <c:order val="1"/>
          <c:tx>
            <c:strRef>
              <c:f>Sheet1!$C$1</c:f>
              <c:strCache>
                <c:ptCount val="1"/>
                <c:pt idx="0">
                  <c:v>95% lower confidence limit</c:v>
                </c:pt>
              </c:strCache>
            </c:strRef>
          </c:tx>
          <c:spPr>
            <a:ln w="25400">
              <a:solidFill>
                <a:srgbClr val="FFC000"/>
              </a:solidFill>
              <a:prstDash val="sysDash"/>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89.262</c:v>
                </c:pt>
                <c:pt idx="14">
                  <c:v>80.483000000000004</c:v>
                </c:pt>
                <c:pt idx="15">
                  <c:v>72.971000000000004</c:v>
                </c:pt>
                <c:pt idx="16">
                  <c:v>66.218000000000004</c:v>
                </c:pt>
                <c:pt idx="17">
                  <c:v>59.923999999999999</c:v>
                </c:pt>
                <c:pt idx="18">
                  <c:v>54.162999999999997</c:v>
                </c:pt>
                <c:pt idx="19">
                  <c:v>48.563000000000002</c:v>
                </c:pt>
                <c:pt idx="20">
                  <c:v>43.515999999999998</c:v>
                </c:pt>
                <c:pt idx="21">
                  <c:v>38.579000000000001</c:v>
                </c:pt>
                <c:pt idx="22">
                  <c:v>34.113</c:v>
                </c:pt>
                <c:pt idx="23">
                  <c:v>30.54</c:v>
                </c:pt>
                <c:pt idx="24">
                  <c:v>26.913</c:v>
                </c:pt>
                <c:pt idx="25">
                  <c:v>23.846</c:v>
                </c:pt>
                <c:pt idx="26">
                  <c:v>21.099</c:v>
                </c:pt>
                <c:pt idx="27">
                  <c:v>18.254000000000001</c:v>
                </c:pt>
                <c:pt idx="28">
                  <c:v>16.385999999999999</c:v>
                </c:pt>
                <c:pt idx="29">
                  <c:v>14.234999999999999</c:v>
                </c:pt>
                <c:pt idx="30">
                  <c:v>12.992000000000001</c:v>
                </c:pt>
              </c:numCache>
            </c:numRef>
          </c:yVal>
          <c:smooth val="0"/>
        </c:ser>
        <c:ser>
          <c:idx val="2"/>
          <c:order val="2"/>
          <c:tx>
            <c:strRef>
              <c:f>Sheet1!$D$1</c:f>
              <c:strCache>
                <c:ptCount val="1"/>
                <c:pt idx="0">
                  <c:v>95% upper confidence limit</c:v>
                </c:pt>
              </c:strCache>
            </c:strRef>
          </c:tx>
          <c:spPr>
            <a:ln w="25400">
              <a:solidFill>
                <a:srgbClr val="FFC000"/>
              </a:solidFill>
              <a:prstDash val="sysDash"/>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89.950999999999993</c:v>
                </c:pt>
                <c:pt idx="14">
                  <c:v>81.397000000000006</c:v>
                </c:pt>
                <c:pt idx="15">
                  <c:v>74.031999999999996</c:v>
                </c:pt>
                <c:pt idx="16">
                  <c:v>67.391000000000005</c:v>
                </c:pt>
                <c:pt idx="17">
                  <c:v>61.191000000000003</c:v>
                </c:pt>
                <c:pt idx="18">
                  <c:v>55.509</c:v>
                </c:pt>
                <c:pt idx="19">
                  <c:v>49.984000000000002</c:v>
                </c:pt>
                <c:pt idx="20">
                  <c:v>45.003</c:v>
                </c:pt>
                <c:pt idx="21">
                  <c:v>40.128</c:v>
                </c:pt>
                <c:pt idx="22">
                  <c:v>35.72</c:v>
                </c:pt>
                <c:pt idx="23">
                  <c:v>32.198</c:v>
                </c:pt>
                <c:pt idx="24">
                  <c:v>28.63</c:v>
                </c:pt>
                <c:pt idx="25">
                  <c:v>25.620999999999999</c:v>
                </c:pt>
                <c:pt idx="26">
                  <c:v>22.937000000000001</c:v>
                </c:pt>
                <c:pt idx="27">
                  <c:v>20.169</c:v>
                </c:pt>
                <c:pt idx="28">
                  <c:v>18.372</c:v>
                </c:pt>
                <c:pt idx="29">
                  <c:v>16.350999999999999</c:v>
                </c:pt>
                <c:pt idx="30">
                  <c:v>15.234999999999999</c:v>
                </c:pt>
              </c:numCache>
            </c:numRef>
          </c:yVal>
          <c:smooth val="0"/>
        </c:ser>
        <c:dLbls>
          <c:showLegendKey val="0"/>
          <c:showVal val="0"/>
          <c:showCatName val="0"/>
          <c:showSerName val="0"/>
          <c:showPercent val="0"/>
          <c:showBubbleSize val="0"/>
        </c:dLbls>
        <c:axId val="467220424"/>
        <c:axId val="467220816"/>
      </c:scatterChart>
      <c:valAx>
        <c:axId val="467220424"/>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7220816"/>
        <c:crosses val="autoZero"/>
        <c:crossBetween val="midCat"/>
        <c:majorUnit val="1"/>
      </c:valAx>
      <c:valAx>
        <c:axId val="467220816"/>
        <c:scaling>
          <c:orientation val="minMax"/>
          <c:max val="10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7220424"/>
        <c:crosses val="autoZero"/>
        <c:crossBetween val="midCat"/>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9152185718164582E-2"/>
          <c:w val="0.88622918263535633"/>
          <c:h val="0.74888472957273777"/>
        </c:manualLayout>
      </c:layout>
      <c:barChart>
        <c:barDir val="col"/>
        <c:grouping val="stack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numFmt formatCode="#,##0.0" sourceLinked="0"/>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&lt;1 month</c:v>
                </c:pt>
                <c:pt idx="1">
                  <c:v>1 month-
&lt;1 year</c:v>
                </c:pt>
                <c:pt idx="2">
                  <c:v>1-&lt;3 years</c:v>
                </c:pt>
                <c:pt idx="3">
                  <c:v>3-&lt;5 years</c:v>
                </c:pt>
                <c:pt idx="4">
                  <c:v>5-&lt;10 years</c:v>
                </c:pt>
                <c:pt idx="5">
                  <c:v>10+ years</c:v>
                </c:pt>
                <c:pt idx="6">
                  <c:v>Not reported</c:v>
                </c:pt>
              </c:strCache>
            </c:strRef>
          </c:cat>
          <c:val>
            <c:numRef>
              <c:f>Sheet1!$B$2:$B$8</c:f>
              <c:numCache>
                <c:formatCode>General</c:formatCode>
                <c:ptCount val="7"/>
                <c:pt idx="0">
                  <c:v>10.529</c:v>
                </c:pt>
                <c:pt idx="1">
                  <c:v>12.7593</c:v>
                </c:pt>
                <c:pt idx="2">
                  <c:v>27.0747</c:v>
                </c:pt>
                <c:pt idx="3">
                  <c:v>16.234400000000001</c:v>
                </c:pt>
                <c:pt idx="4">
                  <c:v>19.657699999999998</c:v>
                </c:pt>
                <c:pt idx="5">
                  <c:v>5.3422999999999998</c:v>
                </c:pt>
                <c:pt idx="6">
                  <c:v>8.4024999999999999</c:v>
                </c:pt>
              </c:numCache>
            </c:numRef>
          </c:val>
        </c:ser>
        <c:dLbls>
          <c:showLegendKey val="0"/>
          <c:showVal val="0"/>
          <c:showCatName val="0"/>
          <c:showSerName val="0"/>
          <c:showPercent val="0"/>
          <c:showBubbleSize val="0"/>
        </c:dLbls>
        <c:gapWidth val="35"/>
        <c:overlap val="100"/>
        <c:axId val="676358704"/>
        <c:axId val="722809568"/>
      </c:barChart>
      <c:catAx>
        <c:axId val="676358704"/>
        <c:scaling>
          <c:orientation val="minMax"/>
        </c:scaling>
        <c:delete val="0"/>
        <c:axPos val="b"/>
        <c:title>
          <c:tx>
            <c:rich>
              <a:bodyPr/>
              <a:lstStyle/>
              <a:p>
                <a:pPr>
                  <a:defRPr sz="1700">
                    <a:solidFill>
                      <a:schemeClr val="tx1"/>
                    </a:solidFill>
                  </a:defRPr>
                </a:pPr>
                <a:r>
                  <a:rPr lang="en-US" sz="1700" b="1" i="0" baseline="0" dirty="0" smtClean="0">
                    <a:effectLst/>
                  </a:rPr>
                  <a:t>Time Between Previous and Current Transplant</a:t>
                </a:r>
                <a:endParaRPr lang="en-US" sz="1700" dirty="0">
                  <a:effectLst/>
                </a:endParaRPr>
              </a:p>
            </c:rich>
          </c:tx>
          <c:layout/>
          <c:overlay val="0"/>
        </c:title>
        <c:numFmt formatCode="General" sourceLinked="1"/>
        <c:majorTickMark val="out"/>
        <c:minorTickMark val="none"/>
        <c:tickLblPos val="nextTo"/>
        <c:txPr>
          <a:bodyPr rot="0"/>
          <a:lstStyle/>
          <a:p>
            <a:pPr>
              <a:defRPr sz="1500" b="1"/>
            </a:pPr>
            <a:endParaRPr lang="en-US"/>
          </a:p>
        </c:txPr>
        <c:crossAx val="722809568"/>
        <c:crosses val="autoZero"/>
        <c:auto val="1"/>
        <c:lblAlgn val="ctr"/>
        <c:lblOffset val="100"/>
        <c:noMultiLvlLbl val="0"/>
      </c:catAx>
      <c:valAx>
        <c:axId val="722809568"/>
        <c:scaling>
          <c:orientation val="minMax"/>
          <c:max val="40"/>
        </c:scaling>
        <c:delete val="0"/>
        <c:axPos val="l"/>
        <c:majorGridlines>
          <c:spPr>
            <a:ln>
              <a:prstDash val="sysDash"/>
            </a:ln>
          </c:spPr>
        </c:majorGridlines>
        <c:title>
          <c:tx>
            <c:rich>
              <a:bodyPr rot="-5400000" vert="horz"/>
              <a:lstStyle/>
              <a:p>
                <a:pPr>
                  <a:defRPr sz="1700">
                    <a:solidFill>
                      <a:schemeClr val="tx1"/>
                    </a:solidFill>
                  </a:defRPr>
                </a:pPr>
                <a:r>
                  <a:rPr lang="en-US" sz="1700" b="1" i="0" baseline="0" dirty="0" smtClean="0">
                    <a:effectLst/>
                  </a:rPr>
                  <a:t>% of Retransplants</a:t>
                </a:r>
                <a:endParaRPr lang="en-US" sz="1700" dirty="0">
                  <a:effectLst/>
                </a:endParaRPr>
              </a:p>
            </c:rich>
          </c:tx>
          <c:layout/>
          <c:overlay val="0"/>
        </c:title>
        <c:numFmt formatCode="General" sourceLinked="1"/>
        <c:majorTickMark val="out"/>
        <c:minorTickMark val="none"/>
        <c:tickLblPos val="nextTo"/>
        <c:txPr>
          <a:bodyPr/>
          <a:lstStyle/>
          <a:p>
            <a:pPr>
              <a:defRPr sz="1500" b="1"/>
            </a:pPr>
            <a:endParaRPr lang="en-US"/>
          </a:p>
        </c:txPr>
        <c:crossAx val="676358704"/>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2460834973753282E-2"/>
          <c:w val="0.87737962511323264"/>
          <c:h val="0.84365936679790021"/>
        </c:manualLayout>
      </c:layout>
      <c:scatterChart>
        <c:scatterStyle val="lineMarker"/>
        <c:varyColors val="0"/>
        <c:ser>
          <c:idx val="0"/>
          <c:order val="0"/>
          <c:tx>
            <c:strRef>
              <c:f>Sheet1!$B$1</c:f>
              <c:strCache>
                <c:ptCount val="1"/>
                <c:pt idx="0">
                  <c:v>Bilateral/Double Lung (N=25,041)</c:v>
                </c:pt>
              </c:strCache>
            </c:strRef>
          </c:tx>
          <c:spPr>
            <a:ln w="41275">
              <a:solidFill>
                <a:srgbClr val="00FFFF"/>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93.052000000000007</c:v>
                </c:pt>
                <c:pt idx="2">
                  <c:v>90.751999999999995</c:v>
                </c:pt>
                <c:pt idx="3">
                  <c:v>89.105999999999995</c:v>
                </c:pt>
                <c:pt idx="4">
                  <c:v>87.938000000000002</c:v>
                </c:pt>
                <c:pt idx="5">
                  <c:v>86.822000000000003</c:v>
                </c:pt>
                <c:pt idx="6">
                  <c:v>85.826999999999998</c:v>
                </c:pt>
                <c:pt idx="7">
                  <c:v>84.855000000000004</c:v>
                </c:pt>
                <c:pt idx="8">
                  <c:v>84.16</c:v>
                </c:pt>
                <c:pt idx="9">
                  <c:v>83.447000000000003</c:v>
                </c:pt>
                <c:pt idx="10">
                  <c:v>82.647999999999996</c:v>
                </c:pt>
                <c:pt idx="11">
                  <c:v>81.917000000000002</c:v>
                </c:pt>
                <c:pt idx="12">
                  <c:v>81.260999999999996</c:v>
                </c:pt>
                <c:pt idx="13">
                  <c:v>73.846999999999994</c:v>
                </c:pt>
                <c:pt idx="14">
                  <c:v>67.474000000000004</c:v>
                </c:pt>
                <c:pt idx="15">
                  <c:v>62.344999999999999</c:v>
                </c:pt>
                <c:pt idx="16">
                  <c:v>57.982999999999997</c:v>
                </c:pt>
                <c:pt idx="17">
                  <c:v>53.976999999999997</c:v>
                </c:pt>
                <c:pt idx="18">
                  <c:v>50.383000000000003</c:v>
                </c:pt>
                <c:pt idx="19">
                  <c:v>46.75</c:v>
                </c:pt>
                <c:pt idx="20">
                  <c:v>43.095999999999997</c:v>
                </c:pt>
                <c:pt idx="21">
                  <c:v>40</c:v>
                </c:pt>
                <c:pt idx="22">
                  <c:v>37.088999999999999</c:v>
                </c:pt>
                <c:pt idx="23">
                  <c:v>34.140999999999998</c:v>
                </c:pt>
                <c:pt idx="24">
                  <c:v>31.481999999999999</c:v>
                </c:pt>
                <c:pt idx="25">
                  <c:v>28.920999999999999</c:v>
                </c:pt>
                <c:pt idx="26">
                  <c:v>26.818000000000001</c:v>
                </c:pt>
                <c:pt idx="27">
                  <c:v>24.795999999999999</c:v>
                </c:pt>
                <c:pt idx="28">
                  <c:v>23.216999999999999</c:v>
                </c:pt>
                <c:pt idx="29">
                  <c:v>20.704999999999998</c:v>
                </c:pt>
              </c:numCache>
            </c:numRef>
          </c:yVal>
          <c:smooth val="0"/>
        </c:ser>
        <c:ser>
          <c:idx val="1"/>
          <c:order val="1"/>
          <c:tx>
            <c:strRef>
              <c:f>Sheet1!$C$1</c:f>
              <c:strCache>
                <c:ptCount val="1"/>
                <c:pt idx="0">
                  <c:v>Single Lung (N=15,251)</c:v>
                </c:pt>
              </c:strCache>
            </c:strRef>
          </c:tx>
          <c:spPr>
            <a:ln w="41275">
              <a:solidFill>
                <a:srgbClr val="FF0000"/>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92.620999999999995</c:v>
                </c:pt>
                <c:pt idx="2">
                  <c:v>89.817999999999998</c:v>
                </c:pt>
                <c:pt idx="3">
                  <c:v>87.914000000000001</c:v>
                </c:pt>
                <c:pt idx="4">
                  <c:v>86.489000000000004</c:v>
                </c:pt>
                <c:pt idx="5">
                  <c:v>85.188000000000002</c:v>
                </c:pt>
                <c:pt idx="6">
                  <c:v>83.906000000000006</c:v>
                </c:pt>
                <c:pt idx="7">
                  <c:v>82.762</c:v>
                </c:pt>
                <c:pt idx="8">
                  <c:v>81.637</c:v>
                </c:pt>
                <c:pt idx="9">
                  <c:v>80.638000000000005</c:v>
                </c:pt>
                <c:pt idx="10">
                  <c:v>79.55</c:v>
                </c:pt>
                <c:pt idx="11">
                  <c:v>78.620999999999995</c:v>
                </c:pt>
                <c:pt idx="12">
                  <c:v>77.698999999999998</c:v>
                </c:pt>
                <c:pt idx="13">
                  <c:v>68.091999999999999</c:v>
                </c:pt>
                <c:pt idx="14">
                  <c:v>60.540999999999997</c:v>
                </c:pt>
                <c:pt idx="15">
                  <c:v>53.837000000000003</c:v>
                </c:pt>
                <c:pt idx="16">
                  <c:v>47.433</c:v>
                </c:pt>
                <c:pt idx="17">
                  <c:v>41.487000000000002</c:v>
                </c:pt>
                <c:pt idx="18">
                  <c:v>36.198</c:v>
                </c:pt>
                <c:pt idx="19">
                  <c:v>30.968</c:v>
                </c:pt>
                <c:pt idx="20">
                  <c:v>26.800999999999998</c:v>
                </c:pt>
                <c:pt idx="21">
                  <c:v>22.606000000000002</c:v>
                </c:pt>
                <c:pt idx="22">
                  <c:v>19.126000000000001</c:v>
                </c:pt>
                <c:pt idx="23">
                  <c:v>16.640999999999998</c:v>
                </c:pt>
                <c:pt idx="24">
                  <c:v>13.802</c:v>
                </c:pt>
                <c:pt idx="25">
                  <c:v>11.606999999999999</c:v>
                </c:pt>
                <c:pt idx="26">
                  <c:v>9.5079999999999991</c:v>
                </c:pt>
                <c:pt idx="27">
                  <c:v>7.7750000000000004</c:v>
                </c:pt>
                <c:pt idx="28">
                  <c:v>6.7539999999999996</c:v>
                </c:pt>
                <c:pt idx="29">
                  <c:v>5.7670000000000003</c:v>
                </c:pt>
              </c:numCache>
            </c:numRef>
          </c:yVal>
          <c:smooth val="0"/>
        </c:ser>
        <c:dLbls>
          <c:showLegendKey val="0"/>
          <c:showVal val="0"/>
          <c:showCatName val="0"/>
          <c:showSerName val="0"/>
          <c:showPercent val="0"/>
          <c:showBubbleSize val="0"/>
        </c:dLbls>
        <c:axId val="467221600"/>
        <c:axId val="467221992"/>
      </c:scatterChart>
      <c:valAx>
        <c:axId val="467221600"/>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7221992"/>
        <c:crosses val="autoZero"/>
        <c:crossBetween val="midCat"/>
        <c:majorUnit val="1"/>
      </c:valAx>
      <c:valAx>
        <c:axId val="4672219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7221600"/>
        <c:crosses val="autoZero"/>
        <c:crossBetween val="midCat"/>
        <c:majorUnit val="10"/>
      </c:valAx>
      <c:spPr>
        <a:solidFill>
          <a:schemeClr val="bg2"/>
        </a:solidFill>
        <a:ln>
          <a:solidFill>
            <a:schemeClr val="tx1"/>
          </a:solidFill>
        </a:ln>
      </c:spPr>
    </c:plotArea>
    <c:legend>
      <c:legendPos val="r"/>
      <c:layout>
        <c:manualLayout>
          <c:xMode val="edge"/>
          <c:yMode val="edge"/>
          <c:x val="0.12814890948365967"/>
          <c:y val="0.71821563320209969"/>
          <c:w val="0.38112872505980999"/>
          <c:h val="0.1300377296587926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3687664041994754E-2"/>
          <c:w val="0.87737962511323264"/>
          <c:h val="0.81992298093885796"/>
        </c:manualLayout>
      </c:layout>
      <c:scatterChart>
        <c:scatterStyle val="lineMarker"/>
        <c:varyColors val="0"/>
        <c:ser>
          <c:idx val="0"/>
          <c:order val="0"/>
          <c:tx>
            <c:strRef>
              <c:f>Sheet1!$B$1</c:f>
              <c:strCache>
                <c:ptCount val="1"/>
                <c:pt idx="0">
                  <c:v>Survival</c:v>
                </c:pt>
              </c:strCache>
            </c:strRef>
          </c:tx>
          <c:spPr>
            <a:ln w="38100">
              <a:solidFill>
                <a:srgbClr val="4DEAF1"/>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84.613</c:v>
                </c:pt>
                <c:pt idx="2">
                  <c:v>79.325000000000003</c:v>
                </c:pt>
                <c:pt idx="3">
                  <c:v>76.798000000000002</c:v>
                </c:pt>
                <c:pt idx="4">
                  <c:v>75.004999999999995</c:v>
                </c:pt>
                <c:pt idx="5">
                  <c:v>72.960999999999999</c:v>
                </c:pt>
                <c:pt idx="6">
                  <c:v>70.912999999999997</c:v>
                </c:pt>
                <c:pt idx="7">
                  <c:v>69.481999999999999</c:v>
                </c:pt>
                <c:pt idx="8">
                  <c:v>68.673000000000002</c:v>
                </c:pt>
                <c:pt idx="9">
                  <c:v>67.117000000000004</c:v>
                </c:pt>
                <c:pt idx="10">
                  <c:v>65.430000000000007</c:v>
                </c:pt>
                <c:pt idx="11">
                  <c:v>64.676000000000002</c:v>
                </c:pt>
                <c:pt idx="12">
                  <c:v>63.658000000000001</c:v>
                </c:pt>
                <c:pt idx="13">
                  <c:v>53.554000000000002</c:v>
                </c:pt>
                <c:pt idx="14">
                  <c:v>46.378999999999998</c:v>
                </c:pt>
                <c:pt idx="15">
                  <c:v>41.201999999999998</c:v>
                </c:pt>
                <c:pt idx="16">
                  <c:v>37.478000000000002</c:v>
                </c:pt>
                <c:pt idx="17">
                  <c:v>32.697000000000003</c:v>
                </c:pt>
                <c:pt idx="18">
                  <c:v>29.053999999999998</c:v>
                </c:pt>
                <c:pt idx="19">
                  <c:v>25.757999999999999</c:v>
                </c:pt>
                <c:pt idx="20">
                  <c:v>24.478000000000002</c:v>
                </c:pt>
                <c:pt idx="21">
                  <c:v>19.957999999999998</c:v>
                </c:pt>
                <c:pt idx="22">
                  <c:v>18.614000000000001</c:v>
                </c:pt>
                <c:pt idx="23">
                  <c:v>18.181000000000001</c:v>
                </c:pt>
                <c:pt idx="24">
                  <c:v>15.641999999999999</c:v>
                </c:pt>
                <c:pt idx="25">
                  <c:v>13.904</c:v>
                </c:pt>
                <c:pt idx="26">
                  <c:v>12.666</c:v>
                </c:pt>
                <c:pt idx="27">
                  <c:v>11.364000000000001</c:v>
                </c:pt>
              </c:numCache>
            </c:numRef>
          </c:yVal>
          <c:smooth val="0"/>
        </c:ser>
        <c:ser>
          <c:idx val="1"/>
          <c:order val="1"/>
          <c:tx>
            <c:strRef>
              <c:f>Sheet1!$C$1</c:f>
              <c:strCache>
                <c:ptCount val="1"/>
                <c:pt idx="0">
                  <c:v>95% lower confidence limit</c:v>
                </c:pt>
              </c:strCache>
            </c:strRef>
          </c:tx>
          <c:spPr>
            <a:ln w="25400">
              <a:solidFill>
                <a:srgbClr val="FFC000"/>
              </a:solidFill>
              <a:prstDash val="sysDash"/>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82.822999999999993</c:v>
                </c:pt>
                <c:pt idx="2">
                  <c:v>77.325999999999993</c:v>
                </c:pt>
                <c:pt idx="3">
                  <c:v>74.715999999999994</c:v>
                </c:pt>
                <c:pt idx="4">
                  <c:v>72.870999999999995</c:v>
                </c:pt>
                <c:pt idx="5">
                  <c:v>70.772999999999996</c:v>
                </c:pt>
                <c:pt idx="6">
                  <c:v>68.676000000000002</c:v>
                </c:pt>
                <c:pt idx="7">
                  <c:v>67.213999999999999</c:v>
                </c:pt>
                <c:pt idx="8">
                  <c:v>66.39</c:v>
                </c:pt>
                <c:pt idx="9">
                  <c:v>64.804000000000002</c:v>
                </c:pt>
                <c:pt idx="10">
                  <c:v>63.088999999999999</c:v>
                </c:pt>
                <c:pt idx="11">
                  <c:v>62.323</c:v>
                </c:pt>
                <c:pt idx="12">
                  <c:v>61.29</c:v>
                </c:pt>
                <c:pt idx="13">
                  <c:v>51.061</c:v>
                </c:pt>
                <c:pt idx="14">
                  <c:v>43.819000000000003</c:v>
                </c:pt>
                <c:pt idx="15">
                  <c:v>38.601999999999997</c:v>
                </c:pt>
                <c:pt idx="16">
                  <c:v>34.847999999999999</c:v>
                </c:pt>
                <c:pt idx="17">
                  <c:v>29.989000000000001</c:v>
                </c:pt>
                <c:pt idx="18">
                  <c:v>26.254999999999999</c:v>
                </c:pt>
                <c:pt idx="19">
                  <c:v>22.856999999999999</c:v>
                </c:pt>
                <c:pt idx="20">
                  <c:v>21.501999999999999</c:v>
                </c:pt>
                <c:pt idx="21">
                  <c:v>16.773</c:v>
                </c:pt>
                <c:pt idx="22">
                  <c:v>15.363</c:v>
                </c:pt>
                <c:pt idx="23">
                  <c:v>14.888</c:v>
                </c:pt>
                <c:pt idx="24">
                  <c:v>12.073</c:v>
                </c:pt>
                <c:pt idx="25">
                  <c:v>10.169</c:v>
                </c:pt>
                <c:pt idx="26">
                  <c:v>8.8350000000000009</c:v>
                </c:pt>
                <c:pt idx="27">
                  <c:v>7.4560000000000004</c:v>
                </c:pt>
              </c:numCache>
            </c:numRef>
          </c:yVal>
          <c:smooth val="0"/>
        </c:ser>
        <c:ser>
          <c:idx val="2"/>
          <c:order val="2"/>
          <c:tx>
            <c:strRef>
              <c:f>Sheet1!$D$1</c:f>
              <c:strCache>
                <c:ptCount val="1"/>
                <c:pt idx="0">
                  <c:v>95% upper confidence limit</c:v>
                </c:pt>
              </c:strCache>
            </c:strRef>
          </c:tx>
          <c:spPr>
            <a:ln w="25400">
              <a:solidFill>
                <a:srgbClr val="FFC000"/>
              </a:solidFill>
              <a:prstDash val="sysDash"/>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Sheet1!$D$2:$D$29</c:f>
              <c:numCache>
                <c:formatCode>General</c:formatCode>
                <c:ptCount val="28"/>
                <c:pt idx="0">
                  <c:v>100</c:v>
                </c:pt>
                <c:pt idx="1">
                  <c:v>86.402000000000001</c:v>
                </c:pt>
                <c:pt idx="2">
                  <c:v>81.323999999999998</c:v>
                </c:pt>
                <c:pt idx="3">
                  <c:v>78.88</c:v>
                </c:pt>
                <c:pt idx="4">
                  <c:v>77.14</c:v>
                </c:pt>
                <c:pt idx="5">
                  <c:v>75.150000000000006</c:v>
                </c:pt>
                <c:pt idx="6">
                  <c:v>73.150000000000006</c:v>
                </c:pt>
                <c:pt idx="7">
                  <c:v>71.75</c:v>
                </c:pt>
                <c:pt idx="8">
                  <c:v>70.956999999999994</c:v>
                </c:pt>
                <c:pt idx="9">
                  <c:v>69.429000000000002</c:v>
                </c:pt>
                <c:pt idx="10">
                  <c:v>67.77</c:v>
                </c:pt>
                <c:pt idx="11">
                  <c:v>67.028000000000006</c:v>
                </c:pt>
                <c:pt idx="12">
                  <c:v>66.025000000000006</c:v>
                </c:pt>
                <c:pt idx="13">
                  <c:v>56.046999999999997</c:v>
                </c:pt>
                <c:pt idx="14">
                  <c:v>48.94</c:v>
                </c:pt>
                <c:pt idx="15">
                  <c:v>43.802</c:v>
                </c:pt>
                <c:pt idx="16">
                  <c:v>40.109000000000002</c:v>
                </c:pt>
                <c:pt idx="17">
                  <c:v>35.404000000000003</c:v>
                </c:pt>
                <c:pt idx="18">
                  <c:v>31.853000000000002</c:v>
                </c:pt>
                <c:pt idx="19">
                  <c:v>28.66</c:v>
                </c:pt>
                <c:pt idx="20">
                  <c:v>27.452999999999999</c:v>
                </c:pt>
                <c:pt idx="21">
                  <c:v>23.141999999999999</c:v>
                </c:pt>
                <c:pt idx="22">
                  <c:v>21.864000000000001</c:v>
                </c:pt>
                <c:pt idx="23">
                  <c:v>21.472999999999999</c:v>
                </c:pt>
                <c:pt idx="24">
                  <c:v>19.210999999999999</c:v>
                </c:pt>
                <c:pt idx="25">
                  <c:v>17.638000000000002</c:v>
                </c:pt>
                <c:pt idx="26">
                  <c:v>16.497</c:v>
                </c:pt>
                <c:pt idx="27">
                  <c:v>15.273</c:v>
                </c:pt>
              </c:numCache>
            </c:numRef>
          </c:yVal>
          <c:smooth val="0"/>
        </c:ser>
        <c:dLbls>
          <c:showLegendKey val="0"/>
          <c:showVal val="0"/>
          <c:showCatName val="0"/>
          <c:showSerName val="0"/>
          <c:showPercent val="0"/>
          <c:showBubbleSize val="0"/>
        </c:dLbls>
        <c:axId val="467222776"/>
        <c:axId val="467223168"/>
      </c:scatterChart>
      <c:valAx>
        <c:axId val="467222776"/>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7223168"/>
        <c:crosses val="autoZero"/>
        <c:crossBetween val="midCat"/>
        <c:majorUnit val="1"/>
      </c:valAx>
      <c:valAx>
        <c:axId val="467223168"/>
        <c:scaling>
          <c:orientation val="minMax"/>
          <c:max val="10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7222776"/>
        <c:crosses val="autoZero"/>
        <c:crossBetween val="midCat"/>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Primary (N=41,767)</c:v>
                </c:pt>
              </c:strCache>
            </c:strRef>
          </c:tx>
          <c:spPr>
            <a:ln w="41275">
              <a:solidFill>
                <a:srgbClr val="00FFFF"/>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92.706999999999994</c:v>
                </c:pt>
                <c:pt idx="2">
                  <c:v>90.218999999999994</c:v>
                </c:pt>
                <c:pt idx="3">
                  <c:v>88.465000000000003</c:v>
                </c:pt>
                <c:pt idx="4">
                  <c:v>87.213999999999999</c:v>
                </c:pt>
                <c:pt idx="5">
                  <c:v>86.028999999999996</c:v>
                </c:pt>
                <c:pt idx="6">
                  <c:v>84.894000000000005</c:v>
                </c:pt>
                <c:pt idx="7">
                  <c:v>83.834999999999994</c:v>
                </c:pt>
                <c:pt idx="8">
                  <c:v>82.966999999999999</c:v>
                </c:pt>
                <c:pt idx="9">
                  <c:v>82.138000000000005</c:v>
                </c:pt>
                <c:pt idx="10">
                  <c:v>81.265000000000001</c:v>
                </c:pt>
                <c:pt idx="11">
                  <c:v>80.465999999999994</c:v>
                </c:pt>
                <c:pt idx="12">
                  <c:v>79.713999999999999</c:v>
                </c:pt>
                <c:pt idx="13">
                  <c:v>71.572000000000003</c:v>
                </c:pt>
                <c:pt idx="14">
                  <c:v>64.736999999999995</c:v>
                </c:pt>
                <c:pt idx="15">
                  <c:v>58.823</c:v>
                </c:pt>
                <c:pt idx="16">
                  <c:v>53.465000000000003</c:v>
                </c:pt>
                <c:pt idx="17">
                  <c:v>48.506</c:v>
                </c:pt>
                <c:pt idx="18">
                  <c:v>43.945999999999998</c:v>
                </c:pt>
                <c:pt idx="19">
                  <c:v>39.494999999999997</c:v>
                </c:pt>
                <c:pt idx="20">
                  <c:v>35.435000000000002</c:v>
                </c:pt>
                <c:pt idx="21">
                  <c:v>31.568000000000001</c:v>
                </c:pt>
                <c:pt idx="22">
                  <c:v>27.992000000000001</c:v>
                </c:pt>
                <c:pt idx="23">
                  <c:v>25.11</c:v>
                </c:pt>
                <c:pt idx="24">
                  <c:v>22.242000000000001</c:v>
                </c:pt>
                <c:pt idx="25">
                  <c:v>19.811</c:v>
                </c:pt>
                <c:pt idx="26">
                  <c:v>17.626999999999999</c:v>
                </c:pt>
                <c:pt idx="27">
                  <c:v>15.37</c:v>
                </c:pt>
              </c:numCache>
            </c:numRef>
          </c:yVal>
          <c:smooth val="0"/>
        </c:ser>
        <c:ser>
          <c:idx val="1"/>
          <c:order val="1"/>
          <c:tx>
            <c:strRef>
              <c:f>Sheet1!$C$1</c:f>
              <c:strCache>
                <c:ptCount val="1"/>
                <c:pt idx="0">
                  <c:v>First Retransplant (N=1,673)</c:v>
                </c:pt>
              </c:strCache>
            </c:strRef>
          </c:tx>
          <c:spPr>
            <a:ln w="41275">
              <a:solidFill>
                <a:srgbClr val="FFC000"/>
              </a:solidFill>
              <a:prstDash val="solid"/>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84.613</c:v>
                </c:pt>
                <c:pt idx="2">
                  <c:v>79.325000000000003</c:v>
                </c:pt>
                <c:pt idx="3">
                  <c:v>76.798000000000002</c:v>
                </c:pt>
                <c:pt idx="4">
                  <c:v>75.004999999999995</c:v>
                </c:pt>
                <c:pt idx="5">
                  <c:v>72.960999999999999</c:v>
                </c:pt>
                <c:pt idx="6">
                  <c:v>70.912999999999997</c:v>
                </c:pt>
                <c:pt idx="7">
                  <c:v>69.481999999999999</c:v>
                </c:pt>
                <c:pt idx="8">
                  <c:v>68.673000000000002</c:v>
                </c:pt>
                <c:pt idx="9">
                  <c:v>67.117000000000004</c:v>
                </c:pt>
                <c:pt idx="10">
                  <c:v>65.430000000000007</c:v>
                </c:pt>
                <c:pt idx="11">
                  <c:v>64.676000000000002</c:v>
                </c:pt>
                <c:pt idx="12">
                  <c:v>63.658000000000001</c:v>
                </c:pt>
                <c:pt idx="13">
                  <c:v>53.554000000000002</c:v>
                </c:pt>
                <c:pt idx="14">
                  <c:v>46.378999999999998</c:v>
                </c:pt>
                <c:pt idx="15">
                  <c:v>41.201999999999998</c:v>
                </c:pt>
                <c:pt idx="16">
                  <c:v>37.478000000000002</c:v>
                </c:pt>
                <c:pt idx="17">
                  <c:v>32.697000000000003</c:v>
                </c:pt>
                <c:pt idx="18">
                  <c:v>29.053999999999998</c:v>
                </c:pt>
                <c:pt idx="19">
                  <c:v>25.757999999999999</c:v>
                </c:pt>
                <c:pt idx="20">
                  <c:v>24.478000000000002</c:v>
                </c:pt>
                <c:pt idx="21">
                  <c:v>19.957999999999998</c:v>
                </c:pt>
                <c:pt idx="22">
                  <c:v>18.614000000000001</c:v>
                </c:pt>
                <c:pt idx="23">
                  <c:v>18.181000000000001</c:v>
                </c:pt>
                <c:pt idx="24">
                  <c:v>15.641999999999999</c:v>
                </c:pt>
                <c:pt idx="25">
                  <c:v>13.904</c:v>
                </c:pt>
                <c:pt idx="26">
                  <c:v>12.666</c:v>
                </c:pt>
                <c:pt idx="27">
                  <c:v>11.364000000000001</c:v>
                </c:pt>
              </c:numCache>
            </c:numRef>
          </c:yVal>
          <c:smooth val="0"/>
        </c:ser>
        <c:dLbls>
          <c:showLegendKey val="0"/>
          <c:showVal val="0"/>
          <c:showCatName val="0"/>
          <c:showSerName val="0"/>
          <c:showPercent val="0"/>
          <c:showBubbleSize val="0"/>
        </c:dLbls>
        <c:axId val="467223952"/>
        <c:axId val="467224344"/>
      </c:scatterChart>
      <c:valAx>
        <c:axId val="467223952"/>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7224344"/>
        <c:crosses val="autoZero"/>
        <c:crossBetween val="midCat"/>
        <c:majorUnit val="1"/>
      </c:valAx>
      <c:valAx>
        <c:axId val="4672243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7223952"/>
        <c:crosses val="autoZero"/>
        <c:crossBetween val="midCat"/>
        <c:majorUnit val="10"/>
      </c:valAx>
      <c:spPr>
        <a:solidFill>
          <a:schemeClr val="bg2"/>
        </a:solidFill>
        <a:ln>
          <a:solidFill>
            <a:schemeClr val="tx1"/>
          </a:solidFill>
        </a:ln>
      </c:spPr>
    </c:plotArea>
    <c:legend>
      <c:legendPos val="r"/>
      <c:layout>
        <c:manualLayout>
          <c:xMode val="edge"/>
          <c:yMode val="edge"/>
          <c:x val="0.62831858407079644"/>
          <c:y val="9.6347539890846948E-2"/>
          <c:w val="0.33526606740529113"/>
          <c:h val="0.1136699579219264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Primary</c:v>
                </c:pt>
              </c:strCache>
            </c:strRef>
          </c:tx>
          <c:spPr>
            <a:ln w="41275">
              <a:solidFill>
                <a:srgbClr val="00FFFF"/>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92.71</c:v>
                </c:pt>
                <c:pt idx="2">
                  <c:v>90.22</c:v>
                </c:pt>
                <c:pt idx="3">
                  <c:v>88.47</c:v>
                </c:pt>
                <c:pt idx="4">
                  <c:v>87.21</c:v>
                </c:pt>
                <c:pt idx="5">
                  <c:v>86.03</c:v>
                </c:pt>
                <c:pt idx="6">
                  <c:v>84.89</c:v>
                </c:pt>
                <c:pt idx="7">
                  <c:v>83.84</c:v>
                </c:pt>
                <c:pt idx="8">
                  <c:v>82.97</c:v>
                </c:pt>
                <c:pt idx="9">
                  <c:v>82.14</c:v>
                </c:pt>
                <c:pt idx="10">
                  <c:v>81.27</c:v>
                </c:pt>
                <c:pt idx="11">
                  <c:v>80.47</c:v>
                </c:pt>
                <c:pt idx="12">
                  <c:v>79.709999999999994</c:v>
                </c:pt>
                <c:pt idx="13">
                  <c:v>71.569999999999993</c:v>
                </c:pt>
                <c:pt idx="14">
                  <c:v>64.739999999999995</c:v>
                </c:pt>
                <c:pt idx="15">
                  <c:v>58.82</c:v>
                </c:pt>
                <c:pt idx="16">
                  <c:v>53.47</c:v>
                </c:pt>
                <c:pt idx="17">
                  <c:v>48.51</c:v>
                </c:pt>
                <c:pt idx="18">
                  <c:v>43.95</c:v>
                </c:pt>
                <c:pt idx="19">
                  <c:v>39.49</c:v>
                </c:pt>
                <c:pt idx="20">
                  <c:v>35.44</c:v>
                </c:pt>
                <c:pt idx="21">
                  <c:v>31.57</c:v>
                </c:pt>
                <c:pt idx="22">
                  <c:v>27.99</c:v>
                </c:pt>
                <c:pt idx="23">
                  <c:v>25.11</c:v>
                </c:pt>
                <c:pt idx="24">
                  <c:v>22.24</c:v>
                </c:pt>
                <c:pt idx="25">
                  <c:v>19.809999999999999</c:v>
                </c:pt>
                <c:pt idx="26">
                  <c:v>17.63</c:v>
                </c:pt>
                <c:pt idx="27">
                  <c:v>15.37</c:v>
                </c:pt>
              </c:numCache>
            </c:numRef>
          </c:yVal>
          <c:smooth val="0"/>
        </c:ser>
        <c:ser>
          <c:idx val="1"/>
          <c:order val="1"/>
          <c:tx>
            <c:strRef>
              <c:f>Sheet1!$C$1</c:f>
              <c:strCache>
                <c:ptCount val="1"/>
                <c:pt idx="0">
                  <c:v>&lt;1 month</c:v>
                </c:pt>
              </c:strCache>
            </c:strRef>
          </c:tx>
          <c:spPr>
            <a:ln w="41275">
              <a:solidFill>
                <a:srgbClr val="FFFF00"/>
              </a:solidFill>
              <a:prstDash val="solid"/>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62.2</c:v>
                </c:pt>
                <c:pt idx="2">
                  <c:v>55.88</c:v>
                </c:pt>
                <c:pt idx="3">
                  <c:v>52.38</c:v>
                </c:pt>
                <c:pt idx="4">
                  <c:v>50.02</c:v>
                </c:pt>
                <c:pt idx="5">
                  <c:v>48.24</c:v>
                </c:pt>
                <c:pt idx="6">
                  <c:v>45.26</c:v>
                </c:pt>
                <c:pt idx="7">
                  <c:v>42.88</c:v>
                </c:pt>
                <c:pt idx="8">
                  <c:v>41.69</c:v>
                </c:pt>
                <c:pt idx="9">
                  <c:v>40.5</c:v>
                </c:pt>
                <c:pt idx="10">
                  <c:v>39.89</c:v>
                </c:pt>
                <c:pt idx="11">
                  <c:v>39.29</c:v>
                </c:pt>
                <c:pt idx="12">
                  <c:v>39.29</c:v>
                </c:pt>
                <c:pt idx="13">
                  <c:v>29.48</c:v>
                </c:pt>
                <c:pt idx="14">
                  <c:v>27.37</c:v>
                </c:pt>
                <c:pt idx="15">
                  <c:v>25.87</c:v>
                </c:pt>
                <c:pt idx="16">
                  <c:v>24.22</c:v>
                </c:pt>
                <c:pt idx="17">
                  <c:v>20.399999999999999</c:v>
                </c:pt>
                <c:pt idx="18">
                  <c:v>17.16</c:v>
                </c:pt>
                <c:pt idx="19">
                  <c:v>15.93</c:v>
                </c:pt>
              </c:numCache>
            </c:numRef>
          </c:yVal>
          <c:smooth val="0"/>
        </c:ser>
        <c:ser>
          <c:idx val="2"/>
          <c:order val="2"/>
          <c:tx>
            <c:strRef>
              <c:f>Sheet1!$D$1</c:f>
              <c:strCache>
                <c:ptCount val="1"/>
                <c:pt idx="0">
                  <c:v>1 month-
&lt;1 year</c:v>
                </c:pt>
              </c:strCache>
            </c:strRef>
          </c:tx>
          <c:spPr>
            <a:ln w="41275">
              <a:solidFill>
                <a:srgbClr val="FF0000"/>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Sheet1!$D$2:$D$29</c:f>
              <c:numCache>
                <c:formatCode>General</c:formatCode>
                <c:ptCount val="28"/>
                <c:pt idx="0">
                  <c:v>100</c:v>
                </c:pt>
                <c:pt idx="1">
                  <c:v>82.79</c:v>
                </c:pt>
                <c:pt idx="2">
                  <c:v>77.19</c:v>
                </c:pt>
                <c:pt idx="3">
                  <c:v>72.95</c:v>
                </c:pt>
                <c:pt idx="4">
                  <c:v>70.13</c:v>
                </c:pt>
                <c:pt idx="5">
                  <c:v>65.89</c:v>
                </c:pt>
                <c:pt idx="6">
                  <c:v>64.010000000000005</c:v>
                </c:pt>
                <c:pt idx="7">
                  <c:v>61.16</c:v>
                </c:pt>
                <c:pt idx="8">
                  <c:v>59.74</c:v>
                </c:pt>
                <c:pt idx="9">
                  <c:v>57.85</c:v>
                </c:pt>
                <c:pt idx="10">
                  <c:v>56.41</c:v>
                </c:pt>
                <c:pt idx="11">
                  <c:v>55.45</c:v>
                </c:pt>
                <c:pt idx="12">
                  <c:v>54.48</c:v>
                </c:pt>
                <c:pt idx="13">
                  <c:v>45.78</c:v>
                </c:pt>
                <c:pt idx="14">
                  <c:v>40.97</c:v>
                </c:pt>
                <c:pt idx="15">
                  <c:v>37.130000000000003</c:v>
                </c:pt>
                <c:pt idx="16">
                  <c:v>33.67</c:v>
                </c:pt>
                <c:pt idx="17">
                  <c:v>31.47</c:v>
                </c:pt>
                <c:pt idx="18">
                  <c:v>26.23</c:v>
                </c:pt>
                <c:pt idx="19">
                  <c:v>23.03</c:v>
                </c:pt>
                <c:pt idx="20">
                  <c:v>20.54</c:v>
                </c:pt>
              </c:numCache>
            </c:numRef>
          </c:yVal>
          <c:smooth val="0"/>
        </c:ser>
        <c:ser>
          <c:idx val="3"/>
          <c:order val="3"/>
          <c:tx>
            <c:strRef>
              <c:f>Sheet1!$E$1</c:f>
              <c:strCache>
                <c:ptCount val="1"/>
                <c:pt idx="0">
                  <c:v>1-&lt;3 years</c:v>
                </c:pt>
              </c:strCache>
            </c:strRef>
          </c:tx>
          <c:spPr>
            <a:ln w="41275">
              <a:solidFill>
                <a:srgbClr val="00FF00"/>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Sheet1!$E$2:$E$29</c:f>
              <c:numCache>
                <c:formatCode>General</c:formatCode>
                <c:ptCount val="28"/>
                <c:pt idx="0">
                  <c:v>100</c:v>
                </c:pt>
                <c:pt idx="1">
                  <c:v>86.53</c:v>
                </c:pt>
                <c:pt idx="2">
                  <c:v>82.29</c:v>
                </c:pt>
                <c:pt idx="3">
                  <c:v>80.489999999999995</c:v>
                </c:pt>
                <c:pt idx="4">
                  <c:v>78.25</c:v>
                </c:pt>
                <c:pt idx="5">
                  <c:v>76.45</c:v>
                </c:pt>
                <c:pt idx="6">
                  <c:v>74.42</c:v>
                </c:pt>
                <c:pt idx="7">
                  <c:v>72.16</c:v>
                </c:pt>
                <c:pt idx="8">
                  <c:v>71.48</c:v>
                </c:pt>
                <c:pt idx="9">
                  <c:v>69.459999999999994</c:v>
                </c:pt>
                <c:pt idx="10">
                  <c:v>67.2</c:v>
                </c:pt>
                <c:pt idx="11">
                  <c:v>66.3</c:v>
                </c:pt>
                <c:pt idx="12">
                  <c:v>64.25</c:v>
                </c:pt>
                <c:pt idx="13">
                  <c:v>52.98</c:v>
                </c:pt>
                <c:pt idx="14">
                  <c:v>43.48</c:v>
                </c:pt>
                <c:pt idx="15">
                  <c:v>37.479999999999997</c:v>
                </c:pt>
                <c:pt idx="16">
                  <c:v>33.4</c:v>
                </c:pt>
                <c:pt idx="17">
                  <c:v>26.44</c:v>
                </c:pt>
                <c:pt idx="18">
                  <c:v>21.99</c:v>
                </c:pt>
                <c:pt idx="19">
                  <c:v>16.75</c:v>
                </c:pt>
                <c:pt idx="20">
                  <c:v>15.76</c:v>
                </c:pt>
                <c:pt idx="21">
                  <c:v>11.38</c:v>
                </c:pt>
                <c:pt idx="22">
                  <c:v>11.38</c:v>
                </c:pt>
              </c:numCache>
            </c:numRef>
          </c:yVal>
          <c:smooth val="0"/>
        </c:ser>
        <c:ser>
          <c:idx val="4"/>
          <c:order val="4"/>
          <c:tx>
            <c:strRef>
              <c:f>Sheet1!$F$1</c:f>
              <c:strCache>
                <c:ptCount val="1"/>
                <c:pt idx="0">
                  <c:v>3-&lt;5 years</c:v>
                </c:pt>
              </c:strCache>
            </c:strRef>
          </c:tx>
          <c:spPr>
            <a:ln w="41275">
              <a:solidFill>
                <a:srgbClr val="FF00FF"/>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Sheet1!$F$2:$F$29</c:f>
              <c:numCache>
                <c:formatCode>General</c:formatCode>
                <c:ptCount val="28"/>
                <c:pt idx="0">
                  <c:v>100</c:v>
                </c:pt>
                <c:pt idx="1">
                  <c:v>89.12</c:v>
                </c:pt>
                <c:pt idx="2">
                  <c:v>84.52</c:v>
                </c:pt>
                <c:pt idx="3">
                  <c:v>82.2</c:v>
                </c:pt>
                <c:pt idx="4">
                  <c:v>81.03</c:v>
                </c:pt>
                <c:pt idx="5">
                  <c:v>78.680000000000007</c:v>
                </c:pt>
                <c:pt idx="6">
                  <c:v>77.5</c:v>
                </c:pt>
                <c:pt idx="7">
                  <c:v>76.72</c:v>
                </c:pt>
                <c:pt idx="8">
                  <c:v>76.33</c:v>
                </c:pt>
                <c:pt idx="9">
                  <c:v>73.98</c:v>
                </c:pt>
                <c:pt idx="10">
                  <c:v>71.62</c:v>
                </c:pt>
                <c:pt idx="11">
                  <c:v>70.44</c:v>
                </c:pt>
                <c:pt idx="12">
                  <c:v>70.44</c:v>
                </c:pt>
                <c:pt idx="13">
                  <c:v>59.85</c:v>
                </c:pt>
                <c:pt idx="14">
                  <c:v>51.27</c:v>
                </c:pt>
                <c:pt idx="15">
                  <c:v>44.89</c:v>
                </c:pt>
                <c:pt idx="16">
                  <c:v>38.369999999999997</c:v>
                </c:pt>
                <c:pt idx="17">
                  <c:v>32.619999999999997</c:v>
                </c:pt>
                <c:pt idx="18">
                  <c:v>30.72</c:v>
                </c:pt>
                <c:pt idx="19">
                  <c:v>28.36</c:v>
                </c:pt>
                <c:pt idx="20">
                  <c:v>26.87</c:v>
                </c:pt>
                <c:pt idx="21">
                  <c:v>23.51</c:v>
                </c:pt>
                <c:pt idx="22">
                  <c:v>19.73</c:v>
                </c:pt>
              </c:numCache>
            </c:numRef>
          </c:yVal>
          <c:smooth val="0"/>
        </c:ser>
        <c:ser>
          <c:idx val="5"/>
          <c:order val="5"/>
          <c:tx>
            <c:strRef>
              <c:f>Sheet1!$G$1</c:f>
              <c:strCache>
                <c:ptCount val="1"/>
                <c:pt idx="0">
                  <c:v>5+ years</c:v>
                </c:pt>
              </c:strCache>
            </c:strRef>
          </c:tx>
          <c:spPr>
            <a:ln w="41275">
              <a:solidFill>
                <a:schemeClr val="bg1">
                  <a:lumMod val="50000"/>
                  <a:lumOff val="50000"/>
                </a:schemeClr>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Sheet1!$G$2:$G$29</c:f>
              <c:numCache>
                <c:formatCode>General</c:formatCode>
                <c:ptCount val="28"/>
                <c:pt idx="0">
                  <c:v>100</c:v>
                </c:pt>
                <c:pt idx="1">
                  <c:v>91.34</c:v>
                </c:pt>
                <c:pt idx="2">
                  <c:v>85.92</c:v>
                </c:pt>
                <c:pt idx="3">
                  <c:v>83.41</c:v>
                </c:pt>
                <c:pt idx="4">
                  <c:v>81.900000000000006</c:v>
                </c:pt>
                <c:pt idx="5">
                  <c:v>80.13</c:v>
                </c:pt>
                <c:pt idx="6">
                  <c:v>77.349999999999994</c:v>
                </c:pt>
                <c:pt idx="7">
                  <c:v>77.099999999999994</c:v>
                </c:pt>
                <c:pt idx="8">
                  <c:v>76.59</c:v>
                </c:pt>
                <c:pt idx="9">
                  <c:v>76.08</c:v>
                </c:pt>
                <c:pt idx="10">
                  <c:v>75.069999999999993</c:v>
                </c:pt>
                <c:pt idx="11">
                  <c:v>74.56</c:v>
                </c:pt>
                <c:pt idx="12">
                  <c:v>73.52</c:v>
                </c:pt>
                <c:pt idx="13">
                  <c:v>63.87</c:v>
                </c:pt>
                <c:pt idx="14">
                  <c:v>56.02</c:v>
                </c:pt>
                <c:pt idx="15">
                  <c:v>48.96</c:v>
                </c:pt>
                <c:pt idx="16">
                  <c:v>45.8</c:v>
                </c:pt>
                <c:pt idx="17">
                  <c:v>41.63</c:v>
                </c:pt>
                <c:pt idx="18">
                  <c:v>38.229999999999997</c:v>
                </c:pt>
                <c:pt idx="19">
                  <c:v>35.630000000000003</c:v>
                </c:pt>
                <c:pt idx="20">
                  <c:v>35.630000000000003</c:v>
                </c:pt>
                <c:pt idx="21">
                  <c:v>29.32</c:v>
                </c:pt>
                <c:pt idx="22">
                  <c:v>29.32</c:v>
                </c:pt>
              </c:numCache>
            </c:numRef>
          </c:yVal>
          <c:smooth val="0"/>
        </c:ser>
        <c:dLbls>
          <c:showLegendKey val="0"/>
          <c:showVal val="0"/>
          <c:showCatName val="0"/>
          <c:showSerName val="0"/>
          <c:showPercent val="0"/>
          <c:showBubbleSize val="0"/>
        </c:dLbls>
        <c:axId val="467225128"/>
        <c:axId val="467225520"/>
      </c:scatterChart>
      <c:valAx>
        <c:axId val="467225128"/>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7225520"/>
        <c:crosses val="autoZero"/>
        <c:crossBetween val="midCat"/>
        <c:majorUnit val="1"/>
      </c:valAx>
      <c:valAx>
        <c:axId val="4672255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7225128"/>
        <c:crosses val="autoZero"/>
        <c:crossBetween val="midCat"/>
        <c:majorUnit val="10"/>
      </c:valAx>
      <c:spPr>
        <a:solidFill>
          <a:schemeClr val="bg2"/>
        </a:solidFill>
        <a:ln>
          <a:solidFill>
            <a:schemeClr val="tx1"/>
          </a:solidFill>
        </a:ln>
      </c:spPr>
    </c:plotArea>
    <c:legend>
      <c:legendPos val="r"/>
      <c:layout>
        <c:manualLayout>
          <c:xMode val="edge"/>
          <c:yMode val="edge"/>
          <c:x val="0.14011799410029499"/>
          <c:y val="4.8728492271799366E-2"/>
          <c:w val="0.82283963951408734"/>
          <c:h val="9.471816022997126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4869951739904692"/>
        </c:manualLayout>
      </c:layout>
      <c:scatterChart>
        <c:scatterStyle val="lineMarker"/>
        <c:varyColors val="0"/>
        <c:ser>
          <c:idx val="0"/>
          <c:order val="0"/>
          <c:tx>
            <c:strRef>
              <c:f>Sheet1!$B$1</c:f>
              <c:strCache>
                <c:ptCount val="1"/>
                <c:pt idx="0">
                  <c:v>1990-1997 (N=8,372)</c:v>
                </c:pt>
              </c:strCache>
            </c:strRef>
          </c:tx>
          <c:spPr>
            <a:ln w="41275">
              <a:solidFill>
                <a:srgbClr val="00FF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87.635999999999996</c:v>
                </c:pt>
                <c:pt idx="2">
                  <c:v>84.05</c:v>
                </c:pt>
                <c:pt idx="3">
                  <c:v>81.933999999999997</c:v>
                </c:pt>
                <c:pt idx="4">
                  <c:v>80.542000000000002</c:v>
                </c:pt>
                <c:pt idx="5">
                  <c:v>79.197000000000003</c:v>
                </c:pt>
                <c:pt idx="6">
                  <c:v>77.608999999999995</c:v>
                </c:pt>
                <c:pt idx="7">
                  <c:v>76.286000000000001</c:v>
                </c:pt>
                <c:pt idx="8">
                  <c:v>75.337999999999994</c:v>
                </c:pt>
                <c:pt idx="9">
                  <c:v>74.278999999999996</c:v>
                </c:pt>
                <c:pt idx="10">
                  <c:v>73.352999999999994</c:v>
                </c:pt>
                <c:pt idx="11">
                  <c:v>72.462999999999994</c:v>
                </c:pt>
                <c:pt idx="12">
                  <c:v>71.596000000000004</c:v>
                </c:pt>
                <c:pt idx="13">
                  <c:v>63.243000000000002</c:v>
                </c:pt>
                <c:pt idx="14">
                  <c:v>56.372999999999998</c:v>
                </c:pt>
                <c:pt idx="15">
                  <c:v>50.418999999999997</c:v>
                </c:pt>
                <c:pt idx="16">
                  <c:v>45.517000000000003</c:v>
                </c:pt>
                <c:pt idx="17">
                  <c:v>40.542000000000002</c:v>
                </c:pt>
                <c:pt idx="18">
                  <c:v>35.932000000000002</c:v>
                </c:pt>
                <c:pt idx="19">
                  <c:v>31.896000000000001</c:v>
                </c:pt>
                <c:pt idx="20">
                  <c:v>28.327000000000002</c:v>
                </c:pt>
                <c:pt idx="21">
                  <c:v>24.91</c:v>
                </c:pt>
                <c:pt idx="22">
                  <c:v>21.725999999999999</c:v>
                </c:pt>
                <c:pt idx="23">
                  <c:v>19.614999999999998</c:v>
                </c:pt>
                <c:pt idx="24">
                  <c:v>17.341999999999999</c:v>
                </c:pt>
                <c:pt idx="25">
                  <c:v>15.38</c:v>
                </c:pt>
                <c:pt idx="26">
                  <c:v>13.798</c:v>
                </c:pt>
              </c:numCache>
            </c:numRef>
          </c:yVal>
          <c:smooth val="0"/>
        </c:ser>
        <c:ser>
          <c:idx val="1"/>
          <c:order val="1"/>
          <c:tx>
            <c:strRef>
              <c:f>Sheet1!$C$1</c:f>
              <c:strCache>
                <c:ptCount val="1"/>
                <c:pt idx="0">
                  <c:v>1998-2004 (N=12,108)</c:v>
                </c:pt>
              </c:strCache>
            </c:strRef>
          </c:tx>
          <c:spPr>
            <a:ln w="41275">
              <a:solidFill>
                <a:srgbClr val="00FF00"/>
              </a:solidFill>
              <a:prstDash val="solid"/>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92.466999999999999</c:v>
                </c:pt>
                <c:pt idx="2">
                  <c:v>89.945999999999998</c:v>
                </c:pt>
                <c:pt idx="3">
                  <c:v>87.983999999999995</c:v>
                </c:pt>
                <c:pt idx="4">
                  <c:v>86.622</c:v>
                </c:pt>
                <c:pt idx="5">
                  <c:v>85.308999999999997</c:v>
                </c:pt>
                <c:pt idx="6">
                  <c:v>84.206000000000003</c:v>
                </c:pt>
                <c:pt idx="7">
                  <c:v>83.067999999999998</c:v>
                </c:pt>
                <c:pt idx="8">
                  <c:v>82.150999999999996</c:v>
                </c:pt>
                <c:pt idx="9">
                  <c:v>81.283000000000001</c:v>
                </c:pt>
                <c:pt idx="10">
                  <c:v>80.406000000000006</c:v>
                </c:pt>
                <c:pt idx="11">
                  <c:v>79.433000000000007</c:v>
                </c:pt>
                <c:pt idx="12">
                  <c:v>78.680000000000007</c:v>
                </c:pt>
                <c:pt idx="13">
                  <c:v>70.706000000000003</c:v>
                </c:pt>
                <c:pt idx="14">
                  <c:v>64.22</c:v>
                </c:pt>
                <c:pt idx="15">
                  <c:v>58.682000000000002</c:v>
                </c:pt>
                <c:pt idx="16">
                  <c:v>53.46</c:v>
                </c:pt>
                <c:pt idx="17">
                  <c:v>48.750999999999998</c:v>
                </c:pt>
                <c:pt idx="18">
                  <c:v>44.661000000000001</c:v>
                </c:pt>
                <c:pt idx="19">
                  <c:v>40.445999999999998</c:v>
                </c:pt>
                <c:pt idx="20">
                  <c:v>36.744</c:v>
                </c:pt>
                <c:pt idx="21">
                  <c:v>32.924999999999997</c:v>
                </c:pt>
                <c:pt idx="22">
                  <c:v>29.641999999999999</c:v>
                </c:pt>
                <c:pt idx="23">
                  <c:v>26.469000000000001</c:v>
                </c:pt>
                <c:pt idx="24">
                  <c:v>23.484000000000002</c:v>
                </c:pt>
                <c:pt idx="25">
                  <c:v>21.123999999999999</c:v>
                </c:pt>
                <c:pt idx="26">
                  <c:v>18.231999999999999</c:v>
                </c:pt>
              </c:numCache>
            </c:numRef>
          </c:yVal>
          <c:smooth val="0"/>
        </c:ser>
        <c:ser>
          <c:idx val="2"/>
          <c:order val="2"/>
          <c:tx>
            <c:strRef>
              <c:f>Sheet1!$D$1</c:f>
              <c:strCache>
                <c:ptCount val="1"/>
                <c:pt idx="0">
                  <c:v>2005-6/2012 (N=23,021)</c:v>
                </c:pt>
              </c:strCache>
            </c:strRef>
          </c:tx>
          <c:spPr>
            <a:ln w="41275">
              <a:solidFill>
                <a:srgbClr val="FF00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94.061000000000007</c:v>
                </c:pt>
                <c:pt idx="2">
                  <c:v>91.783000000000001</c:v>
                </c:pt>
                <c:pt idx="3">
                  <c:v>90.210999999999999</c:v>
                </c:pt>
                <c:pt idx="4">
                  <c:v>89.03</c:v>
                </c:pt>
                <c:pt idx="5">
                  <c:v>87.908000000000001</c:v>
                </c:pt>
                <c:pt idx="6">
                  <c:v>86.852000000000004</c:v>
                </c:pt>
                <c:pt idx="7">
                  <c:v>85.908000000000001</c:v>
                </c:pt>
                <c:pt idx="8">
                  <c:v>85.096999999999994</c:v>
                </c:pt>
                <c:pt idx="9">
                  <c:v>84.323999999999998</c:v>
                </c:pt>
                <c:pt idx="10">
                  <c:v>83.408000000000001</c:v>
                </c:pt>
                <c:pt idx="11">
                  <c:v>82.74</c:v>
                </c:pt>
                <c:pt idx="12">
                  <c:v>82.012</c:v>
                </c:pt>
                <c:pt idx="13">
                  <c:v>73.747</c:v>
                </c:pt>
                <c:pt idx="14">
                  <c:v>66.747</c:v>
                </c:pt>
                <c:pt idx="15">
                  <c:v>60.783000000000001</c:v>
                </c:pt>
                <c:pt idx="16">
                  <c:v>55.356000000000002</c:v>
                </c:pt>
                <c:pt idx="17">
                  <c:v>50.539000000000001</c:v>
                </c:pt>
                <c:pt idx="18">
                  <c:v>45.853000000000002</c:v>
                </c:pt>
              </c:numCache>
            </c:numRef>
          </c:yVal>
          <c:smooth val="0"/>
        </c:ser>
        <c:dLbls>
          <c:showLegendKey val="0"/>
          <c:showVal val="0"/>
          <c:showCatName val="0"/>
          <c:showSerName val="0"/>
          <c:showPercent val="0"/>
          <c:showBubbleSize val="0"/>
        </c:dLbls>
        <c:axId val="467226304"/>
        <c:axId val="467226696"/>
      </c:scatterChart>
      <c:valAx>
        <c:axId val="46722630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67226696"/>
        <c:crosses val="autoZero"/>
        <c:crossBetween val="midCat"/>
        <c:majorUnit val="1"/>
      </c:valAx>
      <c:valAx>
        <c:axId val="4672266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7226304"/>
        <c:crosses val="autoZero"/>
        <c:crossBetween val="midCat"/>
        <c:majorUnit val="10"/>
      </c:valAx>
      <c:spPr>
        <a:solidFill>
          <a:schemeClr val="bg2"/>
        </a:solidFill>
        <a:ln>
          <a:solidFill>
            <a:schemeClr val="tx1"/>
          </a:solidFill>
        </a:ln>
      </c:spPr>
    </c:plotArea>
    <c:legend>
      <c:legendPos val="r"/>
      <c:layout>
        <c:manualLayout>
          <c:xMode val="edge"/>
          <c:yMode val="edge"/>
          <c:x val="0.12519905697628506"/>
          <c:y val="0.61236876640420002"/>
          <c:w val="0.26866524980837575"/>
          <c:h val="0.173255016510033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Primary 1990-1997 (N=8,041)</c:v>
                </c:pt>
              </c:strCache>
            </c:strRef>
          </c:tx>
          <c:spPr>
            <a:ln w="41275">
              <a:solidFill>
                <a:srgbClr val="00FF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88.174000000000007</c:v>
                </c:pt>
                <c:pt idx="2">
                  <c:v>84.78</c:v>
                </c:pt>
                <c:pt idx="3">
                  <c:v>82.677000000000007</c:v>
                </c:pt>
                <c:pt idx="4">
                  <c:v>81.265000000000001</c:v>
                </c:pt>
                <c:pt idx="5">
                  <c:v>79.94</c:v>
                </c:pt>
                <c:pt idx="6">
                  <c:v>78.375</c:v>
                </c:pt>
                <c:pt idx="7">
                  <c:v>77.072999999999993</c:v>
                </c:pt>
                <c:pt idx="8">
                  <c:v>76.097999999999999</c:v>
                </c:pt>
                <c:pt idx="9">
                  <c:v>75.058000000000007</c:v>
                </c:pt>
                <c:pt idx="10">
                  <c:v>74.233000000000004</c:v>
                </c:pt>
                <c:pt idx="11">
                  <c:v>73.331999999999994</c:v>
                </c:pt>
                <c:pt idx="12">
                  <c:v>72.453999999999994</c:v>
                </c:pt>
                <c:pt idx="13">
                  <c:v>64.061000000000007</c:v>
                </c:pt>
                <c:pt idx="14">
                  <c:v>57.145000000000003</c:v>
                </c:pt>
                <c:pt idx="15">
                  <c:v>51.067999999999998</c:v>
                </c:pt>
                <c:pt idx="16">
                  <c:v>46.066000000000003</c:v>
                </c:pt>
                <c:pt idx="17">
                  <c:v>41.103999999999999</c:v>
                </c:pt>
                <c:pt idx="18">
                  <c:v>36.426000000000002</c:v>
                </c:pt>
                <c:pt idx="19">
                  <c:v>32.326000000000001</c:v>
                </c:pt>
                <c:pt idx="20">
                  <c:v>28.672000000000001</c:v>
                </c:pt>
                <c:pt idx="21">
                  <c:v>25.257000000000001</c:v>
                </c:pt>
                <c:pt idx="22">
                  <c:v>22.024999999999999</c:v>
                </c:pt>
                <c:pt idx="23">
                  <c:v>19.838999999999999</c:v>
                </c:pt>
                <c:pt idx="24">
                  <c:v>17.535</c:v>
                </c:pt>
                <c:pt idx="25">
                  <c:v>15.557</c:v>
                </c:pt>
                <c:pt idx="26">
                  <c:v>13.954000000000001</c:v>
                </c:pt>
              </c:numCache>
            </c:numRef>
          </c:yVal>
          <c:smooth val="0"/>
        </c:ser>
        <c:ser>
          <c:idx val="1"/>
          <c:order val="1"/>
          <c:tx>
            <c:strRef>
              <c:f>Sheet1!$C$1</c:f>
              <c:strCache>
                <c:ptCount val="1"/>
                <c:pt idx="0">
                  <c:v>Primary 1998-2004 (N=11,748)</c:v>
                </c:pt>
              </c:strCache>
            </c:strRef>
          </c:tx>
          <c:spPr>
            <a:ln w="41275">
              <a:solidFill>
                <a:srgbClr val="00FF00"/>
              </a:solidFill>
              <a:prstDash val="solid"/>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92.772999999999996</c:v>
                </c:pt>
                <c:pt idx="2">
                  <c:v>90.305999999999997</c:v>
                </c:pt>
                <c:pt idx="3">
                  <c:v>88.373000000000005</c:v>
                </c:pt>
                <c:pt idx="4">
                  <c:v>87.057000000000002</c:v>
                </c:pt>
                <c:pt idx="5">
                  <c:v>85.801000000000002</c:v>
                </c:pt>
                <c:pt idx="6">
                  <c:v>84.709000000000003</c:v>
                </c:pt>
                <c:pt idx="7">
                  <c:v>83.599000000000004</c:v>
                </c:pt>
                <c:pt idx="8">
                  <c:v>82.688999999999993</c:v>
                </c:pt>
                <c:pt idx="9">
                  <c:v>81.84</c:v>
                </c:pt>
                <c:pt idx="10">
                  <c:v>80.962999999999994</c:v>
                </c:pt>
                <c:pt idx="11">
                  <c:v>79.978999999999999</c:v>
                </c:pt>
                <c:pt idx="12">
                  <c:v>79.230999999999995</c:v>
                </c:pt>
                <c:pt idx="13">
                  <c:v>71.331000000000003</c:v>
                </c:pt>
                <c:pt idx="14">
                  <c:v>64.808999999999997</c:v>
                </c:pt>
                <c:pt idx="15">
                  <c:v>59.277000000000001</c:v>
                </c:pt>
                <c:pt idx="16">
                  <c:v>53.948</c:v>
                </c:pt>
                <c:pt idx="17">
                  <c:v>49.173000000000002</c:v>
                </c:pt>
                <c:pt idx="18">
                  <c:v>45.06</c:v>
                </c:pt>
                <c:pt idx="19">
                  <c:v>40.802</c:v>
                </c:pt>
                <c:pt idx="20">
                  <c:v>37.029000000000003</c:v>
                </c:pt>
                <c:pt idx="21">
                  <c:v>33.249000000000002</c:v>
                </c:pt>
                <c:pt idx="22">
                  <c:v>29.902000000000001</c:v>
                </c:pt>
                <c:pt idx="23">
                  <c:v>26.687999999999999</c:v>
                </c:pt>
                <c:pt idx="24">
                  <c:v>23.724</c:v>
                </c:pt>
                <c:pt idx="25">
                  <c:v>21.32</c:v>
                </c:pt>
                <c:pt idx="26">
                  <c:v>18.373999999999999</c:v>
                </c:pt>
              </c:numCache>
            </c:numRef>
          </c:yVal>
          <c:smooth val="0"/>
        </c:ser>
        <c:ser>
          <c:idx val="2"/>
          <c:order val="2"/>
          <c:tx>
            <c:strRef>
              <c:f>Sheet1!$D$1</c:f>
              <c:strCache>
                <c:ptCount val="1"/>
                <c:pt idx="0">
                  <c:v>Primary 2005-6/2012 (N=21,978)</c:v>
                </c:pt>
              </c:strCache>
            </c:strRef>
          </c:tx>
          <c:spPr>
            <a:ln w="41275">
              <a:solidFill>
                <a:srgbClr val="FF00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94.326999999999998</c:v>
                </c:pt>
                <c:pt idx="2">
                  <c:v>92.161000000000001</c:v>
                </c:pt>
                <c:pt idx="3">
                  <c:v>90.632000000000005</c:v>
                </c:pt>
                <c:pt idx="4">
                  <c:v>89.474000000000004</c:v>
                </c:pt>
                <c:pt idx="5">
                  <c:v>88.379000000000005</c:v>
                </c:pt>
                <c:pt idx="6">
                  <c:v>87.38</c:v>
                </c:pt>
                <c:pt idx="7">
                  <c:v>86.44</c:v>
                </c:pt>
                <c:pt idx="8">
                  <c:v>85.632999999999996</c:v>
                </c:pt>
                <c:pt idx="9">
                  <c:v>84.894000000000005</c:v>
                </c:pt>
                <c:pt idx="10">
                  <c:v>84.004999999999995</c:v>
                </c:pt>
                <c:pt idx="11">
                  <c:v>83.343999999999994</c:v>
                </c:pt>
                <c:pt idx="12">
                  <c:v>82.64</c:v>
                </c:pt>
                <c:pt idx="13">
                  <c:v>74.498000000000005</c:v>
                </c:pt>
                <c:pt idx="14">
                  <c:v>67.584000000000003</c:v>
                </c:pt>
                <c:pt idx="15">
                  <c:v>61.609000000000002</c:v>
                </c:pt>
                <c:pt idx="16">
                  <c:v>56.206000000000003</c:v>
                </c:pt>
                <c:pt idx="17">
                  <c:v>51.421999999999997</c:v>
                </c:pt>
                <c:pt idx="18">
                  <c:v>46.750999999999998</c:v>
                </c:pt>
              </c:numCache>
            </c:numRef>
          </c:yVal>
          <c:smooth val="0"/>
        </c:ser>
        <c:ser>
          <c:idx val="3"/>
          <c:order val="3"/>
          <c:tx>
            <c:strRef>
              <c:f>Sheet1!$E$1</c:f>
              <c:strCache>
                <c:ptCount val="1"/>
                <c:pt idx="0">
                  <c:v>First Retx 1990-1997 (N=322)</c:v>
                </c:pt>
              </c:strCache>
            </c:strRef>
          </c:tx>
          <c:spPr>
            <a:ln w="41275">
              <a:solidFill>
                <a:srgbClr val="9933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74.186999999999998</c:v>
                </c:pt>
                <c:pt idx="2">
                  <c:v>65.771000000000001</c:v>
                </c:pt>
                <c:pt idx="3">
                  <c:v>63.277000000000001</c:v>
                </c:pt>
                <c:pt idx="4">
                  <c:v>62.337000000000003</c:v>
                </c:pt>
                <c:pt idx="5">
                  <c:v>60.457999999999998</c:v>
                </c:pt>
                <c:pt idx="6">
                  <c:v>58.265000000000001</c:v>
                </c:pt>
                <c:pt idx="7">
                  <c:v>56.384999999999998</c:v>
                </c:pt>
                <c:pt idx="8">
                  <c:v>56.384999999999998</c:v>
                </c:pt>
                <c:pt idx="9">
                  <c:v>54.819000000000003</c:v>
                </c:pt>
                <c:pt idx="10">
                  <c:v>51.372999999999998</c:v>
                </c:pt>
                <c:pt idx="11">
                  <c:v>50.747</c:v>
                </c:pt>
                <c:pt idx="12">
                  <c:v>50.116</c:v>
                </c:pt>
                <c:pt idx="13">
                  <c:v>43.146000000000001</c:v>
                </c:pt>
                <c:pt idx="14">
                  <c:v>37.564</c:v>
                </c:pt>
                <c:pt idx="15">
                  <c:v>34.837000000000003</c:v>
                </c:pt>
                <c:pt idx="16">
                  <c:v>32.314</c:v>
                </c:pt>
                <c:pt idx="17">
                  <c:v>26.753</c:v>
                </c:pt>
                <c:pt idx="18">
                  <c:v>23.666</c:v>
                </c:pt>
                <c:pt idx="19">
                  <c:v>21.135000000000002</c:v>
                </c:pt>
                <c:pt idx="20">
                  <c:v>19.754999999999999</c:v>
                </c:pt>
                <c:pt idx="21">
                  <c:v>16.382000000000001</c:v>
                </c:pt>
                <c:pt idx="22">
                  <c:v>14.397</c:v>
                </c:pt>
                <c:pt idx="23">
                  <c:v>14.397</c:v>
                </c:pt>
                <c:pt idx="24">
                  <c:v>12.888</c:v>
                </c:pt>
                <c:pt idx="25">
                  <c:v>11.276999999999999</c:v>
                </c:pt>
                <c:pt idx="26">
                  <c:v>10.202999999999999</c:v>
                </c:pt>
              </c:numCache>
            </c:numRef>
          </c:yVal>
          <c:smooth val="0"/>
        </c:ser>
        <c:ser>
          <c:idx val="4"/>
          <c:order val="4"/>
          <c:tx>
            <c:strRef>
              <c:f>Sheet1!$F$1</c:f>
              <c:strCache>
                <c:ptCount val="1"/>
                <c:pt idx="0">
                  <c:v>Frist Retx 1998-2004 (N=335)</c:v>
                </c:pt>
              </c:strCache>
            </c:strRef>
          </c:tx>
          <c:spPr>
            <a:ln w="41275">
              <a:solidFill>
                <a:srgbClr val="FF66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Sheet1!$F$2:$F$28</c:f>
              <c:numCache>
                <c:formatCode>General</c:formatCode>
                <c:ptCount val="27"/>
                <c:pt idx="0">
                  <c:v>100</c:v>
                </c:pt>
                <c:pt idx="1">
                  <c:v>82.356999999999999</c:v>
                </c:pt>
                <c:pt idx="2">
                  <c:v>78.344999999999999</c:v>
                </c:pt>
                <c:pt idx="3">
                  <c:v>75.177999999999997</c:v>
                </c:pt>
                <c:pt idx="4">
                  <c:v>72.323999999999998</c:v>
                </c:pt>
                <c:pt idx="5">
                  <c:v>69.150999999999996</c:v>
                </c:pt>
                <c:pt idx="6">
                  <c:v>67.882999999999996</c:v>
                </c:pt>
                <c:pt idx="7">
                  <c:v>65.641000000000005</c:v>
                </c:pt>
                <c:pt idx="8">
                  <c:v>64.36</c:v>
                </c:pt>
                <c:pt idx="9">
                  <c:v>62.759</c:v>
                </c:pt>
                <c:pt idx="10">
                  <c:v>61.79</c:v>
                </c:pt>
                <c:pt idx="11">
                  <c:v>61.137999999999998</c:v>
                </c:pt>
                <c:pt idx="12">
                  <c:v>60.158000000000001</c:v>
                </c:pt>
                <c:pt idx="13">
                  <c:v>49.341999999999999</c:v>
                </c:pt>
                <c:pt idx="14">
                  <c:v>43.988</c:v>
                </c:pt>
                <c:pt idx="15">
                  <c:v>37.978000000000002</c:v>
                </c:pt>
                <c:pt idx="16">
                  <c:v>36.816000000000003</c:v>
                </c:pt>
                <c:pt idx="17">
                  <c:v>34.302</c:v>
                </c:pt>
                <c:pt idx="18">
                  <c:v>31.541</c:v>
                </c:pt>
                <c:pt idx="19">
                  <c:v>28.576000000000001</c:v>
                </c:pt>
                <c:pt idx="20">
                  <c:v>27.516999999999999</c:v>
                </c:pt>
                <c:pt idx="21">
                  <c:v>22.094999999999999</c:v>
                </c:pt>
                <c:pt idx="22">
                  <c:v>22.094999999999999</c:v>
                </c:pt>
              </c:numCache>
            </c:numRef>
          </c:yVal>
          <c:smooth val="0"/>
        </c:ser>
        <c:ser>
          <c:idx val="5"/>
          <c:order val="5"/>
          <c:tx>
            <c:strRef>
              <c:f>Sheet1!$G$1</c:f>
              <c:strCache>
                <c:ptCount val="1"/>
                <c:pt idx="0">
                  <c:v>First Retx 2005-6/2012 (N=1,016)</c:v>
                </c:pt>
              </c:strCache>
            </c:strRef>
          </c:tx>
          <c:spPr>
            <a:ln w="41275">
              <a:solidFill>
                <a:srgbClr val="FFFF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Sheet1!$G$2:$G$28</c:f>
              <c:numCache>
                <c:formatCode>General</c:formatCode>
                <c:ptCount val="27"/>
                <c:pt idx="0">
                  <c:v>100</c:v>
                </c:pt>
                <c:pt idx="1">
                  <c:v>88.662000000000006</c:v>
                </c:pt>
                <c:pt idx="2">
                  <c:v>83.965999999999994</c:v>
                </c:pt>
                <c:pt idx="3">
                  <c:v>81.637</c:v>
                </c:pt>
                <c:pt idx="4">
                  <c:v>79.908000000000001</c:v>
                </c:pt>
                <c:pt idx="5">
                  <c:v>78.176000000000002</c:v>
                </c:pt>
                <c:pt idx="6">
                  <c:v>75.926000000000002</c:v>
                </c:pt>
                <c:pt idx="7">
                  <c:v>74.903000000000006</c:v>
                </c:pt>
                <c:pt idx="8">
                  <c:v>73.981999999999999</c:v>
                </c:pt>
                <c:pt idx="9">
                  <c:v>72.444000000000003</c:v>
                </c:pt>
                <c:pt idx="10">
                  <c:v>71.106999999999999</c:v>
                </c:pt>
                <c:pt idx="11">
                  <c:v>70.278999999999996</c:v>
                </c:pt>
                <c:pt idx="12">
                  <c:v>69.122</c:v>
                </c:pt>
                <c:pt idx="13">
                  <c:v>58.201000000000001</c:v>
                </c:pt>
                <c:pt idx="14">
                  <c:v>49.807000000000002</c:v>
                </c:pt>
                <c:pt idx="15">
                  <c:v>44.008000000000003</c:v>
                </c:pt>
                <c:pt idx="16">
                  <c:v>38.396000000000001</c:v>
                </c:pt>
                <c:pt idx="17">
                  <c:v>33.072000000000003</c:v>
                </c:pt>
                <c:pt idx="18">
                  <c:v>28.146000000000001</c:v>
                </c:pt>
              </c:numCache>
            </c:numRef>
          </c:yVal>
          <c:smooth val="0"/>
        </c:ser>
        <c:dLbls>
          <c:showLegendKey val="0"/>
          <c:showVal val="0"/>
          <c:showCatName val="0"/>
          <c:showSerName val="0"/>
          <c:showPercent val="0"/>
          <c:showBubbleSize val="0"/>
        </c:dLbls>
        <c:axId val="467227480"/>
        <c:axId val="674087944"/>
      </c:scatterChart>
      <c:valAx>
        <c:axId val="467227480"/>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087944"/>
        <c:crosses val="autoZero"/>
        <c:crossBetween val="midCat"/>
        <c:majorUnit val="1"/>
      </c:valAx>
      <c:valAx>
        <c:axId val="6740879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67227480"/>
        <c:crosses val="autoZero"/>
        <c:crossBetween val="midCat"/>
        <c:majorUnit val="10"/>
      </c:valAx>
      <c:spPr>
        <a:solidFill>
          <a:schemeClr val="bg2"/>
        </a:solidFill>
        <a:ln>
          <a:solidFill>
            <a:schemeClr val="tx1"/>
          </a:solidFill>
        </a:ln>
      </c:spPr>
    </c:plotArea>
    <c:legend>
      <c:legendPos val="r"/>
      <c:layout>
        <c:manualLayout>
          <c:xMode val="edge"/>
          <c:yMode val="edge"/>
          <c:x val="9.7345132743362831E-2"/>
          <c:y val="1.4336957880264968E-2"/>
          <c:w val="0.86621036861542744"/>
          <c:h val="0.144982710494521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0.19254021674710017"/>
          <c:w val="0.88205026362855088"/>
          <c:h val="0.67934467868935733"/>
        </c:manualLayout>
      </c:layout>
      <c:scatterChart>
        <c:scatterStyle val="lineMarker"/>
        <c:varyColors val="0"/>
        <c:ser>
          <c:idx val="0"/>
          <c:order val="0"/>
          <c:tx>
            <c:strRef>
              <c:f>Sheet1!$B$1</c:f>
              <c:strCache>
                <c:ptCount val="1"/>
                <c:pt idx="0">
                  <c:v>Primary 18-34 (N=7,053)</c:v>
                </c:pt>
              </c:strCache>
            </c:strRef>
          </c:tx>
          <c:spPr>
            <a:ln w="41275">
              <a:solidFill>
                <a:srgbClr val="00FFFF"/>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Sheet1!$B$2:$B$27</c:f>
              <c:numCache>
                <c:formatCode>General</c:formatCode>
                <c:ptCount val="26"/>
                <c:pt idx="0">
                  <c:v>100</c:v>
                </c:pt>
                <c:pt idx="1">
                  <c:v>92.61</c:v>
                </c:pt>
                <c:pt idx="2">
                  <c:v>90.623000000000005</c:v>
                </c:pt>
                <c:pt idx="3">
                  <c:v>89.331999999999994</c:v>
                </c:pt>
                <c:pt idx="4">
                  <c:v>88.400999999999996</c:v>
                </c:pt>
                <c:pt idx="5">
                  <c:v>87.424999999999997</c:v>
                </c:pt>
                <c:pt idx="6">
                  <c:v>86.506</c:v>
                </c:pt>
                <c:pt idx="7">
                  <c:v>85.57</c:v>
                </c:pt>
                <c:pt idx="8">
                  <c:v>84.983999999999995</c:v>
                </c:pt>
                <c:pt idx="9">
                  <c:v>84.278999999999996</c:v>
                </c:pt>
                <c:pt idx="10">
                  <c:v>83.543000000000006</c:v>
                </c:pt>
                <c:pt idx="11">
                  <c:v>82.713999999999999</c:v>
                </c:pt>
                <c:pt idx="12">
                  <c:v>82.055999999999997</c:v>
                </c:pt>
                <c:pt idx="13">
                  <c:v>74.116</c:v>
                </c:pt>
                <c:pt idx="14">
                  <c:v>67.436000000000007</c:v>
                </c:pt>
                <c:pt idx="15">
                  <c:v>61.954999999999998</c:v>
                </c:pt>
                <c:pt idx="16">
                  <c:v>57.695</c:v>
                </c:pt>
                <c:pt idx="17">
                  <c:v>53.841999999999999</c:v>
                </c:pt>
                <c:pt idx="18">
                  <c:v>51.180999999999997</c:v>
                </c:pt>
                <c:pt idx="19">
                  <c:v>47.707000000000001</c:v>
                </c:pt>
                <c:pt idx="20">
                  <c:v>45.154000000000003</c:v>
                </c:pt>
                <c:pt idx="21">
                  <c:v>42.579000000000001</c:v>
                </c:pt>
                <c:pt idx="22">
                  <c:v>39.64</c:v>
                </c:pt>
                <c:pt idx="23">
                  <c:v>37.466999999999999</c:v>
                </c:pt>
                <c:pt idx="24">
                  <c:v>35.537999999999997</c:v>
                </c:pt>
                <c:pt idx="25">
                  <c:v>33.581000000000003</c:v>
                </c:pt>
              </c:numCache>
            </c:numRef>
          </c:yVal>
          <c:smooth val="0"/>
        </c:ser>
        <c:ser>
          <c:idx val="1"/>
          <c:order val="1"/>
          <c:tx>
            <c:strRef>
              <c:f>Sheet1!$C$1</c:f>
              <c:strCache>
                <c:ptCount val="1"/>
                <c:pt idx="0">
                  <c:v>Primary 35-49 (N=9,615)</c:v>
                </c:pt>
              </c:strCache>
            </c:strRef>
          </c:tx>
          <c:spPr>
            <a:ln w="41275">
              <a:solidFill>
                <a:srgbClr val="00FF00"/>
              </a:solidFill>
              <a:prstDash val="solid"/>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Sheet1!$C$2:$C$27</c:f>
              <c:numCache>
                <c:formatCode>General</c:formatCode>
                <c:ptCount val="26"/>
                <c:pt idx="0">
                  <c:v>100</c:v>
                </c:pt>
                <c:pt idx="1">
                  <c:v>91.974000000000004</c:v>
                </c:pt>
                <c:pt idx="2">
                  <c:v>89.45</c:v>
                </c:pt>
                <c:pt idx="3">
                  <c:v>87.718000000000004</c:v>
                </c:pt>
                <c:pt idx="4">
                  <c:v>86.578999999999994</c:v>
                </c:pt>
                <c:pt idx="5">
                  <c:v>85.608000000000004</c:v>
                </c:pt>
                <c:pt idx="6">
                  <c:v>84.688999999999993</c:v>
                </c:pt>
                <c:pt idx="7">
                  <c:v>83.918999999999997</c:v>
                </c:pt>
                <c:pt idx="8">
                  <c:v>83.221999999999994</c:v>
                </c:pt>
                <c:pt idx="9">
                  <c:v>82.63</c:v>
                </c:pt>
                <c:pt idx="10">
                  <c:v>81.918999999999997</c:v>
                </c:pt>
                <c:pt idx="11">
                  <c:v>81.174000000000007</c:v>
                </c:pt>
                <c:pt idx="12">
                  <c:v>80.498000000000005</c:v>
                </c:pt>
                <c:pt idx="13">
                  <c:v>73.730999999999995</c:v>
                </c:pt>
                <c:pt idx="14">
                  <c:v>68.025999999999996</c:v>
                </c:pt>
                <c:pt idx="15">
                  <c:v>62.765000000000001</c:v>
                </c:pt>
                <c:pt idx="16">
                  <c:v>58.354999999999997</c:v>
                </c:pt>
                <c:pt idx="17">
                  <c:v>54.091999999999999</c:v>
                </c:pt>
                <c:pt idx="18">
                  <c:v>50.408000000000001</c:v>
                </c:pt>
                <c:pt idx="19">
                  <c:v>46.39</c:v>
                </c:pt>
                <c:pt idx="20">
                  <c:v>42.899000000000001</c:v>
                </c:pt>
                <c:pt idx="21">
                  <c:v>39.475999999999999</c:v>
                </c:pt>
                <c:pt idx="22">
                  <c:v>35.768000000000001</c:v>
                </c:pt>
                <c:pt idx="23">
                  <c:v>32.828000000000003</c:v>
                </c:pt>
                <c:pt idx="24">
                  <c:v>29.861000000000001</c:v>
                </c:pt>
                <c:pt idx="25">
                  <c:v>27.236999999999998</c:v>
                </c:pt>
              </c:numCache>
            </c:numRef>
          </c:yVal>
          <c:smooth val="0"/>
        </c:ser>
        <c:ser>
          <c:idx val="2"/>
          <c:order val="2"/>
          <c:tx>
            <c:strRef>
              <c:f>Sheet1!$D$1</c:f>
              <c:strCache>
                <c:ptCount val="1"/>
                <c:pt idx="0">
                  <c:v>Primary 50-59 (N=14,535)</c:v>
                </c:pt>
              </c:strCache>
            </c:strRef>
          </c:tx>
          <c:spPr>
            <a:ln w="41275">
              <a:solidFill>
                <a:srgbClr val="FF99FF"/>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Sheet1!$D$2:$D$27</c:f>
              <c:numCache>
                <c:formatCode>General</c:formatCode>
                <c:ptCount val="26"/>
                <c:pt idx="0">
                  <c:v>100</c:v>
                </c:pt>
                <c:pt idx="1">
                  <c:v>92.629000000000005</c:v>
                </c:pt>
                <c:pt idx="2">
                  <c:v>90.048000000000002</c:v>
                </c:pt>
                <c:pt idx="3">
                  <c:v>88.215000000000003</c:v>
                </c:pt>
                <c:pt idx="4">
                  <c:v>86.966999999999999</c:v>
                </c:pt>
                <c:pt idx="5">
                  <c:v>85.774000000000001</c:v>
                </c:pt>
                <c:pt idx="6">
                  <c:v>84.685000000000002</c:v>
                </c:pt>
                <c:pt idx="7">
                  <c:v>83.629000000000005</c:v>
                </c:pt>
                <c:pt idx="8">
                  <c:v>82.725999999999999</c:v>
                </c:pt>
                <c:pt idx="9">
                  <c:v>81.921000000000006</c:v>
                </c:pt>
                <c:pt idx="10">
                  <c:v>81.084000000000003</c:v>
                </c:pt>
                <c:pt idx="11">
                  <c:v>80.352000000000004</c:v>
                </c:pt>
                <c:pt idx="12">
                  <c:v>79.534999999999997</c:v>
                </c:pt>
                <c:pt idx="13">
                  <c:v>71.602999999999994</c:v>
                </c:pt>
                <c:pt idx="14">
                  <c:v>64.486999999999995</c:v>
                </c:pt>
                <c:pt idx="15">
                  <c:v>58.543999999999997</c:v>
                </c:pt>
                <c:pt idx="16">
                  <c:v>53.231999999999999</c:v>
                </c:pt>
                <c:pt idx="17">
                  <c:v>47.715000000000003</c:v>
                </c:pt>
                <c:pt idx="18">
                  <c:v>42.261000000000003</c:v>
                </c:pt>
                <c:pt idx="19">
                  <c:v>37.680999999999997</c:v>
                </c:pt>
                <c:pt idx="20">
                  <c:v>32.662999999999997</c:v>
                </c:pt>
                <c:pt idx="21">
                  <c:v>27.773</c:v>
                </c:pt>
                <c:pt idx="22">
                  <c:v>23.908999999999999</c:v>
                </c:pt>
                <c:pt idx="23">
                  <c:v>20.65</c:v>
                </c:pt>
                <c:pt idx="24">
                  <c:v>17.167000000000002</c:v>
                </c:pt>
                <c:pt idx="25">
                  <c:v>14.285</c:v>
                </c:pt>
              </c:numCache>
            </c:numRef>
          </c:yVal>
          <c:smooth val="0"/>
        </c:ser>
        <c:ser>
          <c:idx val="3"/>
          <c:order val="3"/>
          <c:tx>
            <c:strRef>
              <c:f>Sheet1!$E$1</c:f>
              <c:strCache>
                <c:ptCount val="1"/>
                <c:pt idx="0">
                  <c:v>Primary 60+ (N=10,564)</c:v>
                </c:pt>
              </c:strCache>
            </c:strRef>
          </c:tx>
          <c:spPr>
            <a:ln w="41275">
              <a:solidFill>
                <a:srgbClr val="FFFF00"/>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Sheet1!$E$2:$E$27</c:f>
              <c:numCache>
                <c:formatCode>General</c:formatCode>
                <c:ptCount val="26"/>
                <c:pt idx="0">
                  <c:v>100</c:v>
                </c:pt>
                <c:pt idx="1">
                  <c:v>93.545000000000002</c:v>
                </c:pt>
                <c:pt idx="2">
                  <c:v>90.885999999999996</c:v>
                </c:pt>
                <c:pt idx="3">
                  <c:v>88.914000000000001</c:v>
                </c:pt>
                <c:pt idx="4">
                  <c:v>87.343000000000004</c:v>
                </c:pt>
                <c:pt idx="5">
                  <c:v>85.837000000000003</c:v>
                </c:pt>
                <c:pt idx="6">
                  <c:v>84.301000000000002</c:v>
                </c:pt>
                <c:pt idx="7">
                  <c:v>82.896000000000001</c:v>
                </c:pt>
                <c:pt idx="8">
                  <c:v>81.731999999999999</c:v>
                </c:pt>
                <c:pt idx="9">
                  <c:v>80.575000000000003</c:v>
                </c:pt>
                <c:pt idx="10">
                  <c:v>79.415000000000006</c:v>
                </c:pt>
                <c:pt idx="11">
                  <c:v>78.494</c:v>
                </c:pt>
                <c:pt idx="12">
                  <c:v>77.700999999999993</c:v>
                </c:pt>
                <c:pt idx="13">
                  <c:v>67.831999999999994</c:v>
                </c:pt>
                <c:pt idx="14">
                  <c:v>60.146000000000001</c:v>
                </c:pt>
                <c:pt idx="15">
                  <c:v>53.222000000000001</c:v>
                </c:pt>
                <c:pt idx="16">
                  <c:v>45.786000000000001</c:v>
                </c:pt>
                <c:pt idx="17">
                  <c:v>39.947000000000003</c:v>
                </c:pt>
                <c:pt idx="18">
                  <c:v>34.159999999999997</c:v>
                </c:pt>
                <c:pt idx="19">
                  <c:v>28.183</c:v>
                </c:pt>
                <c:pt idx="20">
                  <c:v>23.446999999999999</c:v>
                </c:pt>
                <c:pt idx="21">
                  <c:v>19.350000000000001</c:v>
                </c:pt>
                <c:pt idx="22">
                  <c:v>15.375999999999999</c:v>
                </c:pt>
                <c:pt idx="23">
                  <c:v>12.025</c:v>
                </c:pt>
                <c:pt idx="24">
                  <c:v>8.8089999999999993</c:v>
                </c:pt>
                <c:pt idx="25">
                  <c:v>6.1589999999999998</c:v>
                </c:pt>
              </c:numCache>
            </c:numRef>
          </c:yVal>
          <c:smooth val="0"/>
        </c:ser>
        <c:ser>
          <c:idx val="4"/>
          <c:order val="4"/>
          <c:tx>
            <c:strRef>
              <c:f>Sheet1!$F$1</c:f>
              <c:strCache>
                <c:ptCount val="1"/>
                <c:pt idx="0">
                  <c:v>First Retx 18-34 (N=484)</c:v>
                </c:pt>
              </c:strCache>
            </c:strRef>
          </c:tx>
          <c:spPr>
            <a:ln w="41275">
              <a:solidFill>
                <a:schemeClr val="bg1">
                  <a:lumMod val="50000"/>
                  <a:lumOff val="50000"/>
                </a:schemeClr>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Sheet1!$F$2:$F$27</c:f>
              <c:numCache>
                <c:formatCode>General</c:formatCode>
                <c:ptCount val="26"/>
                <c:pt idx="0">
                  <c:v>100</c:v>
                </c:pt>
                <c:pt idx="1">
                  <c:v>85.085999999999999</c:v>
                </c:pt>
                <c:pt idx="2">
                  <c:v>81.022999999999996</c:v>
                </c:pt>
                <c:pt idx="3">
                  <c:v>78.628</c:v>
                </c:pt>
                <c:pt idx="4">
                  <c:v>76.881</c:v>
                </c:pt>
                <c:pt idx="5">
                  <c:v>75.787999999999997</c:v>
                </c:pt>
                <c:pt idx="6">
                  <c:v>72.94</c:v>
                </c:pt>
                <c:pt idx="7">
                  <c:v>72.063999999999993</c:v>
                </c:pt>
                <c:pt idx="8">
                  <c:v>71.406999999999996</c:v>
                </c:pt>
                <c:pt idx="9">
                  <c:v>70.75</c:v>
                </c:pt>
                <c:pt idx="10">
                  <c:v>70.093000000000004</c:v>
                </c:pt>
                <c:pt idx="11">
                  <c:v>68.992999999999995</c:v>
                </c:pt>
                <c:pt idx="12">
                  <c:v>67.878</c:v>
                </c:pt>
                <c:pt idx="13">
                  <c:v>56.603000000000002</c:v>
                </c:pt>
                <c:pt idx="14">
                  <c:v>47.81</c:v>
                </c:pt>
                <c:pt idx="15">
                  <c:v>43.292999999999999</c:v>
                </c:pt>
                <c:pt idx="16">
                  <c:v>39.805</c:v>
                </c:pt>
                <c:pt idx="17">
                  <c:v>35.543999999999997</c:v>
                </c:pt>
                <c:pt idx="18">
                  <c:v>32.317999999999998</c:v>
                </c:pt>
                <c:pt idx="19">
                  <c:v>29.164999999999999</c:v>
                </c:pt>
                <c:pt idx="20">
                  <c:v>27.283999999999999</c:v>
                </c:pt>
                <c:pt idx="21">
                  <c:v>23.242000000000001</c:v>
                </c:pt>
                <c:pt idx="22">
                  <c:v>22.018000000000001</c:v>
                </c:pt>
                <c:pt idx="23">
                  <c:v>22.018000000000001</c:v>
                </c:pt>
                <c:pt idx="24">
                  <c:v>20.446000000000002</c:v>
                </c:pt>
                <c:pt idx="25">
                  <c:v>17.038</c:v>
                </c:pt>
              </c:numCache>
            </c:numRef>
          </c:yVal>
          <c:smooth val="0"/>
        </c:ser>
        <c:ser>
          <c:idx val="5"/>
          <c:order val="5"/>
          <c:tx>
            <c:strRef>
              <c:f>Sheet1!$G$1</c:f>
              <c:strCache>
                <c:ptCount val="1"/>
                <c:pt idx="0">
                  <c:v>First Retx 35-49 (N=491)</c:v>
                </c:pt>
              </c:strCache>
            </c:strRef>
          </c:tx>
          <c:spPr>
            <a:ln w="41275">
              <a:solidFill>
                <a:srgbClr val="00B050"/>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Sheet1!$G$2:$G$27</c:f>
              <c:numCache>
                <c:formatCode>General</c:formatCode>
                <c:ptCount val="26"/>
                <c:pt idx="0">
                  <c:v>100</c:v>
                </c:pt>
                <c:pt idx="1">
                  <c:v>82.664000000000001</c:v>
                </c:pt>
                <c:pt idx="2">
                  <c:v>78.338999999999999</c:v>
                </c:pt>
                <c:pt idx="3">
                  <c:v>76.251999999999995</c:v>
                </c:pt>
                <c:pt idx="4">
                  <c:v>74.581000000000003</c:v>
                </c:pt>
                <c:pt idx="5">
                  <c:v>72.072000000000003</c:v>
                </c:pt>
                <c:pt idx="6">
                  <c:v>70.394999999999996</c:v>
                </c:pt>
                <c:pt idx="7">
                  <c:v>69.343999999999994</c:v>
                </c:pt>
                <c:pt idx="8">
                  <c:v>68.713999999999999</c:v>
                </c:pt>
                <c:pt idx="9">
                  <c:v>66.822999999999993</c:v>
                </c:pt>
                <c:pt idx="10">
                  <c:v>64.712999999999994</c:v>
                </c:pt>
                <c:pt idx="11">
                  <c:v>64.287999999999997</c:v>
                </c:pt>
                <c:pt idx="12">
                  <c:v>63.643000000000001</c:v>
                </c:pt>
                <c:pt idx="13">
                  <c:v>52.61</c:v>
                </c:pt>
                <c:pt idx="14">
                  <c:v>48.750999999999998</c:v>
                </c:pt>
                <c:pt idx="15">
                  <c:v>45.234000000000002</c:v>
                </c:pt>
                <c:pt idx="16">
                  <c:v>42.49</c:v>
                </c:pt>
                <c:pt idx="17">
                  <c:v>39.228999999999999</c:v>
                </c:pt>
                <c:pt idx="18">
                  <c:v>35.223999999999997</c:v>
                </c:pt>
                <c:pt idx="19">
                  <c:v>31.664999999999999</c:v>
                </c:pt>
                <c:pt idx="20">
                  <c:v>31.664999999999999</c:v>
                </c:pt>
                <c:pt idx="21">
                  <c:v>25.991</c:v>
                </c:pt>
                <c:pt idx="22">
                  <c:v>23.103999999999999</c:v>
                </c:pt>
                <c:pt idx="23">
                  <c:v>23.103999999999999</c:v>
                </c:pt>
                <c:pt idx="24">
                  <c:v>19.07</c:v>
                </c:pt>
                <c:pt idx="25">
                  <c:v>17.48</c:v>
                </c:pt>
              </c:numCache>
            </c:numRef>
          </c:yVal>
          <c:smooth val="0"/>
        </c:ser>
        <c:ser>
          <c:idx val="6"/>
          <c:order val="6"/>
          <c:tx>
            <c:strRef>
              <c:f>Sheet1!$H$1</c:f>
              <c:strCache>
                <c:ptCount val="1"/>
                <c:pt idx="0">
                  <c:v>First Retx 50-59 (N=434)</c:v>
                </c:pt>
              </c:strCache>
            </c:strRef>
          </c:tx>
          <c:spPr>
            <a:ln w="41275">
              <a:solidFill>
                <a:srgbClr val="FF0000"/>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Sheet1!$H$2:$H$27</c:f>
              <c:numCache>
                <c:formatCode>General</c:formatCode>
                <c:ptCount val="26"/>
                <c:pt idx="0">
                  <c:v>100</c:v>
                </c:pt>
                <c:pt idx="1">
                  <c:v>84.075999999999993</c:v>
                </c:pt>
                <c:pt idx="2">
                  <c:v>77.569999999999993</c:v>
                </c:pt>
                <c:pt idx="3">
                  <c:v>75.927999999999997</c:v>
                </c:pt>
                <c:pt idx="4">
                  <c:v>73.802999999999997</c:v>
                </c:pt>
                <c:pt idx="5">
                  <c:v>71.674000000000007</c:v>
                </c:pt>
                <c:pt idx="6">
                  <c:v>70.254999999999995</c:v>
                </c:pt>
                <c:pt idx="7">
                  <c:v>68.111999999999995</c:v>
                </c:pt>
                <c:pt idx="8">
                  <c:v>67.635000000000005</c:v>
                </c:pt>
                <c:pt idx="9">
                  <c:v>65.254000000000005</c:v>
                </c:pt>
                <c:pt idx="10">
                  <c:v>62.62</c:v>
                </c:pt>
                <c:pt idx="11">
                  <c:v>62.137</c:v>
                </c:pt>
                <c:pt idx="12">
                  <c:v>61.164000000000001</c:v>
                </c:pt>
                <c:pt idx="13">
                  <c:v>54.924999999999997</c:v>
                </c:pt>
                <c:pt idx="14">
                  <c:v>46.52</c:v>
                </c:pt>
                <c:pt idx="15">
                  <c:v>40.216000000000001</c:v>
                </c:pt>
                <c:pt idx="16">
                  <c:v>36.201999999999998</c:v>
                </c:pt>
                <c:pt idx="17">
                  <c:v>28.053000000000001</c:v>
                </c:pt>
                <c:pt idx="18">
                  <c:v>24.695</c:v>
                </c:pt>
                <c:pt idx="19">
                  <c:v>23.303000000000001</c:v>
                </c:pt>
                <c:pt idx="20">
                  <c:v>20.263999999999999</c:v>
                </c:pt>
              </c:numCache>
            </c:numRef>
          </c:yVal>
          <c:smooth val="0"/>
        </c:ser>
        <c:ser>
          <c:idx val="7"/>
          <c:order val="7"/>
          <c:tx>
            <c:strRef>
              <c:f>Sheet1!$I$1</c:f>
              <c:strCache>
                <c:ptCount val="1"/>
                <c:pt idx="0">
                  <c:v>First Retx 60+ (N=264)</c:v>
                </c:pt>
              </c:strCache>
            </c:strRef>
          </c:tx>
          <c:spPr>
            <a:ln w="41275">
              <a:solidFill>
                <a:srgbClr val="FF9900"/>
              </a:solidFill>
            </a:ln>
          </c:spPr>
          <c:marker>
            <c:symbol val="none"/>
          </c:marker>
          <c:xVal>
            <c:numRef>
              <c:f>Sheet1!$A$2:$A$27</c:f>
              <c:numCache>
                <c:formatCode>General</c:formatCode>
                <c:ptCount val="2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Sheet1!$I$2:$I$27</c:f>
              <c:numCache>
                <c:formatCode>General</c:formatCode>
                <c:ptCount val="26"/>
                <c:pt idx="0">
                  <c:v>100</c:v>
                </c:pt>
                <c:pt idx="1">
                  <c:v>88.257999999999996</c:v>
                </c:pt>
                <c:pt idx="2">
                  <c:v>80.980999999999995</c:v>
                </c:pt>
                <c:pt idx="3">
                  <c:v>75.944000000000003</c:v>
                </c:pt>
                <c:pt idx="4">
                  <c:v>74.391999999999996</c:v>
                </c:pt>
                <c:pt idx="5">
                  <c:v>71.659000000000006</c:v>
                </c:pt>
                <c:pt idx="6">
                  <c:v>69.31</c:v>
                </c:pt>
                <c:pt idx="7">
                  <c:v>67.352000000000004</c:v>
                </c:pt>
                <c:pt idx="8">
                  <c:v>65.394000000000005</c:v>
                </c:pt>
                <c:pt idx="9">
                  <c:v>64.212000000000003</c:v>
                </c:pt>
                <c:pt idx="10">
                  <c:v>63.023000000000003</c:v>
                </c:pt>
                <c:pt idx="11">
                  <c:v>61.829000000000001</c:v>
                </c:pt>
                <c:pt idx="12">
                  <c:v>60.215000000000003</c:v>
                </c:pt>
                <c:pt idx="13">
                  <c:v>47.423000000000002</c:v>
                </c:pt>
                <c:pt idx="14">
                  <c:v>38.643000000000001</c:v>
                </c:pt>
                <c:pt idx="15">
                  <c:v>31.039000000000001</c:v>
                </c:pt>
                <c:pt idx="16">
                  <c:v>25.359000000000002</c:v>
                </c:pt>
                <c:pt idx="17">
                  <c:v>23.402000000000001</c:v>
                </c:pt>
              </c:numCache>
            </c:numRef>
          </c:yVal>
          <c:smooth val="0"/>
        </c:ser>
        <c:dLbls>
          <c:showLegendKey val="0"/>
          <c:showVal val="0"/>
          <c:showCatName val="0"/>
          <c:showSerName val="0"/>
          <c:showPercent val="0"/>
          <c:showBubbleSize val="0"/>
        </c:dLbls>
        <c:axId val="674088728"/>
        <c:axId val="674089120"/>
      </c:scatterChart>
      <c:valAx>
        <c:axId val="674088728"/>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089120"/>
        <c:crosses val="autoZero"/>
        <c:crossBetween val="midCat"/>
        <c:majorUnit val="1"/>
      </c:valAx>
      <c:valAx>
        <c:axId val="6740891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88728"/>
        <c:crosses val="autoZero"/>
        <c:crossBetween val="midCat"/>
        <c:majorUnit val="10"/>
      </c:valAx>
      <c:spPr>
        <a:solidFill>
          <a:schemeClr val="bg2"/>
        </a:solidFill>
        <a:ln>
          <a:solidFill>
            <a:schemeClr val="tx1"/>
          </a:solidFill>
        </a:ln>
      </c:spPr>
    </c:plotArea>
    <c:legend>
      <c:legendPos val="r"/>
      <c:layout>
        <c:manualLayout>
          <c:xMode val="edge"/>
          <c:yMode val="edge"/>
          <c:x val="8.0951269365665587E-2"/>
          <c:y val="7.5300567267800895E-3"/>
          <c:w val="0.90140187675655603"/>
          <c:h val="0.1690026246719160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Male (N=23,855)</c:v>
                </c:pt>
              </c:strCache>
            </c:strRef>
          </c:tx>
          <c:spPr>
            <a:ln w="41275">
              <a:solidFill>
                <a:srgbClr val="00FF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92.153000000000006</c:v>
                </c:pt>
                <c:pt idx="2">
                  <c:v>89.256</c:v>
                </c:pt>
                <c:pt idx="3">
                  <c:v>87.32</c:v>
                </c:pt>
                <c:pt idx="4">
                  <c:v>85.888000000000005</c:v>
                </c:pt>
                <c:pt idx="5">
                  <c:v>84.638999999999996</c:v>
                </c:pt>
                <c:pt idx="6">
                  <c:v>83.388000000000005</c:v>
                </c:pt>
                <c:pt idx="7">
                  <c:v>82.238</c:v>
                </c:pt>
                <c:pt idx="8">
                  <c:v>81.397000000000006</c:v>
                </c:pt>
                <c:pt idx="9">
                  <c:v>80.536000000000001</c:v>
                </c:pt>
                <c:pt idx="10">
                  <c:v>79.551000000000002</c:v>
                </c:pt>
                <c:pt idx="11">
                  <c:v>78.766999999999996</c:v>
                </c:pt>
                <c:pt idx="12">
                  <c:v>77.992000000000004</c:v>
                </c:pt>
                <c:pt idx="13">
                  <c:v>69.793999999999997</c:v>
                </c:pt>
                <c:pt idx="14">
                  <c:v>62.947000000000003</c:v>
                </c:pt>
                <c:pt idx="15">
                  <c:v>57.058999999999997</c:v>
                </c:pt>
                <c:pt idx="16">
                  <c:v>51.686999999999998</c:v>
                </c:pt>
                <c:pt idx="17">
                  <c:v>46.84</c:v>
                </c:pt>
                <c:pt idx="18">
                  <c:v>42.322000000000003</c:v>
                </c:pt>
                <c:pt idx="19">
                  <c:v>37.996000000000002</c:v>
                </c:pt>
                <c:pt idx="20">
                  <c:v>34.057000000000002</c:v>
                </c:pt>
                <c:pt idx="21">
                  <c:v>30.228000000000002</c:v>
                </c:pt>
                <c:pt idx="22">
                  <c:v>26.81</c:v>
                </c:pt>
                <c:pt idx="23">
                  <c:v>23.795000000000002</c:v>
                </c:pt>
                <c:pt idx="24">
                  <c:v>20.966999999999999</c:v>
                </c:pt>
                <c:pt idx="25">
                  <c:v>18.571000000000002</c:v>
                </c:pt>
                <c:pt idx="26">
                  <c:v>16.215</c:v>
                </c:pt>
                <c:pt idx="27">
                  <c:v>14.148999999999999</c:v>
                </c:pt>
                <c:pt idx="28">
                  <c:v>12.816000000000001</c:v>
                </c:pt>
                <c:pt idx="29">
                  <c:v>11.427</c:v>
                </c:pt>
                <c:pt idx="30">
                  <c:v>10.638999999999999</c:v>
                </c:pt>
              </c:numCache>
            </c:numRef>
          </c:yVal>
          <c:smooth val="0"/>
        </c:ser>
        <c:ser>
          <c:idx val="1"/>
          <c:order val="1"/>
          <c:tx>
            <c:strRef>
              <c:f>Sheet1!$C$1</c:f>
              <c:strCache>
                <c:ptCount val="1"/>
                <c:pt idx="0">
                  <c:v>Female (N=19,644)</c:v>
                </c:pt>
              </c:strCache>
            </c:strRef>
          </c:tx>
          <c:spPr>
            <a:ln w="41275">
              <a:solidFill>
                <a:srgbClr val="FF99FF"/>
              </a:solidFill>
              <a:prstDash val="solid"/>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92.665999999999997</c:v>
                </c:pt>
                <c:pt idx="2">
                  <c:v>90.429000000000002</c:v>
                </c:pt>
                <c:pt idx="3">
                  <c:v>88.826999999999998</c:v>
                </c:pt>
                <c:pt idx="4">
                  <c:v>87.747</c:v>
                </c:pt>
                <c:pt idx="5">
                  <c:v>86.566000000000003</c:v>
                </c:pt>
                <c:pt idx="6">
                  <c:v>85.486999999999995</c:v>
                </c:pt>
                <c:pt idx="7">
                  <c:v>84.510999999999996</c:v>
                </c:pt>
                <c:pt idx="8">
                  <c:v>83.611999999999995</c:v>
                </c:pt>
                <c:pt idx="9">
                  <c:v>82.763000000000005</c:v>
                </c:pt>
                <c:pt idx="10">
                  <c:v>81.95</c:v>
                </c:pt>
                <c:pt idx="11">
                  <c:v>81.138000000000005</c:v>
                </c:pt>
                <c:pt idx="12">
                  <c:v>80.388999999999996</c:v>
                </c:pt>
                <c:pt idx="13">
                  <c:v>72.143000000000001</c:v>
                </c:pt>
                <c:pt idx="14">
                  <c:v>65.287999999999997</c:v>
                </c:pt>
                <c:pt idx="15">
                  <c:v>59.406999999999996</c:v>
                </c:pt>
                <c:pt idx="16">
                  <c:v>54.192</c:v>
                </c:pt>
                <c:pt idx="17">
                  <c:v>49.139000000000003</c:v>
                </c:pt>
                <c:pt idx="18">
                  <c:v>44.597000000000001</c:v>
                </c:pt>
                <c:pt idx="19">
                  <c:v>40.107999999999997</c:v>
                </c:pt>
                <c:pt idx="20">
                  <c:v>36.103999999999999</c:v>
                </c:pt>
                <c:pt idx="21">
                  <c:v>32.158000000000001</c:v>
                </c:pt>
                <c:pt idx="22">
                  <c:v>28.544</c:v>
                </c:pt>
                <c:pt idx="23">
                  <c:v>25.949000000000002</c:v>
                </c:pt>
                <c:pt idx="24">
                  <c:v>23.074999999999999</c:v>
                </c:pt>
                <c:pt idx="25">
                  <c:v>20.658000000000001</c:v>
                </c:pt>
                <c:pt idx="26">
                  <c:v>18.736999999999998</c:v>
                </c:pt>
                <c:pt idx="27">
                  <c:v>16.346</c:v>
                </c:pt>
                <c:pt idx="28">
                  <c:v>14.765000000000001</c:v>
                </c:pt>
                <c:pt idx="29">
                  <c:v>12.829000000000001</c:v>
                </c:pt>
                <c:pt idx="30">
                  <c:v>11.746</c:v>
                </c:pt>
              </c:numCache>
            </c:numRef>
          </c:yVal>
          <c:smooth val="0"/>
        </c:ser>
        <c:dLbls>
          <c:showLegendKey val="0"/>
          <c:showVal val="0"/>
          <c:showCatName val="0"/>
          <c:showSerName val="0"/>
          <c:showPercent val="0"/>
          <c:showBubbleSize val="0"/>
        </c:dLbls>
        <c:axId val="674089904"/>
        <c:axId val="674090296"/>
      </c:scatterChart>
      <c:valAx>
        <c:axId val="674089904"/>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090296"/>
        <c:crosses val="autoZero"/>
        <c:crossBetween val="midCat"/>
        <c:majorUnit val="1"/>
      </c:valAx>
      <c:valAx>
        <c:axId val="6740902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89904"/>
        <c:crosses val="autoZero"/>
        <c:crossBetween val="midCat"/>
        <c:majorUnit val="10"/>
      </c:valAx>
      <c:spPr>
        <a:solidFill>
          <a:schemeClr val="bg2"/>
        </a:solidFill>
        <a:ln>
          <a:solidFill>
            <a:schemeClr val="tx1"/>
          </a:solidFill>
        </a:ln>
      </c:spPr>
    </c:plotArea>
    <c:legend>
      <c:legendPos val="r"/>
      <c:layout>
        <c:manualLayout>
          <c:xMode val="edge"/>
          <c:yMode val="edge"/>
          <c:x val="0.63552354075209627"/>
          <c:y val="5.0540809414951857E-2"/>
          <c:w val="0.22500743269923332"/>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1644145288290582"/>
        </c:manualLayout>
      </c:layout>
      <c:scatterChart>
        <c:scatterStyle val="lineMarker"/>
        <c:varyColors val="0"/>
        <c:ser>
          <c:idx val="0"/>
          <c:order val="0"/>
          <c:tx>
            <c:strRef>
              <c:f>Sheet1!$B$1</c:f>
              <c:strCache>
                <c:ptCount val="1"/>
                <c:pt idx="0">
                  <c:v>Primary/Male (N=22,963)</c:v>
                </c:pt>
              </c:strCache>
            </c:strRef>
          </c:tx>
          <c:spPr>
            <a:ln w="41275">
              <a:solidFill>
                <a:srgbClr val="00FF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92.480999999999995</c:v>
                </c:pt>
                <c:pt idx="2">
                  <c:v>89.701999999999998</c:v>
                </c:pt>
                <c:pt idx="3">
                  <c:v>87.78</c:v>
                </c:pt>
                <c:pt idx="4">
                  <c:v>86.337999999999994</c:v>
                </c:pt>
                <c:pt idx="5">
                  <c:v>85.153000000000006</c:v>
                </c:pt>
                <c:pt idx="6">
                  <c:v>83.908000000000001</c:v>
                </c:pt>
                <c:pt idx="7">
                  <c:v>82.775999999999996</c:v>
                </c:pt>
                <c:pt idx="8">
                  <c:v>81.933999999999997</c:v>
                </c:pt>
                <c:pt idx="9">
                  <c:v>81.088999999999999</c:v>
                </c:pt>
                <c:pt idx="10">
                  <c:v>80.138000000000005</c:v>
                </c:pt>
                <c:pt idx="11">
                  <c:v>79.364999999999995</c:v>
                </c:pt>
                <c:pt idx="12">
                  <c:v>78.614999999999995</c:v>
                </c:pt>
                <c:pt idx="13">
                  <c:v>70.474999999999994</c:v>
                </c:pt>
                <c:pt idx="14">
                  <c:v>63.609000000000002</c:v>
                </c:pt>
                <c:pt idx="15">
                  <c:v>57.673999999999999</c:v>
                </c:pt>
                <c:pt idx="16">
                  <c:v>52.255000000000003</c:v>
                </c:pt>
                <c:pt idx="17">
                  <c:v>47.383000000000003</c:v>
                </c:pt>
                <c:pt idx="18">
                  <c:v>42.795000000000002</c:v>
                </c:pt>
                <c:pt idx="19">
                  <c:v>38.411000000000001</c:v>
                </c:pt>
                <c:pt idx="20">
                  <c:v>34.369</c:v>
                </c:pt>
                <c:pt idx="21">
                  <c:v>30.591999999999999</c:v>
                </c:pt>
                <c:pt idx="22">
                  <c:v>27.106000000000002</c:v>
                </c:pt>
                <c:pt idx="23">
                  <c:v>24.004000000000001</c:v>
                </c:pt>
                <c:pt idx="24">
                  <c:v>21.198</c:v>
                </c:pt>
                <c:pt idx="25">
                  <c:v>18.765000000000001</c:v>
                </c:pt>
                <c:pt idx="26">
                  <c:v>16.405000000000001</c:v>
                </c:pt>
                <c:pt idx="27">
                  <c:v>14.307</c:v>
                </c:pt>
                <c:pt idx="28">
                  <c:v>12.922000000000001</c:v>
                </c:pt>
                <c:pt idx="29">
                  <c:v>11.472</c:v>
                </c:pt>
                <c:pt idx="30">
                  <c:v>10.756</c:v>
                </c:pt>
              </c:numCache>
            </c:numRef>
          </c:yVal>
          <c:smooth val="0"/>
        </c:ser>
        <c:ser>
          <c:idx val="1"/>
          <c:order val="1"/>
          <c:tx>
            <c:strRef>
              <c:f>Sheet1!$C$1</c:f>
              <c:strCache>
                <c:ptCount val="1"/>
                <c:pt idx="0">
                  <c:v>Primary/Female (N=18,803)</c:v>
                </c:pt>
              </c:strCache>
            </c:strRef>
          </c:tx>
          <c:spPr>
            <a:ln w="41275">
              <a:solidFill>
                <a:srgbClr val="FF99FF"/>
              </a:solidFill>
              <a:prstDash val="solid"/>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92.981999999999999</c:v>
                </c:pt>
                <c:pt idx="2">
                  <c:v>90.85</c:v>
                </c:pt>
                <c:pt idx="3">
                  <c:v>89.302000000000007</c:v>
                </c:pt>
                <c:pt idx="4">
                  <c:v>88.281999999999996</c:v>
                </c:pt>
                <c:pt idx="5">
                  <c:v>87.097999999999999</c:v>
                </c:pt>
                <c:pt idx="6">
                  <c:v>86.096999999999994</c:v>
                </c:pt>
                <c:pt idx="7">
                  <c:v>85.126999999999995</c:v>
                </c:pt>
                <c:pt idx="8">
                  <c:v>84.225999999999999</c:v>
                </c:pt>
                <c:pt idx="9">
                  <c:v>83.415999999999997</c:v>
                </c:pt>
                <c:pt idx="10">
                  <c:v>82.638000000000005</c:v>
                </c:pt>
                <c:pt idx="11">
                  <c:v>81.807000000000002</c:v>
                </c:pt>
                <c:pt idx="12">
                  <c:v>81.052999999999997</c:v>
                </c:pt>
                <c:pt idx="13">
                  <c:v>72.906999999999996</c:v>
                </c:pt>
                <c:pt idx="14">
                  <c:v>66.111999999999995</c:v>
                </c:pt>
                <c:pt idx="15">
                  <c:v>60.22</c:v>
                </c:pt>
                <c:pt idx="16">
                  <c:v>54.926000000000002</c:v>
                </c:pt>
                <c:pt idx="17">
                  <c:v>49.857999999999997</c:v>
                </c:pt>
                <c:pt idx="18">
                  <c:v>45.317999999999998</c:v>
                </c:pt>
                <c:pt idx="19">
                  <c:v>40.78</c:v>
                </c:pt>
                <c:pt idx="20">
                  <c:v>36.689</c:v>
                </c:pt>
                <c:pt idx="21">
                  <c:v>32.712000000000003</c:v>
                </c:pt>
                <c:pt idx="22">
                  <c:v>29.029</c:v>
                </c:pt>
                <c:pt idx="23">
                  <c:v>26.367999999999999</c:v>
                </c:pt>
                <c:pt idx="24">
                  <c:v>23.422000000000001</c:v>
                </c:pt>
                <c:pt idx="25">
                  <c:v>20.986000000000001</c:v>
                </c:pt>
                <c:pt idx="26">
                  <c:v>18.991</c:v>
                </c:pt>
                <c:pt idx="27">
                  <c:v>16.555</c:v>
                </c:pt>
                <c:pt idx="28">
                  <c:v>14.91</c:v>
                </c:pt>
                <c:pt idx="29">
                  <c:v>12.974</c:v>
                </c:pt>
                <c:pt idx="30">
                  <c:v>11.943</c:v>
                </c:pt>
              </c:numCache>
            </c:numRef>
          </c:yVal>
          <c:smooth val="0"/>
        </c:ser>
        <c:ser>
          <c:idx val="2"/>
          <c:order val="2"/>
          <c:tx>
            <c:strRef>
              <c:f>Sheet1!$D$1</c:f>
              <c:strCache>
                <c:ptCount val="1"/>
                <c:pt idx="0">
                  <c:v>First Retx/Male (N=865)</c:v>
                </c:pt>
              </c:strCache>
            </c:strRef>
          </c:tx>
          <c:spPr>
            <a:ln w="41275">
              <a:solidFill>
                <a:schemeClr val="bg1">
                  <a:lumMod val="50000"/>
                  <a:lumOff val="50000"/>
                </a:schemeClr>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83.762</c:v>
                </c:pt>
                <c:pt idx="2">
                  <c:v>77.748999999999995</c:v>
                </c:pt>
                <c:pt idx="3">
                  <c:v>75.36</c:v>
                </c:pt>
                <c:pt idx="4">
                  <c:v>74.164000000000001</c:v>
                </c:pt>
                <c:pt idx="5">
                  <c:v>71.287999999999997</c:v>
                </c:pt>
                <c:pt idx="6">
                  <c:v>69.965000000000003</c:v>
                </c:pt>
                <c:pt idx="7">
                  <c:v>68.278999999999996</c:v>
                </c:pt>
                <c:pt idx="8">
                  <c:v>67.436000000000007</c:v>
                </c:pt>
                <c:pt idx="9">
                  <c:v>66.111999999999995</c:v>
                </c:pt>
                <c:pt idx="10">
                  <c:v>64.293999999999997</c:v>
                </c:pt>
                <c:pt idx="11">
                  <c:v>63.195999999999998</c:v>
                </c:pt>
                <c:pt idx="12">
                  <c:v>61.835999999999999</c:v>
                </c:pt>
                <c:pt idx="13">
                  <c:v>52.043999999999997</c:v>
                </c:pt>
                <c:pt idx="14">
                  <c:v>45.83</c:v>
                </c:pt>
                <c:pt idx="15">
                  <c:v>41.152000000000001</c:v>
                </c:pt>
                <c:pt idx="16">
                  <c:v>37.283000000000001</c:v>
                </c:pt>
                <c:pt idx="17">
                  <c:v>32.765999999999998</c:v>
                </c:pt>
                <c:pt idx="18">
                  <c:v>30.135999999999999</c:v>
                </c:pt>
                <c:pt idx="19">
                  <c:v>27.263000000000002</c:v>
                </c:pt>
                <c:pt idx="20">
                  <c:v>26.728000000000002</c:v>
                </c:pt>
                <c:pt idx="21">
                  <c:v>20.873999999999999</c:v>
                </c:pt>
                <c:pt idx="22">
                  <c:v>19.518000000000001</c:v>
                </c:pt>
                <c:pt idx="23">
                  <c:v>19.518000000000001</c:v>
                </c:pt>
                <c:pt idx="24">
                  <c:v>15.262</c:v>
                </c:pt>
              </c:numCache>
            </c:numRef>
          </c:yVal>
          <c:smooth val="0"/>
        </c:ser>
        <c:ser>
          <c:idx val="3"/>
          <c:order val="3"/>
          <c:tx>
            <c:strRef>
              <c:f>Sheet1!$E$1</c:f>
              <c:strCache>
                <c:ptCount val="1"/>
                <c:pt idx="0">
                  <c:v>First Retx/Female (N=807)</c:v>
                </c:pt>
              </c:strCache>
            </c:strRef>
          </c:tx>
          <c:spPr>
            <a:ln w="41275">
              <a:solidFill>
                <a:srgbClr val="FF000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Sheet1!$E$2:$E$32</c:f>
              <c:numCache>
                <c:formatCode>General</c:formatCode>
                <c:ptCount val="31"/>
                <c:pt idx="0">
                  <c:v>100</c:v>
                </c:pt>
                <c:pt idx="1">
                  <c:v>85.626000000000005</c:v>
                </c:pt>
                <c:pt idx="2">
                  <c:v>81.102999999999994</c:v>
                </c:pt>
                <c:pt idx="3">
                  <c:v>78.426000000000002</c:v>
                </c:pt>
                <c:pt idx="4">
                  <c:v>75.992000000000004</c:v>
                </c:pt>
                <c:pt idx="5">
                  <c:v>74.837000000000003</c:v>
                </c:pt>
                <c:pt idx="6">
                  <c:v>72.009</c:v>
                </c:pt>
                <c:pt idx="7">
                  <c:v>70.849999999999994</c:v>
                </c:pt>
                <c:pt idx="8">
                  <c:v>70.076999999999998</c:v>
                </c:pt>
                <c:pt idx="9">
                  <c:v>68.27</c:v>
                </c:pt>
                <c:pt idx="10">
                  <c:v>66.72</c:v>
                </c:pt>
                <c:pt idx="11">
                  <c:v>66.33</c:v>
                </c:pt>
                <c:pt idx="12">
                  <c:v>65.674999999999997</c:v>
                </c:pt>
                <c:pt idx="13">
                  <c:v>55.225999999999999</c:v>
                </c:pt>
                <c:pt idx="14">
                  <c:v>47.072000000000003</c:v>
                </c:pt>
                <c:pt idx="15">
                  <c:v>41.395000000000003</c:v>
                </c:pt>
                <c:pt idx="16">
                  <c:v>37.804000000000002</c:v>
                </c:pt>
                <c:pt idx="17">
                  <c:v>32.746000000000002</c:v>
                </c:pt>
                <c:pt idx="18">
                  <c:v>28.15</c:v>
                </c:pt>
                <c:pt idx="19">
                  <c:v>24.45</c:v>
                </c:pt>
                <c:pt idx="20">
                  <c:v>22.492000000000001</c:v>
                </c:pt>
                <c:pt idx="21">
                  <c:v>19.207999999999998</c:v>
                </c:pt>
                <c:pt idx="22">
                  <c:v>17.835999999999999</c:v>
                </c:pt>
                <c:pt idx="23">
                  <c:v>16.986999999999998</c:v>
                </c:pt>
                <c:pt idx="24">
                  <c:v>16.042999999999999</c:v>
                </c:pt>
              </c:numCache>
            </c:numRef>
          </c:yVal>
          <c:smooth val="0"/>
        </c:ser>
        <c:dLbls>
          <c:showLegendKey val="0"/>
          <c:showVal val="0"/>
          <c:showCatName val="0"/>
          <c:showSerName val="0"/>
          <c:showPercent val="0"/>
          <c:showBubbleSize val="0"/>
        </c:dLbls>
        <c:axId val="674091080"/>
        <c:axId val="674091472"/>
      </c:scatterChart>
      <c:valAx>
        <c:axId val="674091080"/>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091472"/>
        <c:crosses val="autoZero"/>
        <c:crossBetween val="midCat"/>
        <c:majorUnit val="1"/>
      </c:valAx>
      <c:valAx>
        <c:axId val="6740914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91080"/>
        <c:crosses val="autoZero"/>
        <c:crossBetween val="midCat"/>
        <c:majorUnit val="10"/>
      </c:valAx>
      <c:spPr>
        <a:solidFill>
          <a:schemeClr val="bg2"/>
        </a:solidFill>
        <a:ln>
          <a:solidFill>
            <a:schemeClr val="tx1"/>
          </a:solidFill>
        </a:ln>
      </c:spPr>
    </c:plotArea>
    <c:legend>
      <c:legendPos val="r"/>
      <c:layout>
        <c:manualLayout>
          <c:xMode val="edge"/>
          <c:yMode val="edge"/>
          <c:x val="0.28154123986714052"/>
          <c:y val="5.0540809414951857E-2"/>
          <c:w val="0.66453545629805133"/>
          <c:h val="0.126256032512065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7737962511323264"/>
          <c:h val="0.83727485236221033"/>
        </c:manualLayout>
      </c:layout>
      <c:scatterChart>
        <c:scatterStyle val="lineMarker"/>
        <c:varyColors val="0"/>
        <c:ser>
          <c:idx val="0"/>
          <c:order val="0"/>
          <c:tx>
            <c:strRef>
              <c:f>Sheet1!$B$1</c:f>
              <c:strCache>
                <c:ptCount val="1"/>
                <c:pt idx="0">
                  <c:v>Alpha-1 (N=2,764)</c:v>
                </c:pt>
              </c:strCache>
            </c:strRef>
          </c:tx>
          <c:spPr>
            <a:ln w="41275">
              <a:solidFill>
                <a:srgbClr val="00FF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93.471000000000004</c:v>
                </c:pt>
                <c:pt idx="2">
                  <c:v>90.225999999999999</c:v>
                </c:pt>
                <c:pt idx="3">
                  <c:v>87.918999999999997</c:v>
                </c:pt>
                <c:pt idx="4">
                  <c:v>86.783000000000001</c:v>
                </c:pt>
                <c:pt idx="5">
                  <c:v>85.536000000000001</c:v>
                </c:pt>
                <c:pt idx="6">
                  <c:v>84.363</c:v>
                </c:pt>
                <c:pt idx="7">
                  <c:v>83.555000000000007</c:v>
                </c:pt>
                <c:pt idx="8">
                  <c:v>82.71</c:v>
                </c:pt>
                <c:pt idx="9">
                  <c:v>81.864000000000004</c:v>
                </c:pt>
                <c:pt idx="10">
                  <c:v>81.090999999999994</c:v>
                </c:pt>
                <c:pt idx="11">
                  <c:v>80.168000000000006</c:v>
                </c:pt>
                <c:pt idx="12">
                  <c:v>79.350999999999999</c:v>
                </c:pt>
                <c:pt idx="13">
                  <c:v>72.007999999999996</c:v>
                </c:pt>
                <c:pt idx="14">
                  <c:v>65.73</c:v>
                </c:pt>
                <c:pt idx="15">
                  <c:v>60.935000000000002</c:v>
                </c:pt>
                <c:pt idx="16">
                  <c:v>56.813000000000002</c:v>
                </c:pt>
                <c:pt idx="17">
                  <c:v>51.914000000000001</c:v>
                </c:pt>
                <c:pt idx="18">
                  <c:v>47.667999999999999</c:v>
                </c:pt>
                <c:pt idx="19">
                  <c:v>42.905000000000001</c:v>
                </c:pt>
                <c:pt idx="20">
                  <c:v>38.572000000000003</c:v>
                </c:pt>
                <c:pt idx="21">
                  <c:v>35.116999999999997</c:v>
                </c:pt>
                <c:pt idx="22">
                  <c:v>31.51</c:v>
                </c:pt>
                <c:pt idx="23">
                  <c:v>27.895</c:v>
                </c:pt>
                <c:pt idx="24">
                  <c:v>24.483000000000001</c:v>
                </c:pt>
                <c:pt idx="25">
                  <c:v>21.198</c:v>
                </c:pt>
                <c:pt idx="26">
                  <c:v>18.75</c:v>
                </c:pt>
              </c:numCache>
            </c:numRef>
          </c:yVal>
          <c:smooth val="0"/>
        </c:ser>
        <c:ser>
          <c:idx val="1"/>
          <c:order val="1"/>
          <c:tx>
            <c:strRef>
              <c:f>Sheet1!$C$1</c:f>
              <c:strCache>
                <c:ptCount val="1"/>
                <c:pt idx="0">
                  <c:v>CF (N=6,766)</c:v>
                </c:pt>
              </c:strCache>
            </c:strRef>
          </c:tx>
          <c:spPr>
            <a:ln w="41275">
              <a:solidFill>
                <a:srgbClr val="00FF00"/>
              </a:solidFill>
              <a:prstDash val="solid"/>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94.147999999999996</c:v>
                </c:pt>
                <c:pt idx="2">
                  <c:v>92.23</c:v>
                </c:pt>
                <c:pt idx="3">
                  <c:v>90.721000000000004</c:v>
                </c:pt>
                <c:pt idx="4">
                  <c:v>89.768000000000001</c:v>
                </c:pt>
                <c:pt idx="5">
                  <c:v>88.843999999999994</c:v>
                </c:pt>
                <c:pt idx="6">
                  <c:v>87.903999999999996</c:v>
                </c:pt>
                <c:pt idx="7">
                  <c:v>86.977000000000004</c:v>
                </c:pt>
                <c:pt idx="8">
                  <c:v>86.414000000000001</c:v>
                </c:pt>
                <c:pt idx="9">
                  <c:v>85.757000000000005</c:v>
                </c:pt>
                <c:pt idx="10">
                  <c:v>85.054000000000002</c:v>
                </c:pt>
                <c:pt idx="11">
                  <c:v>84.27</c:v>
                </c:pt>
                <c:pt idx="12">
                  <c:v>83.602000000000004</c:v>
                </c:pt>
                <c:pt idx="13">
                  <c:v>76.403999999999996</c:v>
                </c:pt>
                <c:pt idx="14">
                  <c:v>70.234999999999999</c:v>
                </c:pt>
                <c:pt idx="15">
                  <c:v>64.834999999999994</c:v>
                </c:pt>
                <c:pt idx="16">
                  <c:v>60.68</c:v>
                </c:pt>
                <c:pt idx="17">
                  <c:v>57.155999999999999</c:v>
                </c:pt>
                <c:pt idx="18">
                  <c:v>54.445999999999998</c:v>
                </c:pt>
                <c:pt idx="19">
                  <c:v>50.755000000000003</c:v>
                </c:pt>
                <c:pt idx="20">
                  <c:v>47.99</c:v>
                </c:pt>
                <c:pt idx="21">
                  <c:v>45.274000000000001</c:v>
                </c:pt>
                <c:pt idx="22">
                  <c:v>42.116</c:v>
                </c:pt>
                <c:pt idx="23">
                  <c:v>39.527999999999999</c:v>
                </c:pt>
                <c:pt idx="24">
                  <c:v>37.863</c:v>
                </c:pt>
                <c:pt idx="25">
                  <c:v>35.396999999999998</c:v>
                </c:pt>
                <c:pt idx="26">
                  <c:v>34.042999999999999</c:v>
                </c:pt>
              </c:numCache>
            </c:numRef>
          </c:yVal>
          <c:smooth val="0"/>
        </c:ser>
        <c:ser>
          <c:idx val="2"/>
          <c:order val="2"/>
          <c:tx>
            <c:strRef>
              <c:f>Sheet1!$D$1</c:f>
              <c:strCache>
                <c:ptCount val="1"/>
                <c:pt idx="0">
                  <c:v>COPD (N=13,973)</c:v>
                </c:pt>
              </c:strCache>
            </c:strRef>
          </c:tx>
          <c:spPr>
            <a:ln w="41275">
              <a:solidFill>
                <a:srgbClr val="FF00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94.685000000000002</c:v>
                </c:pt>
                <c:pt idx="2">
                  <c:v>92.558000000000007</c:v>
                </c:pt>
                <c:pt idx="3">
                  <c:v>91.081000000000003</c:v>
                </c:pt>
                <c:pt idx="4">
                  <c:v>89.849000000000004</c:v>
                </c:pt>
                <c:pt idx="5">
                  <c:v>88.747</c:v>
                </c:pt>
                <c:pt idx="6">
                  <c:v>87.688000000000002</c:v>
                </c:pt>
                <c:pt idx="7">
                  <c:v>86.582999999999998</c:v>
                </c:pt>
                <c:pt idx="8">
                  <c:v>85.85</c:v>
                </c:pt>
                <c:pt idx="9">
                  <c:v>85.028000000000006</c:v>
                </c:pt>
                <c:pt idx="10">
                  <c:v>84.123000000000005</c:v>
                </c:pt>
                <c:pt idx="11">
                  <c:v>83.353999999999999</c:v>
                </c:pt>
                <c:pt idx="12">
                  <c:v>82.513000000000005</c:v>
                </c:pt>
                <c:pt idx="13">
                  <c:v>73.763999999999996</c:v>
                </c:pt>
                <c:pt idx="14">
                  <c:v>66.257000000000005</c:v>
                </c:pt>
                <c:pt idx="15">
                  <c:v>59.661999999999999</c:v>
                </c:pt>
                <c:pt idx="16">
                  <c:v>53.069000000000003</c:v>
                </c:pt>
                <c:pt idx="17">
                  <c:v>46.825000000000003</c:v>
                </c:pt>
                <c:pt idx="18">
                  <c:v>41.317999999999998</c:v>
                </c:pt>
                <c:pt idx="19">
                  <c:v>36.15</c:v>
                </c:pt>
                <c:pt idx="20">
                  <c:v>31.280999999999999</c:v>
                </c:pt>
                <c:pt idx="21">
                  <c:v>26.443000000000001</c:v>
                </c:pt>
                <c:pt idx="22">
                  <c:v>22.373999999999999</c:v>
                </c:pt>
                <c:pt idx="23">
                  <c:v>19.228999999999999</c:v>
                </c:pt>
                <c:pt idx="24">
                  <c:v>15.836</c:v>
                </c:pt>
                <c:pt idx="25">
                  <c:v>13.257</c:v>
                </c:pt>
                <c:pt idx="26">
                  <c:v>10.696</c:v>
                </c:pt>
              </c:numCache>
            </c:numRef>
          </c:yVal>
          <c:smooth val="0"/>
        </c:ser>
        <c:ser>
          <c:idx val="3"/>
          <c:order val="3"/>
          <c:tx>
            <c:strRef>
              <c:f>Sheet1!$E$1</c:f>
              <c:strCache>
                <c:ptCount val="1"/>
                <c:pt idx="0">
                  <c:v>IPF (N=9,673)</c:v>
                </c:pt>
              </c:strCache>
            </c:strRef>
          </c:tx>
          <c:spPr>
            <a:ln w="41275">
              <a:solidFill>
                <a:schemeClr val="bg1">
                  <a:lumMod val="50000"/>
                  <a:lumOff val="50000"/>
                </a:schemeClr>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91.643000000000001</c:v>
                </c:pt>
                <c:pt idx="2">
                  <c:v>88.492000000000004</c:v>
                </c:pt>
                <c:pt idx="3">
                  <c:v>86.299000000000007</c:v>
                </c:pt>
                <c:pt idx="4">
                  <c:v>84.915999999999997</c:v>
                </c:pt>
                <c:pt idx="5">
                  <c:v>83.433999999999997</c:v>
                </c:pt>
                <c:pt idx="6">
                  <c:v>81.980999999999995</c:v>
                </c:pt>
                <c:pt idx="7">
                  <c:v>80.703999999999994</c:v>
                </c:pt>
                <c:pt idx="8">
                  <c:v>79.403000000000006</c:v>
                </c:pt>
                <c:pt idx="9">
                  <c:v>78.397999999999996</c:v>
                </c:pt>
                <c:pt idx="10">
                  <c:v>77.314999999999998</c:v>
                </c:pt>
                <c:pt idx="11">
                  <c:v>76.474999999999994</c:v>
                </c:pt>
                <c:pt idx="12">
                  <c:v>75.658000000000001</c:v>
                </c:pt>
                <c:pt idx="13">
                  <c:v>66.968999999999994</c:v>
                </c:pt>
                <c:pt idx="14">
                  <c:v>60.085000000000001</c:v>
                </c:pt>
                <c:pt idx="15">
                  <c:v>53.588000000000001</c:v>
                </c:pt>
                <c:pt idx="16">
                  <c:v>47.658000000000001</c:v>
                </c:pt>
                <c:pt idx="17">
                  <c:v>42.951999999999998</c:v>
                </c:pt>
                <c:pt idx="18">
                  <c:v>37.878</c:v>
                </c:pt>
                <c:pt idx="19">
                  <c:v>33.405000000000001</c:v>
                </c:pt>
                <c:pt idx="20">
                  <c:v>29.280999999999999</c:v>
                </c:pt>
                <c:pt idx="21">
                  <c:v>25.33</c:v>
                </c:pt>
                <c:pt idx="22">
                  <c:v>22.157</c:v>
                </c:pt>
                <c:pt idx="23">
                  <c:v>19.686</c:v>
                </c:pt>
                <c:pt idx="24">
                  <c:v>17.363</c:v>
                </c:pt>
                <c:pt idx="25">
                  <c:v>14.55</c:v>
                </c:pt>
                <c:pt idx="26">
                  <c:v>12.365</c:v>
                </c:pt>
              </c:numCache>
            </c:numRef>
          </c:yVal>
          <c:smooth val="0"/>
        </c:ser>
        <c:ser>
          <c:idx val="4"/>
          <c:order val="4"/>
          <c:tx>
            <c:strRef>
              <c:f>Sheet1!$F$1</c:f>
              <c:strCache>
                <c:ptCount val="1"/>
                <c:pt idx="0">
                  <c:v>IPAH (N=1,488)</c:v>
                </c:pt>
              </c:strCache>
            </c:strRef>
          </c:tx>
          <c:spPr>
            <a:ln w="41275">
              <a:solidFill>
                <a:srgbClr val="FFFF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Sheet1!$F$2:$F$28</c:f>
              <c:numCache>
                <c:formatCode>General</c:formatCode>
                <c:ptCount val="27"/>
                <c:pt idx="0">
                  <c:v>100</c:v>
                </c:pt>
                <c:pt idx="1">
                  <c:v>82.823999999999998</c:v>
                </c:pt>
                <c:pt idx="2">
                  <c:v>79.963999999999999</c:v>
                </c:pt>
                <c:pt idx="3">
                  <c:v>77.965999999999994</c:v>
                </c:pt>
                <c:pt idx="4">
                  <c:v>76.861999999999995</c:v>
                </c:pt>
                <c:pt idx="5">
                  <c:v>75.965000000000003</c:v>
                </c:pt>
                <c:pt idx="6">
                  <c:v>75.55</c:v>
                </c:pt>
                <c:pt idx="7">
                  <c:v>74.44</c:v>
                </c:pt>
                <c:pt idx="8">
                  <c:v>73.468000000000004</c:v>
                </c:pt>
                <c:pt idx="9">
                  <c:v>72.84</c:v>
                </c:pt>
                <c:pt idx="10">
                  <c:v>72.489999999999995</c:v>
                </c:pt>
                <c:pt idx="11">
                  <c:v>72.28</c:v>
                </c:pt>
                <c:pt idx="12">
                  <c:v>71.296000000000006</c:v>
                </c:pt>
                <c:pt idx="13">
                  <c:v>65.093999999999994</c:v>
                </c:pt>
                <c:pt idx="14">
                  <c:v>60.067999999999998</c:v>
                </c:pt>
                <c:pt idx="15">
                  <c:v>56.155000000000001</c:v>
                </c:pt>
                <c:pt idx="16">
                  <c:v>51.78</c:v>
                </c:pt>
                <c:pt idx="17">
                  <c:v>48.457999999999998</c:v>
                </c:pt>
                <c:pt idx="18">
                  <c:v>45.34</c:v>
                </c:pt>
                <c:pt idx="19">
                  <c:v>42.603000000000002</c:v>
                </c:pt>
                <c:pt idx="20">
                  <c:v>39.164000000000001</c:v>
                </c:pt>
                <c:pt idx="21">
                  <c:v>36.134999999999998</c:v>
                </c:pt>
                <c:pt idx="22">
                  <c:v>33.390999999999998</c:v>
                </c:pt>
                <c:pt idx="23">
                  <c:v>31.335000000000001</c:v>
                </c:pt>
                <c:pt idx="24">
                  <c:v>28.707999999999998</c:v>
                </c:pt>
                <c:pt idx="25">
                  <c:v>26.887</c:v>
                </c:pt>
                <c:pt idx="26">
                  <c:v>24.844999999999999</c:v>
                </c:pt>
              </c:numCache>
            </c:numRef>
          </c:yVal>
          <c:smooth val="0"/>
        </c:ser>
        <c:ser>
          <c:idx val="5"/>
          <c:order val="5"/>
          <c:tx>
            <c:strRef>
              <c:f>Sheet1!$G$1</c:f>
              <c:strCache>
                <c:ptCount val="1"/>
                <c:pt idx="0">
                  <c:v>Sarcoidosis (N=1,044)</c:v>
                </c:pt>
              </c:strCache>
            </c:strRef>
          </c:tx>
          <c:spPr>
            <a:ln w="41275">
              <a:solidFill>
                <a:srgbClr val="FF00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Sheet1!$G$2:$G$28</c:f>
              <c:numCache>
                <c:formatCode>General</c:formatCode>
                <c:ptCount val="27"/>
                <c:pt idx="0">
                  <c:v>100</c:v>
                </c:pt>
                <c:pt idx="1">
                  <c:v>89.825999999999993</c:v>
                </c:pt>
                <c:pt idx="2">
                  <c:v>86.543000000000006</c:v>
                </c:pt>
                <c:pt idx="3">
                  <c:v>85.573999999999998</c:v>
                </c:pt>
                <c:pt idx="4">
                  <c:v>84.215000000000003</c:v>
                </c:pt>
                <c:pt idx="5">
                  <c:v>83.242999999999995</c:v>
                </c:pt>
                <c:pt idx="6">
                  <c:v>81.197000000000003</c:v>
                </c:pt>
                <c:pt idx="7">
                  <c:v>80.221000000000004</c:v>
                </c:pt>
                <c:pt idx="8">
                  <c:v>79.147000000000006</c:v>
                </c:pt>
                <c:pt idx="9">
                  <c:v>78.17</c:v>
                </c:pt>
                <c:pt idx="10">
                  <c:v>77.094999999999999</c:v>
                </c:pt>
                <c:pt idx="11">
                  <c:v>76.016999999999996</c:v>
                </c:pt>
                <c:pt idx="12">
                  <c:v>75.521000000000001</c:v>
                </c:pt>
                <c:pt idx="13">
                  <c:v>68.512</c:v>
                </c:pt>
                <c:pt idx="14">
                  <c:v>61.353000000000002</c:v>
                </c:pt>
                <c:pt idx="15">
                  <c:v>57.728000000000002</c:v>
                </c:pt>
                <c:pt idx="16">
                  <c:v>53.914000000000001</c:v>
                </c:pt>
                <c:pt idx="17">
                  <c:v>49.506</c:v>
                </c:pt>
                <c:pt idx="18">
                  <c:v>45.241</c:v>
                </c:pt>
                <c:pt idx="19">
                  <c:v>40.362000000000002</c:v>
                </c:pt>
                <c:pt idx="20">
                  <c:v>37.750999999999998</c:v>
                </c:pt>
                <c:pt idx="21">
                  <c:v>33.811</c:v>
                </c:pt>
                <c:pt idx="22">
                  <c:v>30.603000000000002</c:v>
                </c:pt>
                <c:pt idx="23">
                  <c:v>27.867999999999999</c:v>
                </c:pt>
                <c:pt idx="24">
                  <c:v>22.405000000000001</c:v>
                </c:pt>
                <c:pt idx="25">
                  <c:v>22.405000000000001</c:v>
                </c:pt>
                <c:pt idx="26">
                  <c:v>20.613</c:v>
                </c:pt>
              </c:numCache>
            </c:numRef>
          </c:yVal>
          <c:smooth val="0"/>
        </c:ser>
        <c:dLbls>
          <c:showLegendKey val="0"/>
          <c:showVal val="0"/>
          <c:showCatName val="0"/>
          <c:showSerName val="0"/>
          <c:showPercent val="0"/>
          <c:showBubbleSize val="0"/>
        </c:dLbls>
        <c:axId val="674094216"/>
        <c:axId val="674094608"/>
      </c:scatterChart>
      <c:valAx>
        <c:axId val="674094216"/>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4094608"/>
        <c:crosses val="autoZero"/>
        <c:crossBetween val="midCat"/>
        <c:majorUnit val="1"/>
      </c:valAx>
      <c:valAx>
        <c:axId val="6740946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94216"/>
        <c:crosses val="autoZero"/>
        <c:crossBetween val="midCat"/>
        <c:majorUnit val="10"/>
      </c:valAx>
      <c:spPr>
        <a:solidFill>
          <a:schemeClr val="bg2"/>
        </a:solidFill>
        <a:ln>
          <a:solidFill>
            <a:schemeClr val="tx1"/>
          </a:solidFill>
        </a:ln>
      </c:spPr>
    </c:plotArea>
    <c:legend>
      <c:legendPos val="r"/>
      <c:layout>
        <c:manualLayout>
          <c:xMode val="edge"/>
          <c:yMode val="edge"/>
          <c:x val="0.1753465496016538"/>
          <c:y val="3.1807537729659316E-2"/>
          <c:w val="0.77907079646017707"/>
          <c:h val="0.1403690944881889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9152185718164582E-2"/>
          <c:w val="0.88622918263535633"/>
          <c:h val="0.74888472957273777"/>
        </c:manualLayout>
      </c:layout>
      <c:barChart>
        <c:barDir val="col"/>
        <c:grouping val="stacked"/>
        <c:varyColors val="0"/>
        <c:ser>
          <c:idx val="0"/>
          <c:order val="0"/>
          <c:tx>
            <c:strRef>
              <c:f>Sheet1!$B$1</c:f>
              <c:strCache>
                <c:ptCount val="1"/>
                <c:pt idx="0">
                  <c:v>Europe</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Sheet1!$B$2:$B$8</c:f>
              <c:numCache>
                <c:formatCode>General</c:formatCode>
                <c:ptCount val="7"/>
                <c:pt idx="0">
                  <c:v>19</c:v>
                </c:pt>
                <c:pt idx="1">
                  <c:v>9</c:v>
                </c:pt>
                <c:pt idx="2">
                  <c:v>19</c:v>
                </c:pt>
                <c:pt idx="3">
                  <c:v>14</c:v>
                </c:pt>
                <c:pt idx="4">
                  <c:v>5</c:v>
                </c:pt>
                <c:pt idx="5">
                  <c:v>3</c:v>
                </c:pt>
                <c:pt idx="6">
                  <c:v>2</c:v>
                </c:pt>
              </c:numCache>
            </c:numRef>
          </c:val>
        </c:ser>
        <c:ser>
          <c:idx val="1"/>
          <c:order val="1"/>
          <c:tx>
            <c:strRef>
              <c:f>Sheet1!$C$1</c:f>
              <c:strCache>
                <c:ptCount val="1"/>
                <c:pt idx="0">
                  <c:v>North America</c:v>
                </c:pt>
              </c:strCache>
            </c:strRef>
          </c:tx>
          <c:spPr>
            <a:gradFill>
              <a:gsLst>
                <a:gs pos="0">
                  <a:srgbClr val="00B050"/>
                </a:gs>
                <a:gs pos="50000">
                  <a:srgbClr val="00FF00"/>
                </a:gs>
                <a:gs pos="100000">
                  <a:srgbClr val="00B050"/>
                </a:gs>
              </a:gsLst>
              <a:lin ang="10800000" scaled="1"/>
            </a:gradFill>
            <a:ln>
              <a:solidFill>
                <a:srgbClr val="000000"/>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Sheet1!$C$2:$C$8</c:f>
              <c:numCache>
                <c:formatCode>General</c:formatCode>
                <c:ptCount val="7"/>
                <c:pt idx="0">
                  <c:v>26</c:v>
                </c:pt>
                <c:pt idx="1">
                  <c:v>10</c:v>
                </c:pt>
                <c:pt idx="2">
                  <c:v>20</c:v>
                </c:pt>
                <c:pt idx="3">
                  <c:v>11</c:v>
                </c:pt>
                <c:pt idx="4">
                  <c:v>11</c:v>
                </c:pt>
                <c:pt idx="5">
                  <c:v>4</c:v>
                </c:pt>
                <c:pt idx="6">
                  <c:v>6</c:v>
                </c:pt>
              </c:numCache>
            </c:numRef>
          </c:val>
        </c:ser>
        <c:ser>
          <c:idx val="2"/>
          <c:order val="2"/>
          <c:tx>
            <c:strRef>
              <c:f>Sheet1!$D$1</c:f>
              <c:strCache>
                <c:ptCount val="1"/>
                <c:pt idx="0">
                  <c:v>Other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dLbls>
            <c:dLbl>
              <c:idx val="3"/>
              <c:layout>
                <c:manualLayout>
                  <c:x val="1.4749262536872074E-3"/>
                  <c:y val="-2.60416666666666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343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749262536873156E-3"/>
                  <c:y val="-2.3437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Sheet1!$D$2:$D$8</c:f>
              <c:numCache>
                <c:formatCode>General</c:formatCode>
                <c:ptCount val="7"/>
                <c:pt idx="0">
                  <c:v>11</c:v>
                </c:pt>
                <c:pt idx="1">
                  <c:v>6</c:v>
                </c:pt>
                <c:pt idx="2">
                  <c:v>3</c:v>
                </c:pt>
                <c:pt idx="3">
                  <c:v>0</c:v>
                </c:pt>
                <c:pt idx="4">
                  <c:v>1</c:v>
                </c:pt>
                <c:pt idx="5">
                  <c:v>2</c:v>
                </c:pt>
                <c:pt idx="6">
                  <c:v>0</c:v>
                </c:pt>
              </c:numCache>
            </c:numRef>
          </c:val>
        </c:ser>
        <c:dLbls>
          <c:showLegendKey val="0"/>
          <c:showVal val="0"/>
          <c:showCatName val="0"/>
          <c:showSerName val="0"/>
          <c:showPercent val="0"/>
          <c:showBubbleSize val="0"/>
        </c:dLbls>
        <c:gapWidth val="35"/>
        <c:overlap val="100"/>
        <c:axId val="722800944"/>
        <c:axId val="722822504"/>
      </c:barChart>
      <c:catAx>
        <c:axId val="722800944"/>
        <c:scaling>
          <c:orientation val="minMax"/>
        </c:scaling>
        <c:delete val="0"/>
        <c:axPos val="b"/>
        <c:title>
          <c:tx>
            <c:rich>
              <a:bodyPr/>
              <a:lstStyle/>
              <a:p>
                <a:pPr>
                  <a:defRPr sz="1700">
                    <a:solidFill>
                      <a:schemeClr val="tx1"/>
                    </a:solidFill>
                  </a:defRPr>
                </a:pPr>
                <a:r>
                  <a:rPr lang="en-US" sz="1800" b="1" i="0" baseline="0" dirty="0" smtClean="0">
                    <a:solidFill>
                      <a:schemeClr val="tx1"/>
                    </a:solidFill>
                  </a:rPr>
                  <a:t>Average number of lung transplants per year</a:t>
                </a:r>
                <a:endParaRPr lang="en-US" sz="1800" b="1" i="0" baseline="0" dirty="0">
                  <a:solidFill>
                    <a:schemeClr val="tx1"/>
                  </a:solidFill>
                </a:endParaRPr>
              </a:p>
            </c:rich>
          </c:tx>
          <c:layout/>
          <c:overlay val="0"/>
        </c:title>
        <c:numFmt formatCode="General" sourceLinked="1"/>
        <c:majorTickMark val="out"/>
        <c:minorTickMark val="none"/>
        <c:tickLblPos val="nextTo"/>
        <c:txPr>
          <a:bodyPr rot="0"/>
          <a:lstStyle/>
          <a:p>
            <a:pPr>
              <a:defRPr sz="1500" b="1"/>
            </a:pPr>
            <a:endParaRPr lang="en-US"/>
          </a:p>
        </c:txPr>
        <c:crossAx val="722822504"/>
        <c:crosses val="autoZero"/>
        <c:auto val="1"/>
        <c:lblAlgn val="ctr"/>
        <c:lblOffset val="100"/>
        <c:noMultiLvlLbl val="0"/>
      </c:catAx>
      <c:valAx>
        <c:axId val="722822504"/>
        <c:scaling>
          <c:orientation val="minMax"/>
          <c:max val="60"/>
        </c:scaling>
        <c:delete val="0"/>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Number of Centers</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2800944"/>
        <c:crosses val="autoZero"/>
        <c:crossBetween val="between"/>
        <c:majorUnit val="10"/>
      </c:valAx>
      <c:spPr>
        <a:solidFill>
          <a:schemeClr val="bg2"/>
        </a:solidFill>
        <a:ln>
          <a:solidFill>
            <a:schemeClr val="tx1"/>
          </a:solidFill>
        </a:ln>
      </c:spPr>
    </c:plotArea>
    <c:legend>
      <c:legendPos val="l"/>
      <c:layout>
        <c:manualLayout>
          <c:xMode val="edge"/>
          <c:yMode val="edge"/>
          <c:x val="0.6900677072445589"/>
          <c:y val="0.125"/>
          <c:w val="0.18353146122221448"/>
          <c:h val="0.17650221456692913"/>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0.11061492313460818"/>
          <c:w val="0.89827073606950636"/>
          <c:h val="0.76353143357080555"/>
        </c:manualLayout>
      </c:layout>
      <c:scatterChart>
        <c:scatterStyle val="lineMarker"/>
        <c:varyColors val="0"/>
        <c:ser>
          <c:idx val="0"/>
          <c:order val="0"/>
          <c:tx>
            <c:strRef>
              <c:f>Sheet1!$B$1</c:f>
              <c:strCache>
                <c:ptCount val="1"/>
                <c:pt idx="0">
                  <c:v>Primary/CF (N=6,653)</c:v>
                </c:pt>
              </c:strCache>
            </c:strRef>
          </c:tx>
          <c:spPr>
            <a:ln w="41275">
              <a:solidFill>
                <a:srgbClr val="00FF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94.364999999999995</c:v>
                </c:pt>
                <c:pt idx="2">
                  <c:v>92.475999999999999</c:v>
                </c:pt>
                <c:pt idx="3">
                  <c:v>91.004999999999995</c:v>
                </c:pt>
                <c:pt idx="4">
                  <c:v>90.082999999999998</c:v>
                </c:pt>
                <c:pt idx="5">
                  <c:v>89.16</c:v>
                </c:pt>
                <c:pt idx="6">
                  <c:v>88.236000000000004</c:v>
                </c:pt>
                <c:pt idx="7">
                  <c:v>87.325999999999993</c:v>
                </c:pt>
                <c:pt idx="8">
                  <c:v>86.754000000000005</c:v>
                </c:pt>
                <c:pt idx="9">
                  <c:v>86.102999999999994</c:v>
                </c:pt>
                <c:pt idx="10">
                  <c:v>85.418999999999997</c:v>
                </c:pt>
                <c:pt idx="11">
                  <c:v>84.623999999999995</c:v>
                </c:pt>
                <c:pt idx="12">
                  <c:v>83.944999999999993</c:v>
                </c:pt>
                <c:pt idx="13">
                  <c:v>76.789000000000001</c:v>
                </c:pt>
                <c:pt idx="14">
                  <c:v>70.578999999999994</c:v>
                </c:pt>
                <c:pt idx="15">
                  <c:v>65.16</c:v>
                </c:pt>
                <c:pt idx="16">
                  <c:v>60.963999999999999</c:v>
                </c:pt>
                <c:pt idx="17">
                  <c:v>57.411999999999999</c:v>
                </c:pt>
                <c:pt idx="18">
                  <c:v>54.695</c:v>
                </c:pt>
                <c:pt idx="19">
                  <c:v>50.994</c:v>
                </c:pt>
                <c:pt idx="20">
                  <c:v>48.238</c:v>
                </c:pt>
                <c:pt idx="21">
                  <c:v>45.48</c:v>
                </c:pt>
                <c:pt idx="22">
                  <c:v>42.408000000000001</c:v>
                </c:pt>
                <c:pt idx="23">
                  <c:v>39.783000000000001</c:v>
                </c:pt>
                <c:pt idx="24">
                  <c:v>38.183999999999997</c:v>
                </c:pt>
                <c:pt idx="25">
                  <c:v>35.802</c:v>
                </c:pt>
                <c:pt idx="26">
                  <c:v>34.427</c:v>
                </c:pt>
              </c:numCache>
            </c:numRef>
          </c:yVal>
          <c:smooth val="0"/>
        </c:ser>
        <c:ser>
          <c:idx val="1"/>
          <c:order val="1"/>
          <c:tx>
            <c:strRef>
              <c:f>Sheet1!$C$1</c:f>
              <c:strCache>
                <c:ptCount val="1"/>
                <c:pt idx="0">
                  <c:v>Primary/COPD (N=13,861)</c:v>
                </c:pt>
              </c:strCache>
            </c:strRef>
          </c:tx>
          <c:spPr>
            <a:ln w="41275">
              <a:solidFill>
                <a:srgbClr val="FF0000"/>
              </a:solidFill>
              <a:prstDash val="solid"/>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94.78</c:v>
                </c:pt>
                <c:pt idx="2">
                  <c:v>92.679000000000002</c:v>
                </c:pt>
                <c:pt idx="3">
                  <c:v>91.22</c:v>
                </c:pt>
                <c:pt idx="4">
                  <c:v>89.994</c:v>
                </c:pt>
                <c:pt idx="5">
                  <c:v>88.897999999999996</c:v>
                </c:pt>
                <c:pt idx="6">
                  <c:v>87.86</c:v>
                </c:pt>
                <c:pt idx="7">
                  <c:v>86.754000000000005</c:v>
                </c:pt>
                <c:pt idx="8">
                  <c:v>86.031000000000006</c:v>
                </c:pt>
                <c:pt idx="9">
                  <c:v>85.21</c:v>
                </c:pt>
                <c:pt idx="10">
                  <c:v>84.311999999999998</c:v>
                </c:pt>
                <c:pt idx="11">
                  <c:v>83.537999999999997</c:v>
                </c:pt>
                <c:pt idx="12">
                  <c:v>82.706000000000003</c:v>
                </c:pt>
                <c:pt idx="13">
                  <c:v>73.950999999999993</c:v>
                </c:pt>
                <c:pt idx="14">
                  <c:v>66.41</c:v>
                </c:pt>
                <c:pt idx="15">
                  <c:v>59.779000000000003</c:v>
                </c:pt>
                <c:pt idx="16">
                  <c:v>53.162999999999997</c:v>
                </c:pt>
                <c:pt idx="17">
                  <c:v>46.918999999999997</c:v>
                </c:pt>
                <c:pt idx="18">
                  <c:v>41.418999999999997</c:v>
                </c:pt>
                <c:pt idx="19">
                  <c:v>36.222000000000001</c:v>
                </c:pt>
                <c:pt idx="20">
                  <c:v>31.331</c:v>
                </c:pt>
                <c:pt idx="21">
                  <c:v>26.510999999999999</c:v>
                </c:pt>
                <c:pt idx="22">
                  <c:v>22.423999999999999</c:v>
                </c:pt>
                <c:pt idx="23">
                  <c:v>19.263999999999999</c:v>
                </c:pt>
                <c:pt idx="24">
                  <c:v>15.851000000000001</c:v>
                </c:pt>
                <c:pt idx="25">
                  <c:v>13.255000000000001</c:v>
                </c:pt>
                <c:pt idx="26">
                  <c:v>10.672000000000001</c:v>
                </c:pt>
              </c:numCache>
            </c:numRef>
          </c:yVal>
          <c:smooth val="0"/>
        </c:ser>
        <c:ser>
          <c:idx val="2"/>
          <c:order val="2"/>
          <c:tx>
            <c:strRef>
              <c:f>Sheet1!$D$1</c:f>
              <c:strCache>
                <c:ptCount val="1"/>
                <c:pt idx="0">
                  <c:v>Primary/IPF (N=9,541)</c:v>
                </c:pt>
              </c:strCache>
            </c:strRef>
          </c:tx>
          <c:spPr>
            <a:ln w="41275">
              <a:solidFill>
                <a:schemeClr val="bg1">
                  <a:lumMod val="50000"/>
                  <a:lumOff val="50000"/>
                </a:schemeClr>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91.778999999999996</c:v>
                </c:pt>
                <c:pt idx="2">
                  <c:v>88.691000000000003</c:v>
                </c:pt>
                <c:pt idx="3">
                  <c:v>86.491</c:v>
                </c:pt>
                <c:pt idx="4">
                  <c:v>85.1</c:v>
                </c:pt>
                <c:pt idx="5">
                  <c:v>83.608999999999995</c:v>
                </c:pt>
                <c:pt idx="6">
                  <c:v>82.159000000000006</c:v>
                </c:pt>
                <c:pt idx="7">
                  <c:v>80.885999999999996</c:v>
                </c:pt>
                <c:pt idx="8">
                  <c:v>79.578999999999994</c:v>
                </c:pt>
                <c:pt idx="9">
                  <c:v>78.570999999999998</c:v>
                </c:pt>
                <c:pt idx="10">
                  <c:v>77.507000000000005</c:v>
                </c:pt>
                <c:pt idx="11">
                  <c:v>76.656000000000006</c:v>
                </c:pt>
                <c:pt idx="12">
                  <c:v>75.828000000000003</c:v>
                </c:pt>
                <c:pt idx="13">
                  <c:v>67.116</c:v>
                </c:pt>
                <c:pt idx="14">
                  <c:v>60.195999999999998</c:v>
                </c:pt>
                <c:pt idx="15">
                  <c:v>53.704999999999998</c:v>
                </c:pt>
                <c:pt idx="16">
                  <c:v>47.725999999999999</c:v>
                </c:pt>
                <c:pt idx="17">
                  <c:v>43.017000000000003</c:v>
                </c:pt>
                <c:pt idx="18">
                  <c:v>37.923000000000002</c:v>
                </c:pt>
                <c:pt idx="19">
                  <c:v>33.445</c:v>
                </c:pt>
                <c:pt idx="20">
                  <c:v>29.297000000000001</c:v>
                </c:pt>
                <c:pt idx="21">
                  <c:v>25.372</c:v>
                </c:pt>
                <c:pt idx="22">
                  <c:v>22.181000000000001</c:v>
                </c:pt>
                <c:pt idx="23">
                  <c:v>19.7</c:v>
                </c:pt>
                <c:pt idx="24">
                  <c:v>17.364999999999998</c:v>
                </c:pt>
                <c:pt idx="25">
                  <c:v>14.532999999999999</c:v>
                </c:pt>
                <c:pt idx="26">
                  <c:v>12.33</c:v>
                </c:pt>
              </c:numCache>
            </c:numRef>
          </c:yVal>
          <c:smooth val="0"/>
        </c:ser>
        <c:ser>
          <c:idx val="3"/>
          <c:order val="3"/>
          <c:tx>
            <c:strRef>
              <c:f>Sheet1!$E$1</c:f>
              <c:strCache>
                <c:ptCount val="1"/>
                <c:pt idx="0">
                  <c:v>First Retx/CF (N=101)</c:v>
                </c:pt>
              </c:strCache>
            </c:strRef>
          </c:tx>
          <c:spPr>
            <a:ln w="41275">
              <a:solidFill>
                <a:srgbClr val="00B05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83.123000000000005</c:v>
                </c:pt>
                <c:pt idx="2">
                  <c:v>78.980999999999995</c:v>
                </c:pt>
                <c:pt idx="3">
                  <c:v>74.498999999999995</c:v>
                </c:pt>
                <c:pt idx="4">
                  <c:v>72.241</c:v>
                </c:pt>
                <c:pt idx="5">
                  <c:v>72.241</c:v>
                </c:pt>
                <c:pt idx="6">
                  <c:v>69.947999999999993</c:v>
                </c:pt>
                <c:pt idx="7">
                  <c:v>67.655000000000001</c:v>
                </c:pt>
                <c:pt idx="8">
                  <c:v>67.655000000000001</c:v>
                </c:pt>
                <c:pt idx="9">
                  <c:v>66.507999999999996</c:v>
                </c:pt>
                <c:pt idx="10">
                  <c:v>64.213999999999999</c:v>
                </c:pt>
                <c:pt idx="11">
                  <c:v>64.213999999999999</c:v>
                </c:pt>
                <c:pt idx="12">
                  <c:v>64.213999999999999</c:v>
                </c:pt>
                <c:pt idx="13">
                  <c:v>53.008000000000003</c:v>
                </c:pt>
                <c:pt idx="14">
                  <c:v>50.317</c:v>
                </c:pt>
                <c:pt idx="15">
                  <c:v>47.218000000000004</c:v>
                </c:pt>
                <c:pt idx="16">
                  <c:v>45.47</c:v>
                </c:pt>
                <c:pt idx="17">
                  <c:v>43.493000000000002</c:v>
                </c:pt>
              </c:numCache>
            </c:numRef>
          </c:yVal>
          <c:smooth val="0"/>
        </c:ser>
        <c:ser>
          <c:idx val="4"/>
          <c:order val="4"/>
          <c:tx>
            <c:strRef>
              <c:f>Sheet1!$F$1</c:f>
              <c:strCache>
                <c:ptCount val="1"/>
                <c:pt idx="0">
                  <c:v>First Retx/COPD (N=104)</c:v>
                </c:pt>
              </c:strCache>
            </c:strRef>
          </c:tx>
          <c:spPr>
            <a:ln w="41275">
              <a:solidFill>
                <a:srgbClr val="FF66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Sheet1!$F$2:$F$28</c:f>
              <c:numCache>
                <c:formatCode>General</c:formatCode>
                <c:ptCount val="27"/>
                <c:pt idx="0">
                  <c:v>100</c:v>
                </c:pt>
                <c:pt idx="1">
                  <c:v>83.554000000000002</c:v>
                </c:pt>
                <c:pt idx="2">
                  <c:v>78.587999999999994</c:v>
                </c:pt>
                <c:pt idx="3">
                  <c:v>74.451999999999998</c:v>
                </c:pt>
                <c:pt idx="4">
                  <c:v>72.353999999999999</c:v>
                </c:pt>
                <c:pt idx="5">
                  <c:v>70.257000000000005</c:v>
                </c:pt>
                <c:pt idx="6">
                  <c:v>66.063000000000002</c:v>
                </c:pt>
                <c:pt idx="7">
                  <c:v>65.013999999999996</c:v>
                </c:pt>
                <c:pt idx="8">
                  <c:v>62.917000000000002</c:v>
                </c:pt>
                <c:pt idx="9">
                  <c:v>61.850999999999999</c:v>
                </c:pt>
                <c:pt idx="10">
                  <c:v>60.746000000000002</c:v>
                </c:pt>
                <c:pt idx="11">
                  <c:v>60.746000000000002</c:v>
                </c:pt>
                <c:pt idx="12">
                  <c:v>58.496000000000002</c:v>
                </c:pt>
                <c:pt idx="13">
                  <c:v>49.6</c:v>
                </c:pt>
                <c:pt idx="14">
                  <c:v>46.5</c:v>
                </c:pt>
                <c:pt idx="15">
                  <c:v>44.896000000000001</c:v>
                </c:pt>
                <c:pt idx="16">
                  <c:v>41.048000000000002</c:v>
                </c:pt>
                <c:pt idx="17">
                  <c:v>33.113999999999997</c:v>
                </c:pt>
              </c:numCache>
            </c:numRef>
          </c:yVal>
          <c:smooth val="0"/>
        </c:ser>
        <c:ser>
          <c:idx val="5"/>
          <c:order val="5"/>
          <c:tx>
            <c:strRef>
              <c:f>Sheet1!$G$1</c:f>
              <c:strCache>
                <c:ptCount val="1"/>
                <c:pt idx="0">
                  <c:v>First Retx/IPF (N=129)</c:v>
                </c:pt>
              </c:strCache>
            </c:strRef>
          </c:tx>
          <c:spPr>
            <a:ln w="41275">
              <a:solidFill>
                <a:srgbClr val="00FF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Sheet1!$G$2:$G$28</c:f>
              <c:numCache>
                <c:formatCode>General</c:formatCode>
                <c:ptCount val="27"/>
                <c:pt idx="0">
                  <c:v>100</c:v>
                </c:pt>
                <c:pt idx="1">
                  <c:v>81.388000000000005</c:v>
                </c:pt>
                <c:pt idx="2">
                  <c:v>73.358000000000004</c:v>
                </c:pt>
                <c:pt idx="3">
                  <c:v>71.691000000000003</c:v>
                </c:pt>
                <c:pt idx="4">
                  <c:v>70.856999999999999</c:v>
                </c:pt>
                <c:pt idx="5">
                  <c:v>70.024000000000001</c:v>
                </c:pt>
                <c:pt idx="6">
                  <c:v>69.19</c:v>
                </c:pt>
                <c:pt idx="7">
                  <c:v>67.501999999999995</c:v>
                </c:pt>
                <c:pt idx="8">
                  <c:v>66.659000000000006</c:v>
                </c:pt>
                <c:pt idx="9">
                  <c:v>65.814999999999998</c:v>
                </c:pt>
                <c:pt idx="10">
                  <c:v>63.283999999999999</c:v>
                </c:pt>
                <c:pt idx="11">
                  <c:v>63.283999999999999</c:v>
                </c:pt>
                <c:pt idx="12">
                  <c:v>63.283999999999999</c:v>
                </c:pt>
                <c:pt idx="13">
                  <c:v>57.015999999999998</c:v>
                </c:pt>
                <c:pt idx="14">
                  <c:v>53.146000000000001</c:v>
                </c:pt>
                <c:pt idx="15">
                  <c:v>45.622</c:v>
                </c:pt>
                <c:pt idx="16">
                  <c:v>43.637999999999998</c:v>
                </c:pt>
                <c:pt idx="17">
                  <c:v>38.637999999999998</c:v>
                </c:pt>
              </c:numCache>
            </c:numRef>
          </c:yVal>
          <c:smooth val="0"/>
        </c:ser>
        <c:dLbls>
          <c:showLegendKey val="0"/>
          <c:showVal val="0"/>
          <c:showCatName val="0"/>
          <c:showSerName val="0"/>
          <c:showPercent val="0"/>
          <c:showBubbleSize val="0"/>
        </c:dLbls>
        <c:axId val="674095392"/>
        <c:axId val="378006424"/>
      </c:scatterChart>
      <c:valAx>
        <c:axId val="674095392"/>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8006424"/>
        <c:crosses val="autoZero"/>
        <c:crossBetween val="midCat"/>
        <c:majorUnit val="1"/>
      </c:valAx>
      <c:valAx>
        <c:axId val="3780064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74095392"/>
        <c:crosses val="autoZero"/>
        <c:crossBetween val="midCat"/>
        <c:majorUnit val="10"/>
      </c:valAx>
      <c:spPr>
        <a:solidFill>
          <a:schemeClr val="bg2"/>
        </a:solidFill>
        <a:ln>
          <a:solidFill>
            <a:schemeClr val="tx1"/>
          </a:solidFill>
        </a:ln>
      </c:spPr>
    </c:plotArea>
    <c:legend>
      <c:legendPos val="r"/>
      <c:layout>
        <c:manualLayout>
          <c:xMode val="edge"/>
          <c:yMode val="edge"/>
          <c:x val="0.1415929203539823"/>
          <c:y val="1.4336957880264968E-2"/>
          <c:w val="0.80649014005992625"/>
          <c:h val="0.1452426779985834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3727485236221033"/>
        </c:manualLayout>
      </c:layout>
      <c:scatterChart>
        <c:scatterStyle val="lineMarker"/>
        <c:varyColors val="0"/>
        <c:ser>
          <c:idx val="0"/>
          <c:order val="0"/>
          <c:tx>
            <c:strRef>
              <c:f>Sheet1!$B$1</c:f>
              <c:strCache>
                <c:ptCount val="1"/>
                <c:pt idx="0">
                  <c:v>Alpha-1 (N=2,401)</c:v>
                </c:pt>
              </c:strCache>
            </c:strRef>
          </c:tx>
          <c:spPr>
            <a:ln w="41275">
              <a:solidFill>
                <a:srgbClr val="00FF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100</c:v>
                </c:pt>
                <c:pt idx="2">
                  <c:v>100</c:v>
                </c:pt>
                <c:pt idx="3">
                  <c:v>99.957999999999998</c:v>
                </c:pt>
                <c:pt idx="4">
                  <c:v>98.667000000000002</c:v>
                </c:pt>
                <c:pt idx="5">
                  <c:v>97.25</c:v>
                </c:pt>
                <c:pt idx="6">
                  <c:v>95.915000000000006</c:v>
                </c:pt>
                <c:pt idx="7">
                  <c:v>94.997</c:v>
                </c:pt>
                <c:pt idx="8">
                  <c:v>94.036000000000001</c:v>
                </c:pt>
                <c:pt idx="9">
                  <c:v>93.073999999999998</c:v>
                </c:pt>
                <c:pt idx="10">
                  <c:v>92.194999999999993</c:v>
                </c:pt>
                <c:pt idx="11">
                  <c:v>91.146000000000001</c:v>
                </c:pt>
                <c:pt idx="12">
                  <c:v>90.216999999999999</c:v>
                </c:pt>
                <c:pt idx="13">
                  <c:v>81.867999999999995</c:v>
                </c:pt>
                <c:pt idx="14">
                  <c:v>74.73</c:v>
                </c:pt>
                <c:pt idx="15">
                  <c:v>69.278999999999996</c:v>
                </c:pt>
                <c:pt idx="16">
                  <c:v>64.593000000000004</c:v>
                </c:pt>
                <c:pt idx="17">
                  <c:v>59.023000000000003</c:v>
                </c:pt>
                <c:pt idx="18">
                  <c:v>54.195999999999998</c:v>
                </c:pt>
                <c:pt idx="19">
                  <c:v>48.780999999999999</c:v>
                </c:pt>
                <c:pt idx="20">
                  <c:v>43.853999999999999</c:v>
                </c:pt>
                <c:pt idx="21">
                  <c:v>39.924999999999997</c:v>
                </c:pt>
                <c:pt idx="22">
                  <c:v>35.823999999999998</c:v>
                </c:pt>
                <c:pt idx="23">
                  <c:v>31.715</c:v>
                </c:pt>
                <c:pt idx="24">
                  <c:v>27.835000000000001</c:v>
                </c:pt>
                <c:pt idx="25">
                  <c:v>24.100999999999999</c:v>
                </c:pt>
                <c:pt idx="26">
                  <c:v>21.318000000000001</c:v>
                </c:pt>
              </c:numCache>
            </c:numRef>
          </c:yVal>
          <c:smooth val="0"/>
        </c:ser>
        <c:ser>
          <c:idx val="1"/>
          <c:order val="1"/>
          <c:tx>
            <c:strRef>
              <c:f>Sheet1!$C$1</c:f>
              <c:strCache>
                <c:ptCount val="1"/>
                <c:pt idx="0">
                  <c:v>CF (N=6,009)</c:v>
                </c:pt>
              </c:strCache>
            </c:strRef>
          </c:tx>
          <c:spPr>
            <a:ln w="41275">
              <a:solidFill>
                <a:srgbClr val="00FF00"/>
              </a:solidFill>
              <a:prstDash val="solid"/>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100</c:v>
                </c:pt>
                <c:pt idx="2">
                  <c:v>100</c:v>
                </c:pt>
                <c:pt idx="3">
                  <c:v>99.95</c:v>
                </c:pt>
                <c:pt idx="4">
                  <c:v>98.9</c:v>
                </c:pt>
                <c:pt idx="5">
                  <c:v>97.882000000000005</c:v>
                </c:pt>
                <c:pt idx="6">
                  <c:v>96.846000000000004</c:v>
                </c:pt>
                <c:pt idx="7">
                  <c:v>95.825000000000003</c:v>
                </c:pt>
                <c:pt idx="8">
                  <c:v>95.204999999999998</c:v>
                </c:pt>
                <c:pt idx="9">
                  <c:v>94.481999999999999</c:v>
                </c:pt>
                <c:pt idx="10">
                  <c:v>93.706000000000003</c:v>
                </c:pt>
                <c:pt idx="11">
                  <c:v>92.843000000000004</c:v>
                </c:pt>
                <c:pt idx="12">
                  <c:v>92.106999999999999</c:v>
                </c:pt>
                <c:pt idx="13">
                  <c:v>84.177000000000007</c:v>
                </c:pt>
                <c:pt idx="14">
                  <c:v>77.38</c:v>
                </c:pt>
                <c:pt idx="15">
                  <c:v>71.430000000000007</c:v>
                </c:pt>
                <c:pt idx="16">
                  <c:v>66.852999999999994</c:v>
                </c:pt>
                <c:pt idx="17">
                  <c:v>62.97</c:v>
                </c:pt>
                <c:pt idx="18">
                  <c:v>59.984000000000002</c:v>
                </c:pt>
                <c:pt idx="19">
                  <c:v>55.917999999999999</c:v>
                </c:pt>
                <c:pt idx="20">
                  <c:v>52.872</c:v>
                </c:pt>
                <c:pt idx="21">
                  <c:v>49.88</c:v>
                </c:pt>
                <c:pt idx="22">
                  <c:v>46.401000000000003</c:v>
                </c:pt>
                <c:pt idx="23">
                  <c:v>43.548999999999999</c:v>
                </c:pt>
                <c:pt idx="24">
                  <c:v>41.715000000000003</c:v>
                </c:pt>
                <c:pt idx="25">
                  <c:v>38.997999999999998</c:v>
                </c:pt>
                <c:pt idx="26">
                  <c:v>37.506</c:v>
                </c:pt>
              </c:numCache>
            </c:numRef>
          </c:yVal>
          <c:smooth val="0"/>
        </c:ser>
        <c:ser>
          <c:idx val="2"/>
          <c:order val="2"/>
          <c:tx>
            <c:strRef>
              <c:f>Sheet1!$D$1</c:f>
              <c:strCache>
                <c:ptCount val="1"/>
                <c:pt idx="0">
                  <c:v>COPD (N=12,511)</c:v>
                </c:pt>
              </c:strCache>
            </c:strRef>
          </c:tx>
          <c:spPr>
            <a:ln w="41275">
              <a:solidFill>
                <a:srgbClr val="FF00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100</c:v>
                </c:pt>
                <c:pt idx="2">
                  <c:v>100</c:v>
                </c:pt>
                <c:pt idx="3">
                  <c:v>99.96</c:v>
                </c:pt>
                <c:pt idx="4">
                  <c:v>98.608000000000004</c:v>
                </c:pt>
                <c:pt idx="5">
                  <c:v>97.397999999999996</c:v>
                </c:pt>
                <c:pt idx="6">
                  <c:v>96.236000000000004</c:v>
                </c:pt>
                <c:pt idx="7">
                  <c:v>95.022999999999996</c:v>
                </c:pt>
                <c:pt idx="8">
                  <c:v>94.218999999999994</c:v>
                </c:pt>
                <c:pt idx="9">
                  <c:v>93.316999999999993</c:v>
                </c:pt>
                <c:pt idx="10">
                  <c:v>92.322999999999993</c:v>
                </c:pt>
                <c:pt idx="11">
                  <c:v>91.48</c:v>
                </c:pt>
                <c:pt idx="12">
                  <c:v>90.557000000000002</c:v>
                </c:pt>
                <c:pt idx="13">
                  <c:v>80.954999999999998</c:v>
                </c:pt>
                <c:pt idx="14">
                  <c:v>72.715999999999994</c:v>
                </c:pt>
                <c:pt idx="15">
                  <c:v>65.477999999999994</c:v>
                </c:pt>
                <c:pt idx="16">
                  <c:v>58.241999999999997</c:v>
                </c:pt>
                <c:pt idx="17">
                  <c:v>51.39</c:v>
                </c:pt>
                <c:pt idx="18">
                  <c:v>45.345999999999997</c:v>
                </c:pt>
                <c:pt idx="19">
                  <c:v>39.673999999999999</c:v>
                </c:pt>
                <c:pt idx="20">
                  <c:v>34.331000000000003</c:v>
                </c:pt>
                <c:pt idx="21">
                  <c:v>29.021000000000001</c:v>
                </c:pt>
                <c:pt idx="22">
                  <c:v>24.555</c:v>
                </c:pt>
                <c:pt idx="23">
                  <c:v>21.103999999999999</c:v>
                </c:pt>
                <c:pt idx="24">
                  <c:v>17.38</c:v>
                </c:pt>
                <c:pt idx="25">
                  <c:v>14.55</c:v>
                </c:pt>
                <c:pt idx="26">
                  <c:v>11.739000000000001</c:v>
                </c:pt>
              </c:numCache>
            </c:numRef>
          </c:yVal>
          <c:smooth val="0"/>
        </c:ser>
        <c:ser>
          <c:idx val="3"/>
          <c:order val="3"/>
          <c:tx>
            <c:strRef>
              <c:f>Sheet1!$E$1</c:f>
              <c:strCache>
                <c:ptCount val="1"/>
                <c:pt idx="0">
                  <c:v>IPF (N=8,183)</c:v>
                </c:pt>
              </c:strCache>
            </c:strRef>
          </c:tx>
          <c:spPr>
            <a:ln w="41275">
              <a:solidFill>
                <a:schemeClr val="bg1">
                  <a:lumMod val="50000"/>
                  <a:lumOff val="50000"/>
                </a:schemeClr>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100</c:v>
                </c:pt>
                <c:pt idx="2">
                  <c:v>100</c:v>
                </c:pt>
                <c:pt idx="3">
                  <c:v>99.927000000000007</c:v>
                </c:pt>
                <c:pt idx="4">
                  <c:v>98.325000000000003</c:v>
                </c:pt>
                <c:pt idx="5">
                  <c:v>96.608999999999995</c:v>
                </c:pt>
                <c:pt idx="6">
                  <c:v>94.927000000000007</c:v>
                </c:pt>
                <c:pt idx="7">
                  <c:v>93.447999999999993</c:v>
                </c:pt>
                <c:pt idx="8">
                  <c:v>91.941000000000003</c:v>
                </c:pt>
                <c:pt idx="9">
                  <c:v>90.778000000000006</c:v>
                </c:pt>
                <c:pt idx="10">
                  <c:v>89.524000000000001</c:v>
                </c:pt>
                <c:pt idx="11">
                  <c:v>88.551000000000002</c:v>
                </c:pt>
                <c:pt idx="12">
                  <c:v>87.605000000000004</c:v>
                </c:pt>
                <c:pt idx="13">
                  <c:v>77.543000000000006</c:v>
                </c:pt>
                <c:pt idx="14">
                  <c:v>69.572999999999993</c:v>
                </c:pt>
                <c:pt idx="15">
                  <c:v>62.05</c:v>
                </c:pt>
                <c:pt idx="16">
                  <c:v>55.183</c:v>
                </c:pt>
                <c:pt idx="17">
                  <c:v>49.734999999999999</c:v>
                </c:pt>
                <c:pt idx="18">
                  <c:v>43.86</c:v>
                </c:pt>
                <c:pt idx="19">
                  <c:v>38.679000000000002</c:v>
                </c:pt>
                <c:pt idx="20">
                  <c:v>33.904000000000003</c:v>
                </c:pt>
                <c:pt idx="21">
                  <c:v>29.33</c:v>
                </c:pt>
                <c:pt idx="22">
                  <c:v>25.655999999999999</c:v>
                </c:pt>
                <c:pt idx="23">
                  <c:v>22.795000000000002</c:v>
                </c:pt>
                <c:pt idx="24">
                  <c:v>20.105</c:v>
                </c:pt>
                <c:pt idx="25">
                  <c:v>16.847999999999999</c:v>
                </c:pt>
                <c:pt idx="26">
                  <c:v>14.318</c:v>
                </c:pt>
              </c:numCache>
            </c:numRef>
          </c:yVal>
          <c:smooth val="0"/>
        </c:ser>
        <c:ser>
          <c:idx val="4"/>
          <c:order val="4"/>
          <c:tx>
            <c:strRef>
              <c:f>Sheet1!$F$1</c:f>
              <c:strCache>
                <c:ptCount val="1"/>
                <c:pt idx="0">
                  <c:v>IPAH (N=1,131)</c:v>
                </c:pt>
              </c:strCache>
            </c:strRef>
          </c:tx>
          <c:spPr>
            <a:ln w="41275">
              <a:solidFill>
                <a:srgbClr val="FFFF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Sheet1!$F$2:$F$28</c:f>
              <c:numCache>
                <c:formatCode>General</c:formatCode>
                <c:ptCount val="27"/>
                <c:pt idx="0">
                  <c:v>100</c:v>
                </c:pt>
                <c:pt idx="1">
                  <c:v>100</c:v>
                </c:pt>
                <c:pt idx="2">
                  <c:v>100</c:v>
                </c:pt>
                <c:pt idx="3">
                  <c:v>100</c:v>
                </c:pt>
                <c:pt idx="4">
                  <c:v>98.584999999999994</c:v>
                </c:pt>
                <c:pt idx="5">
                  <c:v>97.433999999999997</c:v>
                </c:pt>
                <c:pt idx="6">
                  <c:v>96.900999999999996</c:v>
                </c:pt>
                <c:pt idx="7">
                  <c:v>95.477999999999994</c:v>
                </c:pt>
                <c:pt idx="8">
                  <c:v>94.23</c:v>
                </c:pt>
                <c:pt idx="9">
                  <c:v>93.424999999999997</c:v>
                </c:pt>
                <c:pt idx="10">
                  <c:v>92.977000000000004</c:v>
                </c:pt>
                <c:pt idx="11">
                  <c:v>92.706999999999994</c:v>
                </c:pt>
                <c:pt idx="12">
                  <c:v>91.444999999999993</c:v>
                </c:pt>
                <c:pt idx="13">
                  <c:v>83.49</c:v>
                </c:pt>
                <c:pt idx="14">
                  <c:v>77.043999999999997</c:v>
                </c:pt>
                <c:pt idx="15">
                  <c:v>72.025999999999996</c:v>
                </c:pt>
                <c:pt idx="16">
                  <c:v>66.412999999999997</c:v>
                </c:pt>
                <c:pt idx="17">
                  <c:v>62.152000000000001</c:v>
                </c:pt>
                <c:pt idx="18">
                  <c:v>58.154000000000003</c:v>
                </c:pt>
                <c:pt idx="19">
                  <c:v>54.643000000000001</c:v>
                </c:pt>
                <c:pt idx="20">
                  <c:v>50.231999999999999</c:v>
                </c:pt>
                <c:pt idx="21">
                  <c:v>46.347000000000001</c:v>
                </c:pt>
                <c:pt idx="22">
                  <c:v>42.828000000000003</c:v>
                </c:pt>
                <c:pt idx="23">
                  <c:v>40.19</c:v>
                </c:pt>
                <c:pt idx="24">
                  <c:v>36.820999999999998</c:v>
                </c:pt>
                <c:pt idx="25">
                  <c:v>34.485999999999997</c:v>
                </c:pt>
                <c:pt idx="26">
                  <c:v>31.866</c:v>
                </c:pt>
              </c:numCache>
            </c:numRef>
          </c:yVal>
          <c:smooth val="0"/>
        </c:ser>
        <c:ser>
          <c:idx val="5"/>
          <c:order val="5"/>
          <c:tx>
            <c:strRef>
              <c:f>Sheet1!$G$1</c:f>
              <c:strCache>
                <c:ptCount val="1"/>
                <c:pt idx="0">
                  <c:v>Sarcoidosis (N=883)</c:v>
                </c:pt>
              </c:strCache>
            </c:strRef>
          </c:tx>
          <c:spPr>
            <a:ln w="41275">
              <a:solidFill>
                <a:srgbClr val="FF00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Sheet1!$G$2:$G$28</c:f>
              <c:numCache>
                <c:formatCode>General</c:formatCode>
                <c:ptCount val="27"/>
                <c:pt idx="0">
                  <c:v>100</c:v>
                </c:pt>
                <c:pt idx="1">
                  <c:v>100</c:v>
                </c:pt>
                <c:pt idx="2">
                  <c:v>100</c:v>
                </c:pt>
                <c:pt idx="3">
                  <c:v>99.887</c:v>
                </c:pt>
                <c:pt idx="4">
                  <c:v>98.3</c:v>
                </c:pt>
                <c:pt idx="5">
                  <c:v>97.165999999999997</c:v>
                </c:pt>
                <c:pt idx="6">
                  <c:v>94.777000000000001</c:v>
                </c:pt>
                <c:pt idx="7">
                  <c:v>93.638000000000005</c:v>
                </c:pt>
                <c:pt idx="8">
                  <c:v>92.385000000000005</c:v>
                </c:pt>
                <c:pt idx="9">
                  <c:v>91.245000000000005</c:v>
                </c:pt>
                <c:pt idx="10">
                  <c:v>89.99</c:v>
                </c:pt>
                <c:pt idx="11">
                  <c:v>88.730999999999995</c:v>
                </c:pt>
                <c:pt idx="12">
                  <c:v>88.153000000000006</c:v>
                </c:pt>
                <c:pt idx="13">
                  <c:v>79.971000000000004</c:v>
                </c:pt>
                <c:pt idx="14">
                  <c:v>71.614999999999995</c:v>
                </c:pt>
                <c:pt idx="15">
                  <c:v>67.382999999999996</c:v>
                </c:pt>
                <c:pt idx="16">
                  <c:v>62.932000000000002</c:v>
                </c:pt>
                <c:pt idx="17">
                  <c:v>57.786000000000001</c:v>
                </c:pt>
                <c:pt idx="18">
                  <c:v>52.808</c:v>
                </c:pt>
                <c:pt idx="19">
                  <c:v>47.113</c:v>
                </c:pt>
                <c:pt idx="20">
                  <c:v>44.064999999999998</c:v>
                </c:pt>
                <c:pt idx="21">
                  <c:v>39.466000000000001</c:v>
                </c:pt>
                <c:pt idx="22">
                  <c:v>35.720999999999997</c:v>
                </c:pt>
                <c:pt idx="23">
                  <c:v>32.529000000000003</c:v>
                </c:pt>
                <c:pt idx="24">
                  <c:v>26.152000000000001</c:v>
                </c:pt>
                <c:pt idx="25">
                  <c:v>26.152000000000001</c:v>
                </c:pt>
                <c:pt idx="26">
                  <c:v>24.06</c:v>
                </c:pt>
              </c:numCache>
            </c:numRef>
          </c:yVal>
          <c:smooth val="0"/>
        </c:ser>
        <c:dLbls>
          <c:showLegendKey val="0"/>
          <c:showVal val="0"/>
          <c:showCatName val="0"/>
          <c:showSerName val="0"/>
          <c:showPercent val="0"/>
          <c:showBubbleSize val="0"/>
        </c:dLbls>
        <c:axId val="378007208"/>
        <c:axId val="378007600"/>
      </c:scatterChart>
      <c:valAx>
        <c:axId val="378007208"/>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8007600"/>
        <c:crosses val="autoZero"/>
        <c:crossBetween val="midCat"/>
        <c:majorUnit val="1"/>
      </c:valAx>
      <c:valAx>
        <c:axId val="3780076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378007208"/>
        <c:crosses val="autoZero"/>
        <c:crossBetween val="midCat"/>
        <c:majorUnit val="10"/>
      </c:valAx>
      <c:spPr>
        <a:solidFill>
          <a:schemeClr val="bg2"/>
        </a:solidFill>
        <a:ln>
          <a:solidFill>
            <a:schemeClr val="tx1"/>
          </a:solidFill>
        </a:ln>
      </c:spPr>
    </c:plotArea>
    <c:legend>
      <c:legendPos val="r"/>
      <c:layout>
        <c:manualLayout>
          <c:xMode val="edge"/>
          <c:yMode val="edge"/>
          <c:x val="0.11339964694678679"/>
          <c:y val="0.62295337106299209"/>
          <c:w val="0.49426996957239017"/>
          <c:h val="0.1872440944881922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995875515560559E-2"/>
          <c:w val="0.89827073606950636"/>
          <c:h val="0.81115048118985122"/>
        </c:manualLayout>
      </c:layout>
      <c:scatterChart>
        <c:scatterStyle val="lineMarker"/>
        <c:varyColors val="0"/>
        <c:ser>
          <c:idx val="0"/>
          <c:order val="0"/>
          <c:tx>
            <c:strRef>
              <c:f>Sheet1!$B$1</c:f>
              <c:strCache>
                <c:ptCount val="1"/>
                <c:pt idx="0">
                  <c:v>Primary/CF (N=5,934)</c:v>
                </c:pt>
              </c:strCache>
            </c:strRef>
          </c:tx>
          <c:spPr>
            <a:ln w="41275">
              <a:solidFill>
                <a:srgbClr val="00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99.965999999999994</c:v>
                </c:pt>
                <c:pt idx="4">
                  <c:v>98.953999999999994</c:v>
                </c:pt>
                <c:pt idx="5">
                  <c:v>97.94</c:v>
                </c:pt>
                <c:pt idx="6">
                  <c:v>96.924999999999997</c:v>
                </c:pt>
                <c:pt idx="7">
                  <c:v>95.924999999999997</c:v>
                </c:pt>
                <c:pt idx="8">
                  <c:v>95.296999999999997</c:v>
                </c:pt>
                <c:pt idx="9">
                  <c:v>94.581000000000003</c:v>
                </c:pt>
                <c:pt idx="10">
                  <c:v>93.83</c:v>
                </c:pt>
                <c:pt idx="11">
                  <c:v>92.956000000000003</c:v>
                </c:pt>
                <c:pt idx="12">
                  <c:v>92.210999999999999</c:v>
                </c:pt>
                <c:pt idx="13">
                  <c:v>84.35</c:v>
                </c:pt>
                <c:pt idx="14">
                  <c:v>77.528999999999996</c:v>
                </c:pt>
                <c:pt idx="15">
                  <c:v>71.575999999999993</c:v>
                </c:pt>
                <c:pt idx="16">
                  <c:v>66.968000000000004</c:v>
                </c:pt>
                <c:pt idx="17">
                  <c:v>63.066000000000003</c:v>
                </c:pt>
                <c:pt idx="18">
                  <c:v>60.081000000000003</c:v>
                </c:pt>
                <c:pt idx="19">
                  <c:v>56.015999999999998</c:v>
                </c:pt>
                <c:pt idx="20">
                  <c:v>52.988</c:v>
                </c:pt>
                <c:pt idx="21">
                  <c:v>49.959000000000003</c:v>
                </c:pt>
                <c:pt idx="22">
                  <c:v>46.584000000000003</c:v>
                </c:pt>
                <c:pt idx="23">
                  <c:v>43.7</c:v>
                </c:pt>
                <c:pt idx="24">
                  <c:v>41.942999999999998</c:v>
                </c:pt>
                <c:pt idx="25">
                  <c:v>39.326999999999998</c:v>
                </c:pt>
                <c:pt idx="26">
                  <c:v>37.817</c:v>
                </c:pt>
                <c:pt idx="27">
                  <c:v>35.637999999999998</c:v>
                </c:pt>
                <c:pt idx="28">
                  <c:v>34.308999999999997</c:v>
                </c:pt>
                <c:pt idx="29">
                  <c:v>32.04</c:v>
                </c:pt>
                <c:pt idx="30">
                  <c:v>30.347000000000001</c:v>
                </c:pt>
                <c:pt idx="31">
                  <c:v>28.178999999999998</c:v>
                </c:pt>
              </c:numCache>
            </c:numRef>
          </c:yVal>
          <c:smooth val="0"/>
        </c:ser>
        <c:ser>
          <c:idx val="1"/>
          <c:order val="1"/>
          <c:tx>
            <c:strRef>
              <c:f>Sheet1!$C$1</c:f>
              <c:strCache>
                <c:ptCount val="1"/>
                <c:pt idx="0">
                  <c:v>Primary/COPD (N=12,433)</c:v>
                </c:pt>
              </c:strCache>
            </c:strRef>
          </c:tx>
          <c:spPr>
            <a:ln w="41275">
              <a:solidFill>
                <a:srgbClr val="FF00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99.968000000000004</c:v>
                </c:pt>
                <c:pt idx="4">
                  <c:v>98.623999999999995</c:v>
                </c:pt>
                <c:pt idx="5">
                  <c:v>97.423000000000002</c:v>
                </c:pt>
                <c:pt idx="6">
                  <c:v>96.284999999999997</c:v>
                </c:pt>
                <c:pt idx="7">
                  <c:v>95.072999999999993</c:v>
                </c:pt>
                <c:pt idx="8">
                  <c:v>94.281000000000006</c:v>
                </c:pt>
                <c:pt idx="9">
                  <c:v>93.381</c:v>
                </c:pt>
                <c:pt idx="10">
                  <c:v>92.397999999999996</c:v>
                </c:pt>
                <c:pt idx="11">
                  <c:v>91.549000000000007</c:v>
                </c:pt>
                <c:pt idx="12">
                  <c:v>90.637</c:v>
                </c:pt>
                <c:pt idx="13">
                  <c:v>81.042000000000002</c:v>
                </c:pt>
                <c:pt idx="14">
                  <c:v>72.778000000000006</c:v>
                </c:pt>
                <c:pt idx="15">
                  <c:v>65.510999999999996</c:v>
                </c:pt>
                <c:pt idx="16">
                  <c:v>58.261000000000003</c:v>
                </c:pt>
                <c:pt idx="17">
                  <c:v>51.417999999999999</c:v>
                </c:pt>
                <c:pt idx="18">
                  <c:v>45.39</c:v>
                </c:pt>
                <c:pt idx="19">
                  <c:v>39.695999999999998</c:v>
                </c:pt>
                <c:pt idx="20">
                  <c:v>34.335999999999999</c:v>
                </c:pt>
                <c:pt idx="21">
                  <c:v>29.053000000000001</c:v>
                </c:pt>
                <c:pt idx="22">
                  <c:v>24.574000000000002</c:v>
                </c:pt>
                <c:pt idx="23">
                  <c:v>21.111000000000001</c:v>
                </c:pt>
                <c:pt idx="24">
                  <c:v>17.372</c:v>
                </c:pt>
                <c:pt idx="25">
                  <c:v>14.526999999999999</c:v>
                </c:pt>
                <c:pt idx="26">
                  <c:v>11.696</c:v>
                </c:pt>
                <c:pt idx="27">
                  <c:v>8.9320000000000004</c:v>
                </c:pt>
                <c:pt idx="28">
                  <c:v>7.7439999999999998</c:v>
                </c:pt>
                <c:pt idx="29">
                  <c:v>6.1589999999999998</c:v>
                </c:pt>
                <c:pt idx="30">
                  <c:v>5.5179999999999998</c:v>
                </c:pt>
                <c:pt idx="31">
                  <c:v>4.6470000000000002</c:v>
                </c:pt>
              </c:numCache>
            </c:numRef>
          </c:yVal>
          <c:smooth val="0"/>
        </c:ser>
        <c:ser>
          <c:idx val="2"/>
          <c:order val="2"/>
          <c:tx>
            <c:strRef>
              <c:f>Sheet1!$D$1</c:f>
              <c:strCache>
                <c:ptCount val="1"/>
                <c:pt idx="0">
                  <c:v>Primary/IPF (N=8,094)</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99.926000000000002</c:v>
                </c:pt>
                <c:pt idx="4">
                  <c:v>98.319000000000003</c:v>
                </c:pt>
                <c:pt idx="5">
                  <c:v>96.596000000000004</c:v>
                </c:pt>
                <c:pt idx="6">
                  <c:v>94.92</c:v>
                </c:pt>
                <c:pt idx="7">
                  <c:v>93.45</c:v>
                </c:pt>
                <c:pt idx="8">
                  <c:v>91.938999999999993</c:v>
                </c:pt>
                <c:pt idx="9">
                  <c:v>90.775999999999996</c:v>
                </c:pt>
                <c:pt idx="10">
                  <c:v>89.546000000000006</c:v>
                </c:pt>
                <c:pt idx="11">
                  <c:v>88.563000000000002</c:v>
                </c:pt>
                <c:pt idx="12">
                  <c:v>87.606999999999999</c:v>
                </c:pt>
                <c:pt idx="13">
                  <c:v>77.540999999999997</c:v>
                </c:pt>
                <c:pt idx="14">
                  <c:v>69.546000000000006</c:v>
                </c:pt>
                <c:pt idx="15">
                  <c:v>62.046999999999997</c:v>
                </c:pt>
                <c:pt idx="16">
                  <c:v>55.139000000000003</c:v>
                </c:pt>
                <c:pt idx="17">
                  <c:v>49.698999999999998</c:v>
                </c:pt>
                <c:pt idx="18">
                  <c:v>43.813000000000002</c:v>
                </c:pt>
                <c:pt idx="19">
                  <c:v>38.639000000000003</c:v>
                </c:pt>
                <c:pt idx="20">
                  <c:v>33.847999999999999</c:v>
                </c:pt>
                <c:pt idx="21">
                  <c:v>29.312999999999999</c:v>
                </c:pt>
                <c:pt idx="22">
                  <c:v>25.626999999999999</c:v>
                </c:pt>
                <c:pt idx="23">
                  <c:v>22.76</c:v>
                </c:pt>
                <c:pt idx="24">
                  <c:v>20.062000000000001</c:v>
                </c:pt>
                <c:pt idx="25">
                  <c:v>16.79</c:v>
                </c:pt>
                <c:pt idx="26">
                  <c:v>14.244999999999999</c:v>
                </c:pt>
                <c:pt idx="27">
                  <c:v>11.945</c:v>
                </c:pt>
                <c:pt idx="28">
                  <c:v>10.420999999999999</c:v>
                </c:pt>
                <c:pt idx="29">
                  <c:v>10.420999999999999</c:v>
                </c:pt>
                <c:pt idx="30">
                  <c:v>9.8420000000000005</c:v>
                </c:pt>
                <c:pt idx="31">
                  <c:v>0</c:v>
                </c:pt>
              </c:numCache>
            </c:numRef>
          </c:yVal>
          <c:smooth val="0"/>
        </c:ser>
        <c:ser>
          <c:idx val="3"/>
          <c:order val="3"/>
          <c:tx>
            <c:strRef>
              <c:f>Sheet1!$E$1</c:f>
              <c:strCache>
                <c:ptCount val="1"/>
                <c:pt idx="0">
                  <c:v>First Retx/CF (N=67)</c:v>
                </c:pt>
              </c:strCache>
            </c:strRef>
          </c:tx>
          <c:spPr>
            <a:ln w="41275">
              <a:solidFill>
                <a:srgbClr val="00B05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98.507000000000005</c:v>
                </c:pt>
                <c:pt idx="4">
                  <c:v>95.522000000000006</c:v>
                </c:pt>
                <c:pt idx="5">
                  <c:v>95.522000000000006</c:v>
                </c:pt>
                <c:pt idx="6">
                  <c:v>92.49</c:v>
                </c:pt>
                <c:pt idx="7">
                  <c:v>89.456999999999994</c:v>
                </c:pt>
                <c:pt idx="8">
                  <c:v>89.456999999999994</c:v>
                </c:pt>
                <c:pt idx="9">
                  <c:v>87.941000000000003</c:v>
                </c:pt>
                <c:pt idx="10">
                  <c:v>84.909000000000006</c:v>
                </c:pt>
                <c:pt idx="11">
                  <c:v>84.909000000000006</c:v>
                </c:pt>
                <c:pt idx="12">
                  <c:v>84.909000000000006</c:v>
                </c:pt>
                <c:pt idx="13">
                  <c:v>70.09</c:v>
                </c:pt>
                <c:pt idx="14">
                  <c:v>66.533000000000001</c:v>
                </c:pt>
                <c:pt idx="15">
                  <c:v>62.435000000000002</c:v>
                </c:pt>
                <c:pt idx="16">
                  <c:v>60.122999999999998</c:v>
                </c:pt>
                <c:pt idx="17">
                  <c:v>57.509</c:v>
                </c:pt>
              </c:numCache>
            </c:numRef>
          </c:yVal>
          <c:smooth val="0"/>
        </c:ser>
        <c:ser>
          <c:idx val="4"/>
          <c:order val="4"/>
          <c:tx>
            <c:strRef>
              <c:f>Sheet1!$F$1</c:f>
              <c:strCache>
                <c:ptCount val="1"/>
                <c:pt idx="0">
                  <c:v>First Retx/COPD (N=73)</c:v>
                </c:pt>
              </c:strCache>
            </c:strRef>
          </c:tx>
          <c:spPr>
            <a:ln w="41275">
              <a:solidFill>
                <a:srgbClr val="FF66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100</c:v>
                </c:pt>
                <c:pt idx="2">
                  <c:v>100</c:v>
                </c:pt>
                <c:pt idx="3">
                  <c:v>98.63</c:v>
                </c:pt>
                <c:pt idx="4">
                  <c:v>95.852000000000004</c:v>
                </c:pt>
                <c:pt idx="5">
                  <c:v>93.072999999999993</c:v>
                </c:pt>
                <c:pt idx="6">
                  <c:v>87.516999999999996</c:v>
                </c:pt>
                <c:pt idx="7">
                  <c:v>86.128</c:v>
                </c:pt>
                <c:pt idx="8">
                  <c:v>83.349000000000004</c:v>
                </c:pt>
                <c:pt idx="9">
                  <c:v>81.936999999999998</c:v>
                </c:pt>
                <c:pt idx="10">
                  <c:v>80.474000000000004</c:v>
                </c:pt>
                <c:pt idx="11">
                  <c:v>80.474000000000004</c:v>
                </c:pt>
                <c:pt idx="12">
                  <c:v>77.492999999999995</c:v>
                </c:pt>
                <c:pt idx="13">
                  <c:v>65.706999999999994</c:v>
                </c:pt>
                <c:pt idx="14">
                  <c:v>61.6</c:v>
                </c:pt>
                <c:pt idx="15">
                  <c:v>59.475999999999999</c:v>
                </c:pt>
                <c:pt idx="16">
                  <c:v>54.378</c:v>
                </c:pt>
                <c:pt idx="17">
                  <c:v>43.868000000000002</c:v>
                </c:pt>
              </c:numCache>
            </c:numRef>
          </c:yVal>
          <c:smooth val="0"/>
        </c:ser>
        <c:ser>
          <c:idx val="5"/>
          <c:order val="5"/>
          <c:tx>
            <c:strRef>
              <c:f>Sheet1!$G$1</c:f>
              <c:strCache>
                <c:ptCount val="1"/>
                <c:pt idx="0">
                  <c:v>First Retx/IPF (N=86)</c:v>
                </c:pt>
              </c:strCache>
            </c:strRef>
          </c:tx>
          <c:spPr>
            <a:ln w="41275">
              <a:solidFill>
                <a:srgbClr val="00FF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100</c:v>
                </c:pt>
                <c:pt idx="2">
                  <c:v>100</c:v>
                </c:pt>
                <c:pt idx="3">
                  <c:v>100</c:v>
                </c:pt>
                <c:pt idx="4">
                  <c:v>98.837000000000003</c:v>
                </c:pt>
                <c:pt idx="5">
                  <c:v>97.674000000000007</c:v>
                </c:pt>
                <c:pt idx="6">
                  <c:v>96.512</c:v>
                </c:pt>
                <c:pt idx="7">
                  <c:v>94.158000000000001</c:v>
                </c:pt>
                <c:pt idx="8">
                  <c:v>92.980999999999995</c:v>
                </c:pt>
                <c:pt idx="9">
                  <c:v>91.804000000000002</c:v>
                </c:pt>
                <c:pt idx="10">
                  <c:v>88.272999999999996</c:v>
                </c:pt>
                <c:pt idx="11">
                  <c:v>88.272999999999996</c:v>
                </c:pt>
                <c:pt idx="12">
                  <c:v>88.272999999999996</c:v>
                </c:pt>
                <c:pt idx="13">
                  <c:v>79.531000000000006</c:v>
                </c:pt>
                <c:pt idx="14">
                  <c:v>74.132000000000005</c:v>
                </c:pt>
                <c:pt idx="15">
                  <c:v>63.637</c:v>
                </c:pt>
                <c:pt idx="16">
                  <c:v>60.87</c:v>
                </c:pt>
                <c:pt idx="17">
                  <c:v>53.895000000000003</c:v>
                </c:pt>
              </c:numCache>
            </c:numRef>
          </c:yVal>
          <c:smooth val="0"/>
        </c:ser>
        <c:dLbls>
          <c:showLegendKey val="0"/>
          <c:showVal val="0"/>
          <c:showCatName val="0"/>
          <c:showSerName val="0"/>
          <c:showPercent val="0"/>
          <c:showBubbleSize val="0"/>
        </c:dLbls>
        <c:axId val="378008384"/>
        <c:axId val="378008776"/>
      </c:scatterChart>
      <c:valAx>
        <c:axId val="378008384"/>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8008776"/>
        <c:crosses val="autoZero"/>
        <c:crossBetween val="midCat"/>
        <c:majorUnit val="1"/>
      </c:valAx>
      <c:valAx>
        <c:axId val="3780087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378008384"/>
        <c:crosses val="autoZero"/>
        <c:crossBetween val="midCat"/>
        <c:majorUnit val="10"/>
      </c:valAx>
      <c:spPr>
        <a:solidFill>
          <a:schemeClr val="bg2"/>
        </a:solidFill>
        <a:ln>
          <a:solidFill>
            <a:schemeClr val="tx1"/>
          </a:solidFill>
        </a:ln>
      </c:spPr>
    </c:plotArea>
    <c:legend>
      <c:legendPos val="r"/>
      <c:layout>
        <c:manualLayout>
          <c:xMode val="edge"/>
          <c:yMode val="edge"/>
          <c:x val="9.7345132743362831E-2"/>
          <c:y val="0.71274965629296338"/>
          <c:w val="0.65309780967644526"/>
          <c:h val="0.1452426779985834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185378037422752E-2"/>
          <c:w val="0.88204654727893528"/>
          <c:h val="0.85289985236221566"/>
        </c:manualLayout>
      </c:layout>
      <c:scatterChart>
        <c:scatterStyle val="lineMarker"/>
        <c:varyColors val="0"/>
        <c:ser>
          <c:idx val="0"/>
          <c:order val="0"/>
          <c:tx>
            <c:strRef>
              <c:f>Sheet1!$B$1</c:f>
              <c:strCache>
                <c:ptCount val="1"/>
                <c:pt idx="0">
                  <c:v>Alpha-1 (N=2,119)</c:v>
                </c:pt>
              </c:strCache>
            </c:strRef>
          </c:tx>
          <c:spPr>
            <a:ln w="41275">
              <a:solidFill>
                <a:srgbClr val="00FF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90.745000000000005</c:v>
                </c:pt>
                <c:pt idx="14">
                  <c:v>82.834000000000003</c:v>
                </c:pt>
                <c:pt idx="15">
                  <c:v>76.790999999999997</c:v>
                </c:pt>
                <c:pt idx="16">
                  <c:v>71.596999999999994</c:v>
                </c:pt>
                <c:pt idx="17">
                  <c:v>65.424000000000007</c:v>
                </c:pt>
                <c:pt idx="18">
                  <c:v>60.072000000000003</c:v>
                </c:pt>
                <c:pt idx="19">
                  <c:v>54.07</c:v>
                </c:pt>
                <c:pt idx="20">
                  <c:v>48.609000000000002</c:v>
                </c:pt>
                <c:pt idx="21">
                  <c:v>44.255000000000003</c:v>
                </c:pt>
                <c:pt idx="22">
                  <c:v>39.709000000000003</c:v>
                </c:pt>
                <c:pt idx="23">
                  <c:v>35.154000000000003</c:v>
                </c:pt>
                <c:pt idx="24">
                  <c:v>30.853999999999999</c:v>
                </c:pt>
                <c:pt idx="25">
                  <c:v>26.713999999999999</c:v>
                </c:pt>
                <c:pt idx="26">
                  <c:v>23.63</c:v>
                </c:pt>
              </c:numCache>
            </c:numRef>
          </c:yVal>
          <c:smooth val="0"/>
        </c:ser>
        <c:ser>
          <c:idx val="1"/>
          <c:order val="1"/>
          <c:tx>
            <c:strRef>
              <c:f>Sheet1!$C$1</c:f>
              <c:strCache>
                <c:ptCount val="1"/>
                <c:pt idx="0">
                  <c:v>CF (N=5,305)</c:v>
                </c:pt>
              </c:strCache>
            </c:strRef>
          </c:tx>
          <c:spPr>
            <a:ln w="41275">
              <a:solidFill>
                <a:srgbClr val="00FF00"/>
              </a:solidFill>
              <a:prstDash val="solid"/>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91.39</c:v>
                </c:pt>
                <c:pt idx="14">
                  <c:v>84.010999999999996</c:v>
                </c:pt>
                <c:pt idx="15">
                  <c:v>77.551000000000002</c:v>
                </c:pt>
                <c:pt idx="16">
                  <c:v>72.581000000000003</c:v>
                </c:pt>
                <c:pt idx="17">
                  <c:v>68.366</c:v>
                </c:pt>
                <c:pt idx="18">
                  <c:v>65.123999999999995</c:v>
                </c:pt>
                <c:pt idx="19">
                  <c:v>60.71</c:v>
                </c:pt>
                <c:pt idx="20">
                  <c:v>57.402999999999999</c:v>
                </c:pt>
                <c:pt idx="21">
                  <c:v>54.154000000000003</c:v>
                </c:pt>
                <c:pt idx="22">
                  <c:v>50.377000000000002</c:v>
                </c:pt>
                <c:pt idx="23">
                  <c:v>47.280999999999999</c:v>
                </c:pt>
                <c:pt idx="24">
                  <c:v>45.289000000000001</c:v>
                </c:pt>
                <c:pt idx="25">
                  <c:v>42.34</c:v>
                </c:pt>
                <c:pt idx="26">
                  <c:v>40.72</c:v>
                </c:pt>
              </c:numCache>
            </c:numRef>
          </c:yVal>
          <c:smooth val="0"/>
        </c:ser>
        <c:ser>
          <c:idx val="2"/>
          <c:order val="2"/>
          <c:tx>
            <c:strRef>
              <c:f>Sheet1!$D$1</c:f>
              <c:strCache>
                <c:ptCount val="1"/>
                <c:pt idx="0">
                  <c:v>COPD (N=10,973)</c:v>
                </c:pt>
              </c:strCache>
            </c:strRef>
          </c:tx>
          <c:spPr>
            <a:ln w="41275">
              <a:solidFill>
                <a:srgbClr val="FF00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89.396000000000001</c:v>
                </c:pt>
                <c:pt idx="14">
                  <c:v>80.298000000000002</c:v>
                </c:pt>
                <c:pt idx="15">
                  <c:v>72.305000000000007</c:v>
                </c:pt>
                <c:pt idx="16">
                  <c:v>64.314999999999998</c:v>
                </c:pt>
                <c:pt idx="17">
                  <c:v>56.749000000000002</c:v>
                </c:pt>
                <c:pt idx="18">
                  <c:v>50.073999999999998</c:v>
                </c:pt>
                <c:pt idx="19">
                  <c:v>43.811</c:v>
                </c:pt>
                <c:pt idx="20">
                  <c:v>37.909999999999997</c:v>
                </c:pt>
                <c:pt idx="21">
                  <c:v>32.046999999999997</c:v>
                </c:pt>
                <c:pt idx="22">
                  <c:v>27.114999999999998</c:v>
                </c:pt>
                <c:pt idx="23">
                  <c:v>23.303999999999998</c:v>
                </c:pt>
                <c:pt idx="24">
                  <c:v>19.192</c:v>
                </c:pt>
                <c:pt idx="25">
                  <c:v>16.067</c:v>
                </c:pt>
                <c:pt idx="26">
                  <c:v>12.962999999999999</c:v>
                </c:pt>
              </c:numCache>
            </c:numRef>
          </c:yVal>
          <c:smooth val="0"/>
        </c:ser>
        <c:ser>
          <c:idx val="3"/>
          <c:order val="3"/>
          <c:tx>
            <c:strRef>
              <c:f>Sheet1!$E$1</c:f>
              <c:strCache>
                <c:ptCount val="1"/>
                <c:pt idx="0">
                  <c:v>IPF (N=6,853)</c:v>
                </c:pt>
              </c:strCache>
            </c:strRef>
          </c:tx>
          <c:spPr>
            <a:ln w="41275">
              <a:solidFill>
                <a:schemeClr val="bg1">
                  <a:lumMod val="50000"/>
                  <a:lumOff val="50000"/>
                </a:schemeClr>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Sheet1!$E$2:$E$28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88.513999999999996</c:v>
                </c:pt>
                <c:pt idx="14">
                  <c:v>79.415999999999997</c:v>
                </c:pt>
                <c:pt idx="15">
                  <c:v>70.828999999999994</c:v>
                </c:pt>
                <c:pt idx="16">
                  <c:v>62.991</c:v>
                </c:pt>
                <c:pt idx="17">
                  <c:v>56.771000000000001</c:v>
                </c:pt>
                <c:pt idx="18">
                  <c:v>50.064999999999998</c:v>
                </c:pt>
                <c:pt idx="19">
                  <c:v>44.152000000000001</c:v>
                </c:pt>
                <c:pt idx="20">
                  <c:v>38.701000000000001</c:v>
                </c:pt>
                <c:pt idx="21">
                  <c:v>33.478999999999999</c:v>
                </c:pt>
                <c:pt idx="22">
                  <c:v>29.285</c:v>
                </c:pt>
                <c:pt idx="23">
                  <c:v>26.02</c:v>
                </c:pt>
                <c:pt idx="24">
                  <c:v>22.95</c:v>
                </c:pt>
                <c:pt idx="25">
                  <c:v>19.231000000000002</c:v>
                </c:pt>
                <c:pt idx="26">
                  <c:v>16.344000000000001</c:v>
                </c:pt>
              </c:numCache>
            </c:numRef>
          </c:yVal>
          <c:smooth val="0"/>
        </c:ser>
        <c:ser>
          <c:idx val="4"/>
          <c:order val="4"/>
          <c:tx>
            <c:strRef>
              <c:f>Sheet1!$F$1</c:f>
              <c:strCache>
                <c:ptCount val="1"/>
                <c:pt idx="0">
                  <c:v>IPAH (N=1,008)</c:v>
                </c:pt>
              </c:strCache>
            </c:strRef>
          </c:tx>
          <c:spPr>
            <a:ln w="41275">
              <a:solidFill>
                <a:srgbClr val="FFFF00"/>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Sheet1!$F$2:$F$28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91.3</c:v>
                </c:pt>
                <c:pt idx="14">
                  <c:v>84.251000000000005</c:v>
                </c:pt>
                <c:pt idx="15">
                  <c:v>78.763999999999996</c:v>
                </c:pt>
                <c:pt idx="16">
                  <c:v>72.626000000000005</c:v>
                </c:pt>
                <c:pt idx="17">
                  <c:v>67.966999999999999</c:v>
                </c:pt>
                <c:pt idx="18">
                  <c:v>63.594000000000001</c:v>
                </c:pt>
                <c:pt idx="19">
                  <c:v>59.755000000000003</c:v>
                </c:pt>
                <c:pt idx="20">
                  <c:v>54.930999999999997</c:v>
                </c:pt>
                <c:pt idx="21">
                  <c:v>50.683</c:v>
                </c:pt>
                <c:pt idx="22">
                  <c:v>46.835000000000001</c:v>
                </c:pt>
                <c:pt idx="23">
                  <c:v>43.95</c:v>
                </c:pt>
                <c:pt idx="24">
                  <c:v>40.265999999999998</c:v>
                </c:pt>
                <c:pt idx="25">
                  <c:v>37.712000000000003</c:v>
                </c:pt>
                <c:pt idx="26">
                  <c:v>34.847000000000001</c:v>
                </c:pt>
              </c:numCache>
            </c:numRef>
          </c:yVal>
          <c:smooth val="0"/>
        </c:ser>
        <c:ser>
          <c:idx val="5"/>
          <c:order val="5"/>
          <c:tx>
            <c:strRef>
              <c:f>Sheet1!$G$1</c:f>
              <c:strCache>
                <c:ptCount val="1"/>
                <c:pt idx="0">
                  <c:v>Sarcoidosis (N=746)</c:v>
                </c:pt>
              </c:strCache>
            </c:strRef>
          </c:tx>
          <c:spPr>
            <a:ln w="41275">
              <a:solidFill>
                <a:srgbClr val="FF00FF"/>
              </a:solidFill>
            </a:ln>
          </c:spPr>
          <c:marker>
            <c:symbol val="none"/>
          </c:marker>
          <c:xVal>
            <c:numRef>
              <c:f>Sheet1!$A$2:$A$28</c:f>
              <c:numCache>
                <c:formatCode>General</c:formatCode>
                <c:ptCount val="2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Sheet1!$G$2:$G$28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90.718999999999994</c:v>
                </c:pt>
                <c:pt idx="14">
                  <c:v>81.239999999999995</c:v>
                </c:pt>
                <c:pt idx="15">
                  <c:v>76.438999999999993</c:v>
                </c:pt>
                <c:pt idx="16">
                  <c:v>71.39</c:v>
                </c:pt>
                <c:pt idx="17">
                  <c:v>65.552000000000007</c:v>
                </c:pt>
                <c:pt idx="18">
                  <c:v>59.905000000000001</c:v>
                </c:pt>
                <c:pt idx="19">
                  <c:v>53.445</c:v>
                </c:pt>
                <c:pt idx="20">
                  <c:v>49.987000000000002</c:v>
                </c:pt>
                <c:pt idx="21">
                  <c:v>44.77</c:v>
                </c:pt>
                <c:pt idx="22">
                  <c:v>40.521999999999998</c:v>
                </c:pt>
                <c:pt idx="23">
                  <c:v>36.901000000000003</c:v>
                </c:pt>
                <c:pt idx="24">
                  <c:v>29.667000000000002</c:v>
                </c:pt>
                <c:pt idx="25">
                  <c:v>29.667000000000002</c:v>
                </c:pt>
                <c:pt idx="26">
                  <c:v>27.294</c:v>
                </c:pt>
              </c:numCache>
            </c:numRef>
          </c:yVal>
          <c:smooth val="0"/>
        </c:ser>
        <c:dLbls>
          <c:showLegendKey val="0"/>
          <c:showVal val="0"/>
          <c:showCatName val="0"/>
          <c:showSerName val="0"/>
          <c:showPercent val="0"/>
          <c:showBubbleSize val="0"/>
        </c:dLbls>
        <c:axId val="378009560"/>
        <c:axId val="378009952"/>
      </c:scatterChart>
      <c:valAx>
        <c:axId val="378009560"/>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8009952"/>
        <c:crosses val="autoZero"/>
        <c:crossBetween val="midCat"/>
        <c:majorUnit val="1"/>
      </c:valAx>
      <c:valAx>
        <c:axId val="3780099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378009560"/>
        <c:crosses val="autoZero"/>
        <c:crossBetween val="midCat"/>
        <c:majorUnit val="10"/>
      </c:valAx>
      <c:spPr>
        <a:solidFill>
          <a:schemeClr val="bg2"/>
        </a:solidFill>
        <a:ln>
          <a:solidFill>
            <a:schemeClr val="tx1"/>
          </a:solidFill>
        </a:ln>
      </c:spPr>
    </c:plotArea>
    <c:legend>
      <c:legendPos val="r"/>
      <c:layout>
        <c:manualLayout>
          <c:xMode val="edge"/>
          <c:yMode val="edge"/>
          <c:x val="0.38921085638631447"/>
          <c:y val="6.3057537729658802E-2"/>
          <c:w val="0.5768658397788865"/>
          <c:h val="0.1559940944881895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Single Lung (N=1,122)</c:v>
                </c:pt>
              </c:strCache>
            </c:strRef>
          </c:tx>
          <c:spPr>
            <a:ln w="41275">
              <a:solidFill>
                <a:srgbClr val="00FFFF"/>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92.585999999999999</c:v>
                </c:pt>
                <c:pt idx="2">
                  <c:v>89.625</c:v>
                </c:pt>
                <c:pt idx="3">
                  <c:v>87.465000000000003</c:v>
                </c:pt>
                <c:pt idx="4">
                  <c:v>86.566000000000003</c:v>
                </c:pt>
                <c:pt idx="5">
                  <c:v>85.305000000000007</c:v>
                </c:pt>
                <c:pt idx="6">
                  <c:v>83.953999999999994</c:v>
                </c:pt>
                <c:pt idx="7">
                  <c:v>82.781999999999996</c:v>
                </c:pt>
                <c:pt idx="8">
                  <c:v>81.697000000000003</c:v>
                </c:pt>
                <c:pt idx="9">
                  <c:v>80.793000000000006</c:v>
                </c:pt>
                <c:pt idx="10">
                  <c:v>79.887</c:v>
                </c:pt>
                <c:pt idx="11">
                  <c:v>78.435000000000002</c:v>
                </c:pt>
                <c:pt idx="12">
                  <c:v>77.709000000000003</c:v>
                </c:pt>
                <c:pt idx="13">
                  <c:v>69.635000000000005</c:v>
                </c:pt>
                <c:pt idx="14">
                  <c:v>62.043999999999997</c:v>
                </c:pt>
                <c:pt idx="15">
                  <c:v>56.256</c:v>
                </c:pt>
                <c:pt idx="16">
                  <c:v>52.322000000000003</c:v>
                </c:pt>
                <c:pt idx="17">
                  <c:v>47.283999999999999</c:v>
                </c:pt>
                <c:pt idx="18">
                  <c:v>42.521000000000001</c:v>
                </c:pt>
                <c:pt idx="19">
                  <c:v>38.393000000000001</c:v>
                </c:pt>
                <c:pt idx="20">
                  <c:v>34.201000000000001</c:v>
                </c:pt>
                <c:pt idx="21">
                  <c:v>29.927</c:v>
                </c:pt>
                <c:pt idx="22">
                  <c:v>26.356999999999999</c:v>
                </c:pt>
                <c:pt idx="23">
                  <c:v>22.637</c:v>
                </c:pt>
                <c:pt idx="24">
                  <c:v>19.678000000000001</c:v>
                </c:pt>
                <c:pt idx="25">
                  <c:v>17.012</c:v>
                </c:pt>
                <c:pt idx="26">
                  <c:v>14.34</c:v>
                </c:pt>
                <c:pt idx="27">
                  <c:v>12.135</c:v>
                </c:pt>
                <c:pt idx="28">
                  <c:v>9.1289999999999996</c:v>
                </c:pt>
              </c:numCache>
            </c:numRef>
          </c:yVal>
          <c:smooth val="0"/>
        </c:ser>
        <c:ser>
          <c:idx val="1"/>
          <c:order val="1"/>
          <c:tx>
            <c:strRef>
              <c:f>Sheet1!$C$1</c:f>
              <c:strCache>
                <c:ptCount val="1"/>
                <c:pt idx="0">
                  <c:v>Bilateral/Double Lung (N=1,641)</c:v>
                </c:pt>
              </c:strCache>
            </c:strRef>
          </c:tx>
          <c:spPr>
            <a:ln w="41275">
              <a:solidFill>
                <a:srgbClr val="00FF00"/>
              </a:solidFill>
              <a:prstDash val="solid"/>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94.072000000000003</c:v>
                </c:pt>
                <c:pt idx="2">
                  <c:v>90.632000000000005</c:v>
                </c:pt>
                <c:pt idx="3">
                  <c:v>88.221999999999994</c:v>
                </c:pt>
                <c:pt idx="4">
                  <c:v>86.923000000000002</c:v>
                </c:pt>
                <c:pt idx="5">
                  <c:v>85.685000000000002</c:v>
                </c:pt>
                <c:pt idx="6">
                  <c:v>84.632999999999996</c:v>
                </c:pt>
                <c:pt idx="7">
                  <c:v>84.075000000000003</c:v>
                </c:pt>
                <c:pt idx="8">
                  <c:v>83.393000000000001</c:v>
                </c:pt>
                <c:pt idx="9">
                  <c:v>82.587000000000003</c:v>
                </c:pt>
                <c:pt idx="10">
                  <c:v>81.903999999999996</c:v>
                </c:pt>
                <c:pt idx="11">
                  <c:v>81.343999999999994</c:v>
                </c:pt>
                <c:pt idx="12">
                  <c:v>80.462999999999994</c:v>
                </c:pt>
                <c:pt idx="13">
                  <c:v>73.632999999999996</c:v>
                </c:pt>
                <c:pt idx="14">
                  <c:v>68.375</c:v>
                </c:pt>
                <c:pt idx="15">
                  <c:v>64.415999999999997</c:v>
                </c:pt>
                <c:pt idx="16">
                  <c:v>60.167000000000002</c:v>
                </c:pt>
                <c:pt idx="17">
                  <c:v>55.47</c:v>
                </c:pt>
                <c:pt idx="18">
                  <c:v>51.817</c:v>
                </c:pt>
                <c:pt idx="19">
                  <c:v>46.5</c:v>
                </c:pt>
                <c:pt idx="20">
                  <c:v>42.131</c:v>
                </c:pt>
                <c:pt idx="21">
                  <c:v>39.771000000000001</c:v>
                </c:pt>
                <c:pt idx="22">
                  <c:v>36.298999999999999</c:v>
                </c:pt>
                <c:pt idx="23">
                  <c:v>33.040999999999997</c:v>
                </c:pt>
                <c:pt idx="24">
                  <c:v>29.231999999999999</c:v>
                </c:pt>
                <c:pt idx="25">
                  <c:v>25.346</c:v>
                </c:pt>
                <c:pt idx="26">
                  <c:v>23.481000000000002</c:v>
                </c:pt>
                <c:pt idx="27">
                  <c:v>21.675000000000001</c:v>
                </c:pt>
                <c:pt idx="28">
                  <c:v>19.109000000000002</c:v>
                </c:pt>
              </c:numCache>
            </c:numRef>
          </c:yVal>
          <c:smooth val="0"/>
        </c:ser>
        <c:dLbls>
          <c:showLegendKey val="0"/>
          <c:showVal val="0"/>
          <c:showCatName val="0"/>
          <c:showSerName val="0"/>
          <c:showPercent val="0"/>
          <c:showBubbleSize val="0"/>
        </c:dLbls>
        <c:axId val="378010736"/>
        <c:axId val="378011128"/>
      </c:scatterChart>
      <c:valAx>
        <c:axId val="378010736"/>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8011128"/>
        <c:crosses val="autoZero"/>
        <c:crossBetween val="midCat"/>
        <c:majorUnit val="1"/>
      </c:valAx>
      <c:valAx>
        <c:axId val="3780111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378010736"/>
        <c:crosses val="autoZero"/>
        <c:crossBetween val="midCat"/>
        <c:majorUnit val="10"/>
      </c:valAx>
      <c:spPr>
        <a:solidFill>
          <a:schemeClr val="bg2"/>
        </a:solidFill>
        <a:ln>
          <a:solidFill>
            <a:schemeClr val="tx1"/>
          </a:solidFill>
        </a:ln>
      </c:spPr>
    </c:plotArea>
    <c:legend>
      <c:legendPos val="r"/>
      <c:layout>
        <c:manualLayout>
          <c:xMode val="edge"/>
          <c:yMode val="edge"/>
          <c:x val="0.51162973544236179"/>
          <c:y val="5.1946412948381523E-2"/>
          <c:w val="0.39293510324484393"/>
          <c:h val="0.2053735783027107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Single Lung (N = 7,377)</c:v>
                </c:pt>
              </c:strCache>
            </c:strRef>
          </c:tx>
          <c:spPr>
            <a:ln w="41275">
              <a:solidFill>
                <a:srgbClr val="00FFFF"/>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94.301000000000002</c:v>
                </c:pt>
                <c:pt idx="2">
                  <c:v>92.039000000000001</c:v>
                </c:pt>
                <c:pt idx="3">
                  <c:v>90.263000000000005</c:v>
                </c:pt>
                <c:pt idx="4">
                  <c:v>88.94</c:v>
                </c:pt>
                <c:pt idx="5">
                  <c:v>87.945999999999998</c:v>
                </c:pt>
                <c:pt idx="6">
                  <c:v>86.757999999999996</c:v>
                </c:pt>
                <c:pt idx="7">
                  <c:v>85.748000000000005</c:v>
                </c:pt>
                <c:pt idx="8">
                  <c:v>84.959000000000003</c:v>
                </c:pt>
                <c:pt idx="9">
                  <c:v>83.988</c:v>
                </c:pt>
                <c:pt idx="10">
                  <c:v>83.084999999999994</c:v>
                </c:pt>
                <c:pt idx="11">
                  <c:v>82.375</c:v>
                </c:pt>
                <c:pt idx="12">
                  <c:v>81.396000000000001</c:v>
                </c:pt>
                <c:pt idx="13">
                  <c:v>71.734999999999999</c:v>
                </c:pt>
                <c:pt idx="14">
                  <c:v>63.783000000000001</c:v>
                </c:pt>
                <c:pt idx="15">
                  <c:v>56.27</c:v>
                </c:pt>
                <c:pt idx="16">
                  <c:v>49.015000000000001</c:v>
                </c:pt>
                <c:pt idx="17">
                  <c:v>42.170999999999999</c:v>
                </c:pt>
                <c:pt idx="18">
                  <c:v>36.453000000000003</c:v>
                </c:pt>
                <c:pt idx="19">
                  <c:v>30.963999999999999</c:v>
                </c:pt>
                <c:pt idx="20">
                  <c:v>26.280999999999999</c:v>
                </c:pt>
                <c:pt idx="21">
                  <c:v>21.571999999999999</c:v>
                </c:pt>
                <c:pt idx="22">
                  <c:v>17.530999999999999</c:v>
                </c:pt>
                <c:pt idx="23">
                  <c:v>14.821</c:v>
                </c:pt>
                <c:pt idx="24">
                  <c:v>11.792999999999999</c:v>
                </c:pt>
                <c:pt idx="25">
                  <c:v>9.5709999999999997</c:v>
                </c:pt>
                <c:pt idx="26">
                  <c:v>7.2140000000000004</c:v>
                </c:pt>
                <c:pt idx="27">
                  <c:v>5.3440000000000003</c:v>
                </c:pt>
                <c:pt idx="28">
                  <c:v>4.5</c:v>
                </c:pt>
              </c:numCache>
            </c:numRef>
          </c:yVal>
          <c:smooth val="0"/>
        </c:ser>
        <c:ser>
          <c:idx val="1"/>
          <c:order val="1"/>
          <c:tx>
            <c:strRef>
              <c:f>Sheet1!$C$1</c:f>
              <c:strCache>
                <c:ptCount val="1"/>
                <c:pt idx="0">
                  <c:v>Bilateral/Double Lung (N = 6,585)</c:v>
                </c:pt>
              </c:strCache>
            </c:strRef>
          </c:tx>
          <c:spPr>
            <a:ln w="41275">
              <a:solidFill>
                <a:srgbClr val="00FF00"/>
              </a:solidFill>
              <a:prstDash val="solid"/>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95.105999999999995</c:v>
                </c:pt>
                <c:pt idx="2">
                  <c:v>93.141000000000005</c:v>
                </c:pt>
                <c:pt idx="3">
                  <c:v>91.997</c:v>
                </c:pt>
                <c:pt idx="4">
                  <c:v>90.866</c:v>
                </c:pt>
                <c:pt idx="5">
                  <c:v>89.641000000000005</c:v>
                </c:pt>
                <c:pt idx="6">
                  <c:v>88.724999999999994</c:v>
                </c:pt>
                <c:pt idx="7">
                  <c:v>87.510999999999996</c:v>
                </c:pt>
                <c:pt idx="8">
                  <c:v>86.840999999999994</c:v>
                </c:pt>
                <c:pt idx="9">
                  <c:v>86.185000000000002</c:v>
                </c:pt>
                <c:pt idx="10">
                  <c:v>85.275000000000006</c:v>
                </c:pt>
                <c:pt idx="11">
                  <c:v>84.44</c:v>
                </c:pt>
                <c:pt idx="12">
                  <c:v>83.754999999999995</c:v>
                </c:pt>
                <c:pt idx="13">
                  <c:v>76.135000000000005</c:v>
                </c:pt>
                <c:pt idx="14">
                  <c:v>69.290000000000006</c:v>
                </c:pt>
                <c:pt idx="15">
                  <c:v>64.114000000000004</c:v>
                </c:pt>
                <c:pt idx="16">
                  <c:v>58.75</c:v>
                </c:pt>
                <c:pt idx="17">
                  <c:v>53.874000000000002</c:v>
                </c:pt>
                <c:pt idx="18">
                  <c:v>49.103000000000002</c:v>
                </c:pt>
                <c:pt idx="19">
                  <c:v>45.143999999999998</c:v>
                </c:pt>
                <c:pt idx="20">
                  <c:v>40.381999999999998</c:v>
                </c:pt>
                <c:pt idx="21">
                  <c:v>35.984000000000002</c:v>
                </c:pt>
                <c:pt idx="22">
                  <c:v>32.575000000000003</c:v>
                </c:pt>
                <c:pt idx="23">
                  <c:v>28.797999999999998</c:v>
                </c:pt>
                <c:pt idx="24">
                  <c:v>25.120999999999999</c:v>
                </c:pt>
                <c:pt idx="25">
                  <c:v>22.167999999999999</c:v>
                </c:pt>
                <c:pt idx="26">
                  <c:v>19.869</c:v>
                </c:pt>
                <c:pt idx="27">
                  <c:v>15.906000000000001</c:v>
                </c:pt>
                <c:pt idx="28">
                  <c:v>14.361000000000001</c:v>
                </c:pt>
              </c:numCache>
            </c:numRef>
          </c:yVal>
          <c:smooth val="0"/>
        </c:ser>
        <c:dLbls>
          <c:showLegendKey val="0"/>
          <c:showVal val="0"/>
          <c:showCatName val="0"/>
          <c:showSerName val="0"/>
          <c:showPercent val="0"/>
          <c:showBubbleSize val="0"/>
        </c:dLbls>
        <c:axId val="378013088"/>
        <c:axId val="378013480"/>
      </c:scatterChart>
      <c:valAx>
        <c:axId val="378013088"/>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8013480"/>
        <c:crosses val="autoZero"/>
        <c:crossBetween val="midCat"/>
        <c:majorUnit val="1"/>
      </c:valAx>
      <c:valAx>
        <c:axId val="3780134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378013088"/>
        <c:crosses val="autoZero"/>
        <c:crossBetween val="midCat"/>
        <c:majorUnit val="10"/>
      </c:valAx>
      <c:spPr>
        <a:solidFill>
          <a:schemeClr val="bg2"/>
        </a:solidFill>
        <a:ln>
          <a:solidFill>
            <a:schemeClr val="tx1"/>
          </a:solidFill>
        </a:ln>
      </c:spPr>
    </c:plotArea>
    <c:legend>
      <c:legendPos val="r"/>
      <c:layout>
        <c:manualLayout>
          <c:xMode val="edge"/>
          <c:yMode val="edge"/>
          <c:x val="0.55587752305298122"/>
          <c:y val="6.5835301837270432E-2"/>
          <c:w val="0.36675516224188792"/>
          <c:h val="0.1942624671916026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varyColors val="0"/>
        <c:ser>
          <c:idx val="0"/>
          <c:order val="0"/>
          <c:tx>
            <c:strRef>
              <c:f>Sheet1!$B$1</c:f>
              <c:strCache>
                <c:ptCount val="1"/>
                <c:pt idx="0">
                  <c:v>1990-1997 (N = 2,047)</c:v>
                </c:pt>
              </c:strCache>
            </c:strRef>
          </c:tx>
          <c:spPr>
            <a:ln w="41275">
              <a:solidFill>
                <a:srgbClr val="00FFFF"/>
              </a:solidFill>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Sheet1!$B$2:$B$62</c:f>
              <c:numCache>
                <c:formatCode>General</c:formatCode>
                <c:ptCount val="61"/>
                <c:pt idx="0">
                  <c:v>100</c:v>
                </c:pt>
                <c:pt idx="1">
                  <c:v>93.094999999999999</c:v>
                </c:pt>
                <c:pt idx="2">
                  <c:v>90.194999999999993</c:v>
                </c:pt>
                <c:pt idx="3">
                  <c:v>87.981999999999999</c:v>
                </c:pt>
                <c:pt idx="4">
                  <c:v>86.555000000000007</c:v>
                </c:pt>
                <c:pt idx="5">
                  <c:v>85.176000000000002</c:v>
                </c:pt>
                <c:pt idx="6">
                  <c:v>83.994</c:v>
                </c:pt>
                <c:pt idx="7">
                  <c:v>82.861000000000004</c:v>
                </c:pt>
                <c:pt idx="8">
                  <c:v>81.775000000000006</c:v>
                </c:pt>
                <c:pt idx="9">
                  <c:v>80.736999999999995</c:v>
                </c:pt>
                <c:pt idx="10">
                  <c:v>79.897000000000006</c:v>
                </c:pt>
                <c:pt idx="11">
                  <c:v>78.957999999999998</c:v>
                </c:pt>
                <c:pt idx="12">
                  <c:v>77.918999999999997</c:v>
                </c:pt>
                <c:pt idx="13">
                  <c:v>75.286000000000001</c:v>
                </c:pt>
                <c:pt idx="14">
                  <c:v>72.992000000000004</c:v>
                </c:pt>
                <c:pt idx="15">
                  <c:v>70.891000000000005</c:v>
                </c:pt>
                <c:pt idx="16">
                  <c:v>68.879000000000005</c:v>
                </c:pt>
                <c:pt idx="17">
                  <c:v>66.445999999999998</c:v>
                </c:pt>
                <c:pt idx="18">
                  <c:v>64.308000000000007</c:v>
                </c:pt>
                <c:pt idx="19">
                  <c:v>62.204000000000001</c:v>
                </c:pt>
                <c:pt idx="20">
                  <c:v>59.628</c:v>
                </c:pt>
                <c:pt idx="21">
                  <c:v>57.395000000000003</c:v>
                </c:pt>
                <c:pt idx="22">
                  <c:v>54.994999999999997</c:v>
                </c:pt>
                <c:pt idx="23">
                  <c:v>53.055999999999997</c:v>
                </c:pt>
                <c:pt idx="24">
                  <c:v>51.473999999999997</c:v>
                </c:pt>
                <c:pt idx="25">
                  <c:v>49.877000000000002</c:v>
                </c:pt>
                <c:pt idx="26">
                  <c:v>47.841999999999999</c:v>
                </c:pt>
                <c:pt idx="27">
                  <c:v>45.744999999999997</c:v>
                </c:pt>
                <c:pt idx="28">
                  <c:v>44.067999999999998</c:v>
                </c:pt>
                <c:pt idx="29">
                  <c:v>42.268000000000001</c:v>
                </c:pt>
                <c:pt idx="30">
                  <c:v>40.673000000000002</c:v>
                </c:pt>
                <c:pt idx="31">
                  <c:v>38.85</c:v>
                </c:pt>
                <c:pt idx="32">
                  <c:v>36.801000000000002</c:v>
                </c:pt>
                <c:pt idx="33">
                  <c:v>35.351999999999997</c:v>
                </c:pt>
                <c:pt idx="34">
                  <c:v>33.450000000000003</c:v>
                </c:pt>
                <c:pt idx="35">
                  <c:v>31.876999999999999</c:v>
                </c:pt>
                <c:pt idx="36">
                  <c:v>30.917999999999999</c:v>
                </c:pt>
                <c:pt idx="37">
                  <c:v>29.050999999999998</c:v>
                </c:pt>
                <c:pt idx="38">
                  <c:v>28.253</c:v>
                </c:pt>
                <c:pt idx="39">
                  <c:v>26.992999999999999</c:v>
                </c:pt>
                <c:pt idx="40">
                  <c:v>25.550999999999998</c:v>
                </c:pt>
                <c:pt idx="41">
                  <c:v>24.741</c:v>
                </c:pt>
                <c:pt idx="42">
                  <c:v>23.869</c:v>
                </c:pt>
                <c:pt idx="43">
                  <c:v>22.818000000000001</c:v>
                </c:pt>
                <c:pt idx="44">
                  <c:v>21.646999999999998</c:v>
                </c:pt>
                <c:pt idx="45">
                  <c:v>20.760999999999999</c:v>
                </c:pt>
                <c:pt idx="46">
                  <c:v>19.623000000000001</c:v>
                </c:pt>
                <c:pt idx="47">
                  <c:v>18.78</c:v>
                </c:pt>
                <c:pt idx="48">
                  <c:v>17.385999999999999</c:v>
                </c:pt>
                <c:pt idx="49">
                  <c:v>16.411999999999999</c:v>
                </c:pt>
                <c:pt idx="50">
                  <c:v>15.557</c:v>
                </c:pt>
                <c:pt idx="51">
                  <c:v>14.634</c:v>
                </c:pt>
                <c:pt idx="52">
                  <c:v>13.705</c:v>
                </c:pt>
                <c:pt idx="53">
                  <c:v>13.271000000000001</c:v>
                </c:pt>
                <c:pt idx="54">
                  <c:v>12.898</c:v>
                </c:pt>
                <c:pt idx="55">
                  <c:v>12.586</c:v>
                </c:pt>
                <c:pt idx="56">
                  <c:v>12.273999999999999</c:v>
                </c:pt>
                <c:pt idx="57">
                  <c:v>11.583</c:v>
                </c:pt>
                <c:pt idx="58">
                  <c:v>11.331</c:v>
                </c:pt>
                <c:pt idx="59">
                  <c:v>10.826000000000001</c:v>
                </c:pt>
                <c:pt idx="60">
                  <c:v>9.8759999999999994</c:v>
                </c:pt>
              </c:numCache>
            </c:numRef>
          </c:yVal>
          <c:smooth val="0"/>
        </c:ser>
        <c:ser>
          <c:idx val="1"/>
          <c:order val="1"/>
          <c:tx>
            <c:strRef>
              <c:f>Sheet1!$C$1</c:f>
              <c:strCache>
                <c:ptCount val="1"/>
                <c:pt idx="0">
                  <c:v>1998-2004 (N = 2,946)</c:v>
                </c:pt>
              </c:strCache>
            </c:strRef>
          </c:tx>
          <c:spPr>
            <a:ln w="41275">
              <a:solidFill>
                <a:srgbClr val="00FF00"/>
              </a:solidFill>
              <a:prstDash val="solid"/>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Sheet1!$C$2:$C$62</c:f>
              <c:numCache>
                <c:formatCode>General</c:formatCode>
                <c:ptCount val="61"/>
                <c:pt idx="0">
                  <c:v>100</c:v>
                </c:pt>
                <c:pt idx="1">
                  <c:v>94.587999999999994</c:v>
                </c:pt>
                <c:pt idx="2">
                  <c:v>92.462999999999994</c:v>
                </c:pt>
                <c:pt idx="3">
                  <c:v>90.706999999999994</c:v>
                </c:pt>
                <c:pt idx="4">
                  <c:v>89.433000000000007</c:v>
                </c:pt>
                <c:pt idx="5">
                  <c:v>88.605000000000004</c:v>
                </c:pt>
                <c:pt idx="6">
                  <c:v>87.57</c:v>
                </c:pt>
                <c:pt idx="7">
                  <c:v>86.567999999999998</c:v>
                </c:pt>
                <c:pt idx="8">
                  <c:v>85.947000000000003</c:v>
                </c:pt>
                <c:pt idx="9">
                  <c:v>84.875</c:v>
                </c:pt>
                <c:pt idx="10">
                  <c:v>83.837000000000003</c:v>
                </c:pt>
                <c:pt idx="11">
                  <c:v>83.179000000000002</c:v>
                </c:pt>
                <c:pt idx="12">
                  <c:v>82.135999999999996</c:v>
                </c:pt>
                <c:pt idx="13">
                  <c:v>79.331000000000003</c:v>
                </c:pt>
                <c:pt idx="14">
                  <c:v>77.116</c:v>
                </c:pt>
                <c:pt idx="15">
                  <c:v>74.897999999999996</c:v>
                </c:pt>
                <c:pt idx="16">
                  <c:v>72.92</c:v>
                </c:pt>
                <c:pt idx="17">
                  <c:v>70.965000000000003</c:v>
                </c:pt>
                <c:pt idx="18">
                  <c:v>69.143000000000001</c:v>
                </c:pt>
                <c:pt idx="19">
                  <c:v>67.457999999999998</c:v>
                </c:pt>
                <c:pt idx="20">
                  <c:v>65.478999999999999</c:v>
                </c:pt>
                <c:pt idx="21">
                  <c:v>63.341000000000001</c:v>
                </c:pt>
                <c:pt idx="22">
                  <c:v>61.851999999999997</c:v>
                </c:pt>
                <c:pt idx="23">
                  <c:v>59.884</c:v>
                </c:pt>
                <c:pt idx="24">
                  <c:v>57.948999999999998</c:v>
                </c:pt>
                <c:pt idx="25">
                  <c:v>56.07</c:v>
                </c:pt>
                <c:pt idx="26">
                  <c:v>54.183999999999997</c:v>
                </c:pt>
                <c:pt idx="27">
                  <c:v>52.183</c:v>
                </c:pt>
                <c:pt idx="28">
                  <c:v>50.698</c:v>
                </c:pt>
                <c:pt idx="29">
                  <c:v>49.317</c:v>
                </c:pt>
                <c:pt idx="30">
                  <c:v>47.442</c:v>
                </c:pt>
                <c:pt idx="31">
                  <c:v>46.124000000000002</c:v>
                </c:pt>
                <c:pt idx="32">
                  <c:v>44.192999999999998</c:v>
                </c:pt>
                <c:pt idx="33">
                  <c:v>42.898000000000003</c:v>
                </c:pt>
                <c:pt idx="34">
                  <c:v>41.213000000000001</c:v>
                </c:pt>
                <c:pt idx="35">
                  <c:v>40.405999999999999</c:v>
                </c:pt>
                <c:pt idx="36">
                  <c:v>39.052999999999997</c:v>
                </c:pt>
                <c:pt idx="37">
                  <c:v>37.569000000000003</c:v>
                </c:pt>
                <c:pt idx="38">
                  <c:v>36.509</c:v>
                </c:pt>
                <c:pt idx="39">
                  <c:v>34.893000000000001</c:v>
                </c:pt>
                <c:pt idx="40">
                  <c:v>33.779000000000003</c:v>
                </c:pt>
                <c:pt idx="41">
                  <c:v>32.253999999999998</c:v>
                </c:pt>
                <c:pt idx="42">
                  <c:v>30.879000000000001</c:v>
                </c:pt>
                <c:pt idx="43">
                  <c:v>29.852</c:v>
                </c:pt>
                <c:pt idx="44">
                  <c:v>28.777999999999999</c:v>
                </c:pt>
                <c:pt idx="45">
                  <c:v>27.375</c:v>
                </c:pt>
                <c:pt idx="46">
                  <c:v>26.082999999999998</c:v>
                </c:pt>
                <c:pt idx="47">
                  <c:v>24.911000000000001</c:v>
                </c:pt>
                <c:pt idx="48">
                  <c:v>23.952000000000002</c:v>
                </c:pt>
                <c:pt idx="49">
                  <c:v>23.103000000000002</c:v>
                </c:pt>
                <c:pt idx="50">
                  <c:v>21.411000000000001</c:v>
                </c:pt>
                <c:pt idx="51">
                  <c:v>20.63</c:v>
                </c:pt>
                <c:pt idx="52">
                  <c:v>19.882000000000001</c:v>
                </c:pt>
                <c:pt idx="53">
                  <c:v>18.739999999999998</c:v>
                </c:pt>
                <c:pt idx="54">
                  <c:v>18.074000000000002</c:v>
                </c:pt>
                <c:pt idx="55">
                  <c:v>16.855</c:v>
                </c:pt>
                <c:pt idx="56">
                  <c:v>15.955</c:v>
                </c:pt>
                <c:pt idx="57">
                  <c:v>14.795</c:v>
                </c:pt>
                <c:pt idx="58">
                  <c:v>14.484999999999999</c:v>
                </c:pt>
                <c:pt idx="59">
                  <c:v>13.388</c:v>
                </c:pt>
                <c:pt idx="60">
                  <c:v>12.519</c:v>
                </c:pt>
              </c:numCache>
            </c:numRef>
          </c:yVal>
          <c:smooth val="0"/>
        </c:ser>
        <c:ser>
          <c:idx val="2"/>
          <c:order val="2"/>
          <c:tx>
            <c:strRef>
              <c:f>Sheet1!$D$1</c:f>
              <c:strCache>
                <c:ptCount val="1"/>
                <c:pt idx="0">
                  <c:v>2005-6/2012 (N = 2,384)</c:v>
                </c:pt>
              </c:strCache>
            </c:strRef>
          </c:tx>
          <c:spPr>
            <a:ln w="41275">
              <a:solidFill>
                <a:srgbClr val="FF0000"/>
              </a:solidFill>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Sheet1!$D$2:$D$62</c:f>
              <c:numCache>
                <c:formatCode>General</c:formatCode>
                <c:ptCount val="61"/>
                <c:pt idx="0">
                  <c:v>100</c:v>
                </c:pt>
                <c:pt idx="1">
                  <c:v>94.984999999999999</c:v>
                </c:pt>
                <c:pt idx="2">
                  <c:v>93.106999999999999</c:v>
                </c:pt>
                <c:pt idx="3">
                  <c:v>91.688000000000002</c:v>
                </c:pt>
                <c:pt idx="4">
                  <c:v>90.394000000000005</c:v>
                </c:pt>
                <c:pt idx="5">
                  <c:v>89.53</c:v>
                </c:pt>
                <c:pt idx="6">
                  <c:v>88.144999999999996</c:v>
                </c:pt>
                <c:pt idx="7">
                  <c:v>87.233000000000004</c:v>
                </c:pt>
                <c:pt idx="8">
                  <c:v>86.494</c:v>
                </c:pt>
                <c:pt idx="9">
                  <c:v>85.71</c:v>
                </c:pt>
                <c:pt idx="10">
                  <c:v>84.921999999999997</c:v>
                </c:pt>
                <c:pt idx="11">
                  <c:v>84.350999999999999</c:v>
                </c:pt>
                <c:pt idx="12">
                  <c:v>83.507999999999996</c:v>
                </c:pt>
                <c:pt idx="13">
                  <c:v>79.790000000000006</c:v>
                </c:pt>
                <c:pt idx="14">
                  <c:v>77.504000000000005</c:v>
                </c:pt>
                <c:pt idx="15">
                  <c:v>74.852000000000004</c:v>
                </c:pt>
                <c:pt idx="16">
                  <c:v>72.679000000000002</c:v>
                </c:pt>
                <c:pt idx="17">
                  <c:v>70.831999999999994</c:v>
                </c:pt>
                <c:pt idx="18">
                  <c:v>68.703000000000003</c:v>
                </c:pt>
                <c:pt idx="19">
                  <c:v>66.938000000000002</c:v>
                </c:pt>
                <c:pt idx="20">
                  <c:v>65.394999999999996</c:v>
                </c:pt>
                <c:pt idx="21">
                  <c:v>63.533000000000001</c:v>
                </c:pt>
                <c:pt idx="22">
                  <c:v>62.673999999999999</c:v>
                </c:pt>
                <c:pt idx="23">
                  <c:v>60.8</c:v>
                </c:pt>
                <c:pt idx="24">
                  <c:v>58.787999999999997</c:v>
                </c:pt>
                <c:pt idx="25">
                  <c:v>57.137999999999998</c:v>
                </c:pt>
                <c:pt idx="26">
                  <c:v>55.636000000000003</c:v>
                </c:pt>
                <c:pt idx="27">
                  <c:v>53.328000000000003</c:v>
                </c:pt>
                <c:pt idx="28">
                  <c:v>51.905999999999999</c:v>
                </c:pt>
                <c:pt idx="29">
                  <c:v>50.328000000000003</c:v>
                </c:pt>
                <c:pt idx="30">
                  <c:v>48.58</c:v>
                </c:pt>
                <c:pt idx="31">
                  <c:v>46.893999999999998</c:v>
                </c:pt>
                <c:pt idx="32">
                  <c:v>45.201999999999998</c:v>
                </c:pt>
                <c:pt idx="33">
                  <c:v>42.997</c:v>
                </c:pt>
                <c:pt idx="34">
                  <c:v>41.106000000000002</c:v>
                </c:pt>
                <c:pt idx="35">
                  <c:v>39.707999999999998</c:v>
                </c:pt>
                <c:pt idx="36">
                  <c:v>38.082000000000001</c:v>
                </c:pt>
              </c:numCache>
            </c:numRef>
          </c:yVal>
          <c:smooth val="0"/>
        </c:ser>
        <c:dLbls>
          <c:showLegendKey val="0"/>
          <c:showVal val="0"/>
          <c:showCatName val="0"/>
          <c:showSerName val="0"/>
          <c:showPercent val="0"/>
          <c:showBubbleSize val="0"/>
        </c:dLbls>
        <c:axId val="598405888"/>
        <c:axId val="598406280"/>
      </c:scatterChart>
      <c:valAx>
        <c:axId val="598405888"/>
        <c:scaling>
          <c:orientation val="minMax"/>
          <c:max val="1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8406280"/>
        <c:crosses val="autoZero"/>
        <c:crossBetween val="midCat"/>
        <c:majorUnit val="1"/>
      </c:valAx>
      <c:valAx>
        <c:axId val="5984062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98405888"/>
        <c:crosses val="autoZero"/>
        <c:crossBetween val="midCat"/>
        <c:majorUnit val="10"/>
      </c:valAx>
      <c:spPr>
        <a:solidFill>
          <a:schemeClr val="bg2"/>
        </a:solidFill>
        <a:ln>
          <a:solidFill>
            <a:schemeClr val="tx1"/>
          </a:solidFill>
        </a:ln>
      </c:spPr>
    </c:plotArea>
    <c:legend>
      <c:legendPos val="r"/>
      <c:layout>
        <c:manualLayout>
          <c:xMode val="edge"/>
          <c:yMode val="edge"/>
          <c:x val="0.58242619561935294"/>
          <c:y val="5.1946412948381523E-2"/>
          <c:w val="0.3482522704573433"/>
          <c:h val="0.2497270341207369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581080489938826"/>
        </c:manualLayout>
      </c:layout>
      <c:scatterChart>
        <c:scatterStyle val="lineMarker"/>
        <c:varyColors val="0"/>
        <c:ser>
          <c:idx val="0"/>
          <c:order val="0"/>
          <c:tx>
            <c:strRef>
              <c:f>Sheet1!$B$1</c:f>
              <c:strCache>
                <c:ptCount val="1"/>
                <c:pt idx="0">
                  <c:v>1990-1997 (N = 579)</c:v>
                </c:pt>
              </c:strCache>
            </c:strRef>
          </c:tx>
          <c:spPr>
            <a:ln w="41275">
              <a:solidFill>
                <a:srgbClr val="00FFFF"/>
              </a:solidFill>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Sheet1!$B$2:$B$62</c:f>
              <c:numCache>
                <c:formatCode>General</c:formatCode>
                <c:ptCount val="61"/>
                <c:pt idx="0">
                  <c:v>100</c:v>
                </c:pt>
                <c:pt idx="1">
                  <c:v>92.378</c:v>
                </c:pt>
                <c:pt idx="2">
                  <c:v>89.599000000000004</c:v>
                </c:pt>
                <c:pt idx="3">
                  <c:v>89.078000000000003</c:v>
                </c:pt>
                <c:pt idx="4">
                  <c:v>87.858999999999995</c:v>
                </c:pt>
                <c:pt idx="5">
                  <c:v>86.29</c:v>
                </c:pt>
                <c:pt idx="6">
                  <c:v>85.242999999999995</c:v>
                </c:pt>
                <c:pt idx="7">
                  <c:v>83.144999999999996</c:v>
                </c:pt>
                <c:pt idx="8">
                  <c:v>82.793999999999997</c:v>
                </c:pt>
                <c:pt idx="9">
                  <c:v>81.917000000000002</c:v>
                </c:pt>
                <c:pt idx="10">
                  <c:v>81.215000000000003</c:v>
                </c:pt>
                <c:pt idx="11">
                  <c:v>79.984999999999999</c:v>
                </c:pt>
                <c:pt idx="12">
                  <c:v>78.930000000000007</c:v>
                </c:pt>
                <c:pt idx="13">
                  <c:v>75.06</c:v>
                </c:pt>
                <c:pt idx="14">
                  <c:v>73.286000000000001</c:v>
                </c:pt>
                <c:pt idx="15">
                  <c:v>71.5</c:v>
                </c:pt>
                <c:pt idx="16">
                  <c:v>70.066999999999993</c:v>
                </c:pt>
                <c:pt idx="17">
                  <c:v>68.45</c:v>
                </c:pt>
                <c:pt idx="18">
                  <c:v>66.283000000000001</c:v>
                </c:pt>
                <c:pt idx="19">
                  <c:v>64.644000000000005</c:v>
                </c:pt>
                <c:pt idx="20">
                  <c:v>63.731000000000002</c:v>
                </c:pt>
                <c:pt idx="21">
                  <c:v>61.707000000000001</c:v>
                </c:pt>
                <c:pt idx="22">
                  <c:v>60.228999999999999</c:v>
                </c:pt>
                <c:pt idx="23">
                  <c:v>58.743000000000002</c:v>
                </c:pt>
                <c:pt idx="24">
                  <c:v>56.869</c:v>
                </c:pt>
                <c:pt idx="25">
                  <c:v>56.869</c:v>
                </c:pt>
                <c:pt idx="26">
                  <c:v>54.965000000000003</c:v>
                </c:pt>
                <c:pt idx="27">
                  <c:v>53.244</c:v>
                </c:pt>
                <c:pt idx="28">
                  <c:v>52.28</c:v>
                </c:pt>
                <c:pt idx="29">
                  <c:v>51.305999999999997</c:v>
                </c:pt>
                <c:pt idx="30">
                  <c:v>49.737000000000002</c:v>
                </c:pt>
                <c:pt idx="31">
                  <c:v>48.753999999999998</c:v>
                </c:pt>
                <c:pt idx="32">
                  <c:v>47.966000000000001</c:v>
                </c:pt>
                <c:pt idx="33">
                  <c:v>47.174999999999997</c:v>
                </c:pt>
                <c:pt idx="34">
                  <c:v>44.978000000000002</c:v>
                </c:pt>
                <c:pt idx="35">
                  <c:v>43.771000000000001</c:v>
                </c:pt>
                <c:pt idx="36">
                  <c:v>42.963999999999999</c:v>
                </c:pt>
                <c:pt idx="37">
                  <c:v>42.761000000000003</c:v>
                </c:pt>
                <c:pt idx="38">
                  <c:v>41.543999999999997</c:v>
                </c:pt>
                <c:pt idx="39">
                  <c:v>40.311999999999998</c:v>
                </c:pt>
                <c:pt idx="40">
                  <c:v>39.488</c:v>
                </c:pt>
                <c:pt idx="41">
                  <c:v>38.021999999999998</c:v>
                </c:pt>
                <c:pt idx="42">
                  <c:v>36.121000000000002</c:v>
                </c:pt>
                <c:pt idx="43">
                  <c:v>35.063000000000002</c:v>
                </c:pt>
                <c:pt idx="44">
                  <c:v>33.357999999999997</c:v>
                </c:pt>
                <c:pt idx="45">
                  <c:v>32.496000000000002</c:v>
                </c:pt>
                <c:pt idx="46">
                  <c:v>31.413</c:v>
                </c:pt>
                <c:pt idx="47">
                  <c:v>30.545999999999999</c:v>
                </c:pt>
                <c:pt idx="48">
                  <c:v>29.68</c:v>
                </c:pt>
                <c:pt idx="49">
                  <c:v>29.68</c:v>
                </c:pt>
                <c:pt idx="50">
                  <c:v>28.361000000000001</c:v>
                </c:pt>
                <c:pt idx="51">
                  <c:v>27.919</c:v>
                </c:pt>
                <c:pt idx="52">
                  <c:v>27.033000000000001</c:v>
                </c:pt>
                <c:pt idx="53">
                  <c:v>26.126000000000001</c:v>
                </c:pt>
                <c:pt idx="54">
                  <c:v>25.439</c:v>
                </c:pt>
                <c:pt idx="55">
                  <c:v>24.751000000000001</c:v>
                </c:pt>
                <c:pt idx="56">
                  <c:v>24.064</c:v>
                </c:pt>
                <c:pt idx="57">
                  <c:v>23.138000000000002</c:v>
                </c:pt>
                <c:pt idx="58">
                  <c:v>22.198</c:v>
                </c:pt>
                <c:pt idx="59">
                  <c:v>21.018000000000001</c:v>
                </c:pt>
                <c:pt idx="60">
                  <c:v>20.545000000000002</c:v>
                </c:pt>
              </c:numCache>
            </c:numRef>
          </c:yVal>
          <c:smooth val="0"/>
        </c:ser>
        <c:ser>
          <c:idx val="1"/>
          <c:order val="1"/>
          <c:tx>
            <c:strRef>
              <c:f>Sheet1!$C$1</c:f>
              <c:strCache>
                <c:ptCount val="1"/>
                <c:pt idx="0">
                  <c:v>1998-2004 (N = 1,625)</c:v>
                </c:pt>
              </c:strCache>
            </c:strRef>
          </c:tx>
          <c:spPr>
            <a:ln w="41275">
              <a:solidFill>
                <a:srgbClr val="00FF00"/>
              </a:solidFill>
              <a:prstDash val="solid"/>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Sheet1!$C$2:$C$62</c:f>
              <c:numCache>
                <c:formatCode>General</c:formatCode>
                <c:ptCount val="61"/>
                <c:pt idx="0">
                  <c:v>100</c:v>
                </c:pt>
                <c:pt idx="1">
                  <c:v>94.763999999999996</c:v>
                </c:pt>
                <c:pt idx="2">
                  <c:v>93.07</c:v>
                </c:pt>
                <c:pt idx="3">
                  <c:v>91.8</c:v>
                </c:pt>
                <c:pt idx="4">
                  <c:v>90.465999999999994</c:v>
                </c:pt>
                <c:pt idx="5">
                  <c:v>89.191999999999993</c:v>
                </c:pt>
                <c:pt idx="6">
                  <c:v>88.043999999999997</c:v>
                </c:pt>
                <c:pt idx="7">
                  <c:v>86.831999999999994</c:v>
                </c:pt>
                <c:pt idx="8">
                  <c:v>86.064999999999998</c:v>
                </c:pt>
                <c:pt idx="9">
                  <c:v>85.552000000000007</c:v>
                </c:pt>
                <c:pt idx="10">
                  <c:v>84.653000000000006</c:v>
                </c:pt>
                <c:pt idx="11">
                  <c:v>83.688999999999993</c:v>
                </c:pt>
                <c:pt idx="12">
                  <c:v>82.85</c:v>
                </c:pt>
                <c:pt idx="13">
                  <c:v>80.241</c:v>
                </c:pt>
                <c:pt idx="14">
                  <c:v>78.263999999999996</c:v>
                </c:pt>
                <c:pt idx="15">
                  <c:v>76.611999999999995</c:v>
                </c:pt>
                <c:pt idx="16">
                  <c:v>75.016000000000005</c:v>
                </c:pt>
                <c:pt idx="17">
                  <c:v>73.325000000000003</c:v>
                </c:pt>
                <c:pt idx="18">
                  <c:v>71.486000000000004</c:v>
                </c:pt>
                <c:pt idx="19">
                  <c:v>69.914000000000001</c:v>
                </c:pt>
                <c:pt idx="20">
                  <c:v>68.539000000000001</c:v>
                </c:pt>
                <c:pt idx="21">
                  <c:v>68.119</c:v>
                </c:pt>
                <c:pt idx="22">
                  <c:v>66.637</c:v>
                </c:pt>
                <c:pt idx="23">
                  <c:v>65.364000000000004</c:v>
                </c:pt>
                <c:pt idx="24">
                  <c:v>64.295000000000002</c:v>
                </c:pt>
                <c:pt idx="25">
                  <c:v>62.628</c:v>
                </c:pt>
                <c:pt idx="26">
                  <c:v>61.389000000000003</c:v>
                </c:pt>
                <c:pt idx="27">
                  <c:v>60.222000000000001</c:v>
                </c:pt>
                <c:pt idx="28">
                  <c:v>58.533000000000001</c:v>
                </c:pt>
                <c:pt idx="29">
                  <c:v>57.646000000000001</c:v>
                </c:pt>
                <c:pt idx="30">
                  <c:v>56.09</c:v>
                </c:pt>
                <c:pt idx="31">
                  <c:v>55.418999999999997</c:v>
                </c:pt>
                <c:pt idx="32">
                  <c:v>53.841000000000001</c:v>
                </c:pt>
                <c:pt idx="33">
                  <c:v>52.552999999999997</c:v>
                </c:pt>
                <c:pt idx="34">
                  <c:v>51.79</c:v>
                </c:pt>
                <c:pt idx="35">
                  <c:v>50.332000000000001</c:v>
                </c:pt>
                <c:pt idx="36">
                  <c:v>49.25</c:v>
                </c:pt>
                <c:pt idx="37">
                  <c:v>48.308999999999997</c:v>
                </c:pt>
                <c:pt idx="38">
                  <c:v>47.277999999999999</c:v>
                </c:pt>
                <c:pt idx="39">
                  <c:v>46.404000000000003</c:v>
                </c:pt>
                <c:pt idx="40">
                  <c:v>45.279000000000003</c:v>
                </c:pt>
                <c:pt idx="41">
                  <c:v>44.439</c:v>
                </c:pt>
                <c:pt idx="42">
                  <c:v>43.497</c:v>
                </c:pt>
                <c:pt idx="43">
                  <c:v>42.716999999999999</c:v>
                </c:pt>
                <c:pt idx="44">
                  <c:v>41.725999999999999</c:v>
                </c:pt>
                <c:pt idx="45">
                  <c:v>40.35</c:v>
                </c:pt>
                <c:pt idx="46">
                  <c:v>39.148000000000003</c:v>
                </c:pt>
                <c:pt idx="47">
                  <c:v>38.139000000000003</c:v>
                </c:pt>
                <c:pt idx="48">
                  <c:v>37.197000000000003</c:v>
                </c:pt>
                <c:pt idx="49">
                  <c:v>36.92</c:v>
                </c:pt>
                <c:pt idx="50">
                  <c:v>36.049999999999997</c:v>
                </c:pt>
                <c:pt idx="51">
                  <c:v>34.853999999999999</c:v>
                </c:pt>
                <c:pt idx="52">
                  <c:v>33.523000000000003</c:v>
                </c:pt>
                <c:pt idx="53">
                  <c:v>32.518000000000001</c:v>
                </c:pt>
                <c:pt idx="54">
                  <c:v>31.48</c:v>
                </c:pt>
                <c:pt idx="55">
                  <c:v>30.614999999999998</c:v>
                </c:pt>
                <c:pt idx="56">
                  <c:v>29.486999999999998</c:v>
                </c:pt>
                <c:pt idx="57">
                  <c:v>29.486999999999998</c:v>
                </c:pt>
                <c:pt idx="58">
                  <c:v>28.876000000000001</c:v>
                </c:pt>
                <c:pt idx="59">
                  <c:v>27.288</c:v>
                </c:pt>
                <c:pt idx="60">
                  <c:v>26.251999999999999</c:v>
                </c:pt>
              </c:numCache>
            </c:numRef>
          </c:yVal>
          <c:smooth val="0"/>
        </c:ser>
        <c:ser>
          <c:idx val="2"/>
          <c:order val="2"/>
          <c:tx>
            <c:strRef>
              <c:f>Sheet1!$D$1</c:f>
              <c:strCache>
                <c:ptCount val="1"/>
                <c:pt idx="0">
                  <c:v>2005-6/2012 (N = 4,381)</c:v>
                </c:pt>
              </c:strCache>
            </c:strRef>
          </c:tx>
          <c:spPr>
            <a:ln w="41275">
              <a:solidFill>
                <a:srgbClr val="FF0000"/>
              </a:solidFill>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Sheet1!$D$2:$D$62</c:f>
              <c:numCache>
                <c:formatCode>General</c:formatCode>
                <c:ptCount val="61"/>
                <c:pt idx="0">
                  <c:v>100</c:v>
                </c:pt>
                <c:pt idx="1">
                  <c:v>95.591999999999999</c:v>
                </c:pt>
                <c:pt idx="2">
                  <c:v>93.635999999999996</c:v>
                </c:pt>
                <c:pt idx="3">
                  <c:v>92.454999999999998</c:v>
                </c:pt>
                <c:pt idx="4">
                  <c:v>91.41</c:v>
                </c:pt>
                <c:pt idx="5">
                  <c:v>90.248000000000005</c:v>
                </c:pt>
                <c:pt idx="6">
                  <c:v>89.433999999999997</c:v>
                </c:pt>
                <c:pt idx="7">
                  <c:v>88.337999999999994</c:v>
                </c:pt>
                <c:pt idx="8">
                  <c:v>87.66</c:v>
                </c:pt>
                <c:pt idx="9">
                  <c:v>86.980999999999995</c:v>
                </c:pt>
                <c:pt idx="10">
                  <c:v>86.04</c:v>
                </c:pt>
                <c:pt idx="11">
                  <c:v>85.305000000000007</c:v>
                </c:pt>
                <c:pt idx="12">
                  <c:v>84.727999999999994</c:v>
                </c:pt>
                <c:pt idx="13">
                  <c:v>82.736000000000004</c:v>
                </c:pt>
                <c:pt idx="14">
                  <c:v>80.828000000000003</c:v>
                </c:pt>
                <c:pt idx="15">
                  <c:v>78.679000000000002</c:v>
                </c:pt>
                <c:pt idx="16">
                  <c:v>77.391000000000005</c:v>
                </c:pt>
                <c:pt idx="17">
                  <c:v>75.423000000000002</c:v>
                </c:pt>
                <c:pt idx="18">
                  <c:v>73.322999999999993</c:v>
                </c:pt>
                <c:pt idx="19">
                  <c:v>71.793999999999997</c:v>
                </c:pt>
                <c:pt idx="20">
                  <c:v>70.304000000000002</c:v>
                </c:pt>
                <c:pt idx="21">
                  <c:v>68.980999999999995</c:v>
                </c:pt>
                <c:pt idx="22">
                  <c:v>67.411000000000001</c:v>
                </c:pt>
                <c:pt idx="23">
                  <c:v>66.305999999999997</c:v>
                </c:pt>
                <c:pt idx="24">
                  <c:v>65.007999999999996</c:v>
                </c:pt>
                <c:pt idx="25">
                  <c:v>64.036000000000001</c:v>
                </c:pt>
                <c:pt idx="26">
                  <c:v>62.819000000000003</c:v>
                </c:pt>
                <c:pt idx="27">
                  <c:v>61.37</c:v>
                </c:pt>
                <c:pt idx="28">
                  <c:v>59.832999999999998</c:v>
                </c:pt>
                <c:pt idx="29">
                  <c:v>59.100999999999999</c:v>
                </c:pt>
                <c:pt idx="30">
                  <c:v>57.811999999999998</c:v>
                </c:pt>
                <c:pt idx="31">
                  <c:v>56.259</c:v>
                </c:pt>
                <c:pt idx="32">
                  <c:v>54.59</c:v>
                </c:pt>
                <c:pt idx="33">
                  <c:v>52.819000000000003</c:v>
                </c:pt>
                <c:pt idx="34">
                  <c:v>52.222000000000001</c:v>
                </c:pt>
                <c:pt idx="35">
                  <c:v>51.097999999999999</c:v>
                </c:pt>
                <c:pt idx="36">
                  <c:v>49.997999999999998</c:v>
                </c:pt>
              </c:numCache>
            </c:numRef>
          </c:yVal>
          <c:smooth val="0"/>
        </c:ser>
        <c:dLbls>
          <c:showLegendKey val="0"/>
          <c:showVal val="0"/>
          <c:showCatName val="0"/>
          <c:showSerName val="0"/>
          <c:showPercent val="0"/>
          <c:showBubbleSize val="0"/>
        </c:dLbls>
        <c:axId val="598407064"/>
        <c:axId val="598407456"/>
      </c:scatterChart>
      <c:valAx>
        <c:axId val="598407064"/>
        <c:scaling>
          <c:orientation val="minMax"/>
          <c:max val="1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8407456"/>
        <c:crosses val="autoZero"/>
        <c:crossBetween val="midCat"/>
        <c:majorUnit val="1"/>
      </c:valAx>
      <c:valAx>
        <c:axId val="5984074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98407064"/>
        <c:crosses val="autoZero"/>
        <c:crossBetween val="midCat"/>
        <c:majorUnit val="10"/>
      </c:valAx>
      <c:spPr>
        <a:solidFill>
          <a:schemeClr val="bg2"/>
        </a:solidFill>
        <a:ln>
          <a:solidFill>
            <a:schemeClr val="tx1"/>
          </a:solidFill>
        </a:ln>
      </c:spPr>
    </c:plotArea>
    <c:legend>
      <c:legendPos val="r"/>
      <c:layout>
        <c:manualLayout>
          <c:xMode val="edge"/>
          <c:yMode val="edge"/>
          <c:x val="0.48655598912968318"/>
          <c:y val="3.5279746281715298E-2"/>
          <c:w val="0.46182159199127126"/>
          <c:h val="0.266393700787401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61"/>
        </c:manualLayout>
      </c:layout>
      <c:scatterChart>
        <c:scatterStyle val="lineMarker"/>
        <c:varyColors val="0"/>
        <c:ser>
          <c:idx val="0"/>
          <c:order val="0"/>
          <c:tx>
            <c:strRef>
              <c:f>Sheet1!$B$1</c:f>
              <c:strCache>
                <c:ptCount val="1"/>
                <c:pt idx="0">
                  <c:v>Single Lung (N=5,366)</c:v>
                </c:pt>
              </c:strCache>
            </c:strRef>
          </c:tx>
          <c:spPr>
            <a:ln w="41275">
              <a:solidFill>
                <a:srgbClr val="00FFFF"/>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91.974000000000004</c:v>
                </c:pt>
                <c:pt idx="2">
                  <c:v>88.67</c:v>
                </c:pt>
                <c:pt idx="3">
                  <c:v>86.41</c:v>
                </c:pt>
                <c:pt idx="4">
                  <c:v>84.944000000000003</c:v>
                </c:pt>
                <c:pt idx="5">
                  <c:v>83.4</c:v>
                </c:pt>
                <c:pt idx="6">
                  <c:v>81.872</c:v>
                </c:pt>
                <c:pt idx="7">
                  <c:v>80.453999999999994</c:v>
                </c:pt>
                <c:pt idx="8">
                  <c:v>78.918999999999997</c:v>
                </c:pt>
                <c:pt idx="9">
                  <c:v>77.784000000000006</c:v>
                </c:pt>
                <c:pt idx="10">
                  <c:v>76.570999999999998</c:v>
                </c:pt>
                <c:pt idx="11">
                  <c:v>75.567999999999998</c:v>
                </c:pt>
                <c:pt idx="12">
                  <c:v>74.632000000000005</c:v>
                </c:pt>
                <c:pt idx="13">
                  <c:v>64.625</c:v>
                </c:pt>
                <c:pt idx="14">
                  <c:v>57.19</c:v>
                </c:pt>
                <c:pt idx="15">
                  <c:v>50.088000000000001</c:v>
                </c:pt>
                <c:pt idx="16">
                  <c:v>43.326000000000001</c:v>
                </c:pt>
                <c:pt idx="17">
                  <c:v>38.234999999999999</c:v>
                </c:pt>
                <c:pt idx="18">
                  <c:v>32.68</c:v>
                </c:pt>
                <c:pt idx="19">
                  <c:v>27.7</c:v>
                </c:pt>
                <c:pt idx="20">
                  <c:v>23.989000000000001</c:v>
                </c:pt>
                <c:pt idx="21">
                  <c:v>20.207999999999998</c:v>
                </c:pt>
                <c:pt idx="22">
                  <c:v>17.02</c:v>
                </c:pt>
                <c:pt idx="23">
                  <c:v>14.538</c:v>
                </c:pt>
                <c:pt idx="24">
                  <c:v>12.587999999999999</c:v>
                </c:pt>
                <c:pt idx="25">
                  <c:v>10.475</c:v>
                </c:pt>
                <c:pt idx="26">
                  <c:v>9.0069999999999997</c:v>
                </c:pt>
                <c:pt idx="27">
                  <c:v>7.4870000000000001</c:v>
                </c:pt>
              </c:numCache>
            </c:numRef>
          </c:yVal>
          <c:smooth val="0"/>
        </c:ser>
        <c:ser>
          <c:idx val="1"/>
          <c:order val="1"/>
          <c:tx>
            <c:strRef>
              <c:f>Sheet1!$C$1</c:f>
              <c:strCache>
                <c:ptCount val="1"/>
                <c:pt idx="0">
                  <c:v>Bilateral/Double Lung (N=4,304)</c:v>
                </c:pt>
              </c:strCache>
            </c:strRef>
          </c:tx>
          <c:spPr>
            <a:ln w="41275">
              <a:solidFill>
                <a:srgbClr val="00FF00"/>
              </a:solidFill>
              <a:prstDash val="solid"/>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91.248000000000005</c:v>
                </c:pt>
                <c:pt idx="2">
                  <c:v>88.284999999999997</c:v>
                </c:pt>
                <c:pt idx="3">
                  <c:v>86.176000000000002</c:v>
                </c:pt>
                <c:pt idx="4">
                  <c:v>84.894000000000005</c:v>
                </c:pt>
                <c:pt idx="5">
                  <c:v>83.489000000000004</c:v>
                </c:pt>
                <c:pt idx="6">
                  <c:v>82.129000000000005</c:v>
                </c:pt>
                <c:pt idx="7">
                  <c:v>81.027000000000001</c:v>
                </c:pt>
                <c:pt idx="8">
                  <c:v>80.018000000000001</c:v>
                </c:pt>
                <c:pt idx="9">
                  <c:v>79.174999999999997</c:v>
                </c:pt>
                <c:pt idx="10">
                  <c:v>78.254999999999995</c:v>
                </c:pt>
                <c:pt idx="11">
                  <c:v>77.620999999999995</c:v>
                </c:pt>
                <c:pt idx="12">
                  <c:v>76.953999999999994</c:v>
                </c:pt>
                <c:pt idx="13">
                  <c:v>69.984999999999999</c:v>
                </c:pt>
                <c:pt idx="14">
                  <c:v>63.948</c:v>
                </c:pt>
                <c:pt idx="15">
                  <c:v>58.457999999999998</c:v>
                </c:pt>
                <c:pt idx="16">
                  <c:v>54.103000000000002</c:v>
                </c:pt>
                <c:pt idx="17">
                  <c:v>50.301000000000002</c:v>
                </c:pt>
                <c:pt idx="18">
                  <c:v>46.6</c:v>
                </c:pt>
                <c:pt idx="19">
                  <c:v>43.808999999999997</c:v>
                </c:pt>
                <c:pt idx="20">
                  <c:v>39.222000000000001</c:v>
                </c:pt>
                <c:pt idx="21">
                  <c:v>35.634999999999998</c:v>
                </c:pt>
                <c:pt idx="22">
                  <c:v>33.371000000000002</c:v>
                </c:pt>
                <c:pt idx="23">
                  <c:v>31.693000000000001</c:v>
                </c:pt>
                <c:pt idx="24">
                  <c:v>28.885000000000002</c:v>
                </c:pt>
                <c:pt idx="25">
                  <c:v>24.515999999999998</c:v>
                </c:pt>
                <c:pt idx="26">
                  <c:v>20.318000000000001</c:v>
                </c:pt>
                <c:pt idx="27">
                  <c:v>17.481000000000002</c:v>
                </c:pt>
              </c:numCache>
            </c:numRef>
          </c:yVal>
          <c:smooth val="0"/>
        </c:ser>
        <c:dLbls>
          <c:showLegendKey val="0"/>
          <c:showVal val="0"/>
          <c:showCatName val="0"/>
          <c:showSerName val="0"/>
          <c:showPercent val="0"/>
          <c:showBubbleSize val="0"/>
        </c:dLbls>
        <c:axId val="598408240"/>
        <c:axId val="598408632"/>
      </c:scatterChart>
      <c:valAx>
        <c:axId val="598408240"/>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8408632"/>
        <c:crosses val="autoZero"/>
        <c:crossBetween val="midCat"/>
        <c:majorUnit val="1"/>
      </c:valAx>
      <c:valAx>
        <c:axId val="5984086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98408240"/>
        <c:crosses val="autoZero"/>
        <c:crossBetween val="midCat"/>
        <c:majorUnit val="10"/>
      </c:valAx>
      <c:spPr>
        <a:solidFill>
          <a:schemeClr val="bg2"/>
        </a:solidFill>
        <a:ln>
          <a:solidFill>
            <a:schemeClr val="tx1"/>
          </a:solidFill>
        </a:ln>
      </c:spPr>
    </c:plotArea>
    <c:legend>
      <c:legendPos val="r"/>
      <c:layout>
        <c:manualLayout>
          <c:xMode val="edge"/>
          <c:yMode val="edge"/>
          <c:x val="0.52637899797923493"/>
          <c:y val="6.5835301837270432E-2"/>
          <c:w val="0.39920353982300877"/>
          <c:h val="0.1775958005249361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5810804899388271"/>
        </c:manualLayout>
      </c:layout>
      <c:scatterChart>
        <c:scatterStyle val="lineMarker"/>
        <c:varyColors val="0"/>
        <c:ser>
          <c:idx val="0"/>
          <c:order val="0"/>
          <c:tx>
            <c:strRef>
              <c:f>Sheet1!$B$1</c:f>
              <c:strCache>
                <c:ptCount val="1"/>
                <c:pt idx="0">
                  <c:v>1990-1997 (N = 945)</c:v>
                </c:pt>
              </c:strCache>
            </c:strRef>
          </c:tx>
          <c:spPr>
            <a:ln w="41275">
              <a:solidFill>
                <a:srgbClr val="00FFFF"/>
              </a:solidFill>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Sheet1!$B$2:$B$62</c:f>
              <c:numCache>
                <c:formatCode>General</c:formatCode>
                <c:ptCount val="61"/>
                <c:pt idx="0">
                  <c:v>100</c:v>
                </c:pt>
                <c:pt idx="1">
                  <c:v>87.248000000000005</c:v>
                </c:pt>
                <c:pt idx="2">
                  <c:v>82.956000000000003</c:v>
                </c:pt>
                <c:pt idx="3">
                  <c:v>80.370999999999995</c:v>
                </c:pt>
                <c:pt idx="4">
                  <c:v>78.536000000000001</c:v>
                </c:pt>
                <c:pt idx="5">
                  <c:v>77.131</c:v>
                </c:pt>
                <c:pt idx="6">
                  <c:v>74.751000000000005</c:v>
                </c:pt>
                <c:pt idx="7">
                  <c:v>73.558999999999997</c:v>
                </c:pt>
                <c:pt idx="8">
                  <c:v>72.040000000000006</c:v>
                </c:pt>
                <c:pt idx="9">
                  <c:v>70.953999999999994</c:v>
                </c:pt>
                <c:pt idx="10">
                  <c:v>69.867999999999995</c:v>
                </c:pt>
                <c:pt idx="11">
                  <c:v>68.671999999999997</c:v>
                </c:pt>
                <c:pt idx="12">
                  <c:v>67.8</c:v>
                </c:pt>
                <c:pt idx="13">
                  <c:v>65.272999999999996</c:v>
                </c:pt>
                <c:pt idx="14">
                  <c:v>63.06</c:v>
                </c:pt>
                <c:pt idx="15">
                  <c:v>61.05</c:v>
                </c:pt>
                <c:pt idx="16">
                  <c:v>59.703000000000003</c:v>
                </c:pt>
                <c:pt idx="17">
                  <c:v>57.776000000000003</c:v>
                </c:pt>
                <c:pt idx="18">
                  <c:v>56.747</c:v>
                </c:pt>
                <c:pt idx="19">
                  <c:v>54.685000000000002</c:v>
                </c:pt>
                <c:pt idx="20">
                  <c:v>52.728000000000002</c:v>
                </c:pt>
                <c:pt idx="21">
                  <c:v>51.564</c:v>
                </c:pt>
                <c:pt idx="22">
                  <c:v>49.567</c:v>
                </c:pt>
                <c:pt idx="23">
                  <c:v>46.734000000000002</c:v>
                </c:pt>
                <c:pt idx="24">
                  <c:v>44.826000000000001</c:v>
                </c:pt>
                <c:pt idx="25">
                  <c:v>43.991</c:v>
                </c:pt>
                <c:pt idx="26">
                  <c:v>42.539000000000001</c:v>
                </c:pt>
                <c:pt idx="27">
                  <c:v>41.924999999999997</c:v>
                </c:pt>
                <c:pt idx="28">
                  <c:v>40.438000000000002</c:v>
                </c:pt>
                <c:pt idx="29">
                  <c:v>38.695</c:v>
                </c:pt>
                <c:pt idx="30">
                  <c:v>37.070999999999998</c:v>
                </c:pt>
                <c:pt idx="31">
                  <c:v>36.32</c:v>
                </c:pt>
                <c:pt idx="32">
                  <c:v>35.436999999999998</c:v>
                </c:pt>
                <c:pt idx="33">
                  <c:v>34.295999999999999</c:v>
                </c:pt>
                <c:pt idx="34">
                  <c:v>32.119999999999997</c:v>
                </c:pt>
                <c:pt idx="35">
                  <c:v>30.706</c:v>
                </c:pt>
                <c:pt idx="36">
                  <c:v>29.677</c:v>
                </c:pt>
                <c:pt idx="37">
                  <c:v>27.99</c:v>
                </c:pt>
                <c:pt idx="38">
                  <c:v>26.818000000000001</c:v>
                </c:pt>
                <c:pt idx="39">
                  <c:v>25.776</c:v>
                </c:pt>
                <c:pt idx="40">
                  <c:v>25.12</c:v>
                </c:pt>
                <c:pt idx="41">
                  <c:v>24.582999999999998</c:v>
                </c:pt>
                <c:pt idx="42">
                  <c:v>23.1</c:v>
                </c:pt>
                <c:pt idx="43">
                  <c:v>22.015999999999998</c:v>
                </c:pt>
                <c:pt idx="44">
                  <c:v>21.065000000000001</c:v>
                </c:pt>
                <c:pt idx="45">
                  <c:v>19.97</c:v>
                </c:pt>
                <c:pt idx="46">
                  <c:v>19.132000000000001</c:v>
                </c:pt>
                <c:pt idx="47">
                  <c:v>18.427</c:v>
                </c:pt>
                <c:pt idx="48">
                  <c:v>17.558</c:v>
                </c:pt>
                <c:pt idx="49">
                  <c:v>17.265999999999998</c:v>
                </c:pt>
                <c:pt idx="50">
                  <c:v>15.802</c:v>
                </c:pt>
                <c:pt idx="51">
                  <c:v>15.363</c:v>
                </c:pt>
                <c:pt idx="52">
                  <c:v>14.627000000000001</c:v>
                </c:pt>
                <c:pt idx="53">
                  <c:v>13.888999999999999</c:v>
                </c:pt>
                <c:pt idx="54">
                  <c:v>13.298</c:v>
                </c:pt>
                <c:pt idx="55">
                  <c:v>12.853999999999999</c:v>
                </c:pt>
                <c:pt idx="56">
                  <c:v>12.116</c:v>
                </c:pt>
                <c:pt idx="57">
                  <c:v>11.377000000000001</c:v>
                </c:pt>
                <c:pt idx="58">
                  <c:v>10.786</c:v>
                </c:pt>
                <c:pt idx="59">
                  <c:v>10.343</c:v>
                </c:pt>
                <c:pt idx="60">
                  <c:v>9.8989999999999991</c:v>
                </c:pt>
              </c:numCache>
            </c:numRef>
          </c:yVal>
          <c:smooth val="0"/>
        </c:ser>
        <c:ser>
          <c:idx val="1"/>
          <c:order val="1"/>
          <c:tx>
            <c:strRef>
              <c:f>Sheet1!$C$1</c:f>
              <c:strCache>
                <c:ptCount val="1"/>
                <c:pt idx="0">
                  <c:v>1998-2004 (N = 1,456)</c:v>
                </c:pt>
              </c:strCache>
            </c:strRef>
          </c:tx>
          <c:spPr>
            <a:ln w="41275">
              <a:solidFill>
                <a:srgbClr val="00FF00"/>
              </a:solidFill>
              <a:prstDash val="solid"/>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Sheet1!$C$2:$C$62</c:f>
              <c:numCache>
                <c:formatCode>General</c:formatCode>
                <c:ptCount val="61"/>
                <c:pt idx="0">
                  <c:v>100</c:v>
                </c:pt>
                <c:pt idx="1">
                  <c:v>91.388000000000005</c:v>
                </c:pt>
                <c:pt idx="2">
                  <c:v>87.427000000000007</c:v>
                </c:pt>
                <c:pt idx="3">
                  <c:v>84.765000000000001</c:v>
                </c:pt>
                <c:pt idx="4">
                  <c:v>83.153999999999996</c:v>
                </c:pt>
                <c:pt idx="5">
                  <c:v>81.331000000000003</c:v>
                </c:pt>
                <c:pt idx="6">
                  <c:v>80.278000000000006</c:v>
                </c:pt>
                <c:pt idx="7">
                  <c:v>78.518000000000001</c:v>
                </c:pt>
                <c:pt idx="8">
                  <c:v>76.614999999999995</c:v>
                </c:pt>
                <c:pt idx="9">
                  <c:v>75.343999999999994</c:v>
                </c:pt>
                <c:pt idx="10">
                  <c:v>74.143000000000001</c:v>
                </c:pt>
                <c:pt idx="11">
                  <c:v>73.150000000000006</c:v>
                </c:pt>
                <c:pt idx="12">
                  <c:v>72.224999999999994</c:v>
                </c:pt>
                <c:pt idx="13">
                  <c:v>69.486000000000004</c:v>
                </c:pt>
                <c:pt idx="14">
                  <c:v>67.366</c:v>
                </c:pt>
                <c:pt idx="15">
                  <c:v>65.236000000000004</c:v>
                </c:pt>
                <c:pt idx="16">
                  <c:v>63.094000000000001</c:v>
                </c:pt>
                <c:pt idx="17">
                  <c:v>61.829000000000001</c:v>
                </c:pt>
                <c:pt idx="18">
                  <c:v>60.030999999999999</c:v>
                </c:pt>
                <c:pt idx="19">
                  <c:v>58.213999999999999</c:v>
                </c:pt>
                <c:pt idx="20">
                  <c:v>56.46</c:v>
                </c:pt>
                <c:pt idx="21">
                  <c:v>55.063000000000002</c:v>
                </c:pt>
                <c:pt idx="22">
                  <c:v>53.731000000000002</c:v>
                </c:pt>
                <c:pt idx="23">
                  <c:v>51.923999999999999</c:v>
                </c:pt>
                <c:pt idx="24">
                  <c:v>50.421999999999997</c:v>
                </c:pt>
                <c:pt idx="25">
                  <c:v>49.301000000000002</c:v>
                </c:pt>
                <c:pt idx="26">
                  <c:v>47.448999999999998</c:v>
                </c:pt>
                <c:pt idx="27">
                  <c:v>45.665999999999997</c:v>
                </c:pt>
                <c:pt idx="28">
                  <c:v>43.774000000000001</c:v>
                </c:pt>
                <c:pt idx="29">
                  <c:v>42.35</c:v>
                </c:pt>
                <c:pt idx="30">
                  <c:v>40.914999999999999</c:v>
                </c:pt>
                <c:pt idx="31">
                  <c:v>39.557000000000002</c:v>
                </c:pt>
                <c:pt idx="32">
                  <c:v>38.792000000000002</c:v>
                </c:pt>
                <c:pt idx="33">
                  <c:v>38.101999999999997</c:v>
                </c:pt>
                <c:pt idx="34">
                  <c:v>36.884999999999998</c:v>
                </c:pt>
                <c:pt idx="35">
                  <c:v>34.965000000000003</c:v>
                </c:pt>
                <c:pt idx="36">
                  <c:v>33.478000000000002</c:v>
                </c:pt>
                <c:pt idx="37">
                  <c:v>32.241999999999997</c:v>
                </c:pt>
                <c:pt idx="38">
                  <c:v>30.899000000000001</c:v>
                </c:pt>
                <c:pt idx="39">
                  <c:v>30.001000000000001</c:v>
                </c:pt>
                <c:pt idx="40">
                  <c:v>28.914999999999999</c:v>
                </c:pt>
                <c:pt idx="41">
                  <c:v>28.088999999999999</c:v>
                </c:pt>
                <c:pt idx="42">
                  <c:v>27.34</c:v>
                </c:pt>
                <c:pt idx="43">
                  <c:v>26.675000000000001</c:v>
                </c:pt>
                <c:pt idx="44">
                  <c:v>25.588000000000001</c:v>
                </c:pt>
                <c:pt idx="45">
                  <c:v>24.17</c:v>
                </c:pt>
                <c:pt idx="46">
                  <c:v>23.143999999999998</c:v>
                </c:pt>
                <c:pt idx="47">
                  <c:v>22.914000000000001</c:v>
                </c:pt>
                <c:pt idx="48">
                  <c:v>21.701000000000001</c:v>
                </c:pt>
                <c:pt idx="49">
                  <c:v>21.003</c:v>
                </c:pt>
                <c:pt idx="50">
                  <c:v>20.277000000000001</c:v>
                </c:pt>
                <c:pt idx="51">
                  <c:v>19.082000000000001</c:v>
                </c:pt>
                <c:pt idx="52">
                  <c:v>18.445</c:v>
                </c:pt>
                <c:pt idx="53">
                  <c:v>18.064</c:v>
                </c:pt>
                <c:pt idx="54">
                  <c:v>17.27</c:v>
                </c:pt>
                <c:pt idx="55">
                  <c:v>16.475999999999999</c:v>
                </c:pt>
                <c:pt idx="56">
                  <c:v>16.262</c:v>
                </c:pt>
                <c:pt idx="57">
                  <c:v>16.004000000000001</c:v>
                </c:pt>
                <c:pt idx="58">
                  <c:v>16.004000000000001</c:v>
                </c:pt>
                <c:pt idx="59">
                  <c:v>15.176</c:v>
                </c:pt>
                <c:pt idx="60">
                  <c:v>15.176</c:v>
                </c:pt>
              </c:numCache>
            </c:numRef>
          </c:yVal>
          <c:smooth val="0"/>
        </c:ser>
        <c:ser>
          <c:idx val="2"/>
          <c:order val="2"/>
          <c:tx>
            <c:strRef>
              <c:f>Sheet1!$D$1</c:f>
              <c:strCache>
                <c:ptCount val="1"/>
                <c:pt idx="0">
                  <c:v>2005-6/2012 (N = 2,965)</c:v>
                </c:pt>
              </c:strCache>
            </c:strRef>
          </c:tx>
          <c:spPr>
            <a:ln w="41275">
              <a:solidFill>
                <a:srgbClr val="FF0000"/>
              </a:solidFill>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Sheet1!$D$2:$D$62</c:f>
              <c:numCache>
                <c:formatCode>General</c:formatCode>
                <c:ptCount val="61"/>
                <c:pt idx="0">
                  <c:v>100</c:v>
                </c:pt>
                <c:pt idx="1">
                  <c:v>93.768000000000001</c:v>
                </c:pt>
                <c:pt idx="2">
                  <c:v>91.102999999999994</c:v>
                </c:pt>
                <c:pt idx="3">
                  <c:v>89.143000000000001</c:v>
                </c:pt>
                <c:pt idx="4">
                  <c:v>87.867999999999995</c:v>
                </c:pt>
                <c:pt idx="5">
                  <c:v>86.415999999999997</c:v>
                </c:pt>
                <c:pt idx="6">
                  <c:v>84.927000000000007</c:v>
                </c:pt>
                <c:pt idx="7">
                  <c:v>83.605999999999995</c:v>
                </c:pt>
                <c:pt idx="8">
                  <c:v>82.247</c:v>
                </c:pt>
                <c:pt idx="9">
                  <c:v>81.165000000000006</c:v>
                </c:pt>
                <c:pt idx="10">
                  <c:v>79.906000000000006</c:v>
                </c:pt>
                <c:pt idx="11">
                  <c:v>78.959000000000003</c:v>
                </c:pt>
                <c:pt idx="12">
                  <c:v>77.998000000000005</c:v>
                </c:pt>
                <c:pt idx="13">
                  <c:v>74.646000000000001</c:v>
                </c:pt>
                <c:pt idx="14">
                  <c:v>71.700999999999993</c:v>
                </c:pt>
                <c:pt idx="15">
                  <c:v>68.986999999999995</c:v>
                </c:pt>
                <c:pt idx="16">
                  <c:v>66.897999999999996</c:v>
                </c:pt>
                <c:pt idx="17">
                  <c:v>64.775999999999996</c:v>
                </c:pt>
                <c:pt idx="18">
                  <c:v>62.381</c:v>
                </c:pt>
                <c:pt idx="19">
                  <c:v>60.534999999999997</c:v>
                </c:pt>
                <c:pt idx="20">
                  <c:v>58.868000000000002</c:v>
                </c:pt>
                <c:pt idx="21">
                  <c:v>56.76</c:v>
                </c:pt>
                <c:pt idx="22">
                  <c:v>54.414999999999999</c:v>
                </c:pt>
                <c:pt idx="23">
                  <c:v>52.732999999999997</c:v>
                </c:pt>
                <c:pt idx="24">
                  <c:v>51.54</c:v>
                </c:pt>
                <c:pt idx="25">
                  <c:v>49.573</c:v>
                </c:pt>
                <c:pt idx="26">
                  <c:v>47.704000000000001</c:v>
                </c:pt>
                <c:pt idx="27">
                  <c:v>45.552999999999997</c:v>
                </c:pt>
                <c:pt idx="28">
                  <c:v>43.381</c:v>
                </c:pt>
                <c:pt idx="29">
                  <c:v>42.076000000000001</c:v>
                </c:pt>
                <c:pt idx="30">
                  <c:v>40.908999999999999</c:v>
                </c:pt>
                <c:pt idx="31">
                  <c:v>39.686999999999998</c:v>
                </c:pt>
                <c:pt idx="32">
                  <c:v>38.249000000000002</c:v>
                </c:pt>
                <c:pt idx="33">
                  <c:v>37.618000000000002</c:v>
                </c:pt>
                <c:pt idx="34">
                  <c:v>36.454999999999998</c:v>
                </c:pt>
                <c:pt idx="35">
                  <c:v>34.353000000000002</c:v>
                </c:pt>
                <c:pt idx="36">
                  <c:v>32.811</c:v>
                </c:pt>
              </c:numCache>
            </c:numRef>
          </c:yVal>
          <c:smooth val="0"/>
        </c:ser>
        <c:dLbls>
          <c:showLegendKey val="0"/>
          <c:showVal val="0"/>
          <c:showCatName val="0"/>
          <c:showSerName val="0"/>
          <c:showPercent val="0"/>
          <c:showBubbleSize val="0"/>
        </c:dLbls>
        <c:axId val="598409416"/>
        <c:axId val="598409808"/>
      </c:scatterChart>
      <c:valAx>
        <c:axId val="598409416"/>
        <c:scaling>
          <c:orientation val="minMax"/>
          <c:max val="1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8409808"/>
        <c:crosses val="autoZero"/>
        <c:crossBetween val="midCat"/>
        <c:majorUnit val="1"/>
      </c:valAx>
      <c:valAx>
        <c:axId val="5984098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98409416"/>
        <c:crosses val="autoZero"/>
        <c:crossBetween val="midCat"/>
        <c:majorUnit val="10"/>
      </c:valAx>
      <c:spPr>
        <a:solidFill>
          <a:schemeClr val="bg2"/>
        </a:solidFill>
        <a:ln>
          <a:solidFill>
            <a:schemeClr val="tx1"/>
          </a:solidFill>
        </a:ln>
      </c:spPr>
    </c:plotArea>
    <c:legend>
      <c:legendPos val="r"/>
      <c:layout>
        <c:manualLayout>
          <c:xMode val="edge"/>
          <c:yMode val="edge"/>
          <c:x val="0.60897486818572455"/>
          <c:y val="6.5835301837270432E-2"/>
          <c:w val="0.32833333333333331"/>
          <c:h val="0.2302825896762936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9152185718164582E-2"/>
          <c:w val="0.88622918263535633"/>
          <c:h val="0.74888472957273777"/>
        </c:manualLayout>
      </c:layout>
      <c:barChart>
        <c:barDir val="col"/>
        <c:grouping val="stacked"/>
        <c:varyColors val="0"/>
        <c:ser>
          <c:idx val="0"/>
          <c:order val="0"/>
          <c:tx>
            <c:strRef>
              <c:f>Sheet1!$B$1</c:f>
              <c:strCache>
                <c:ptCount val="1"/>
                <c:pt idx="0">
                  <c:v>Europe</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Sheet1!$B$2:$B$8</c:f>
              <c:numCache>
                <c:formatCode>General</c:formatCode>
                <c:ptCount val="7"/>
                <c:pt idx="0">
                  <c:v>11</c:v>
                </c:pt>
                <c:pt idx="1">
                  <c:v>5</c:v>
                </c:pt>
                <c:pt idx="2">
                  <c:v>16</c:v>
                </c:pt>
                <c:pt idx="3">
                  <c:v>13</c:v>
                </c:pt>
                <c:pt idx="4">
                  <c:v>8</c:v>
                </c:pt>
                <c:pt idx="5">
                  <c:v>3</c:v>
                </c:pt>
                <c:pt idx="6">
                  <c:v>5</c:v>
                </c:pt>
              </c:numCache>
            </c:numRef>
          </c:val>
        </c:ser>
        <c:ser>
          <c:idx val="1"/>
          <c:order val="1"/>
          <c:tx>
            <c:strRef>
              <c:f>Sheet1!$C$1</c:f>
              <c:strCache>
                <c:ptCount val="1"/>
                <c:pt idx="0">
                  <c:v>North America</c:v>
                </c:pt>
              </c:strCache>
            </c:strRef>
          </c:tx>
          <c:spPr>
            <a:gradFill>
              <a:gsLst>
                <a:gs pos="0">
                  <a:srgbClr val="00B050"/>
                </a:gs>
                <a:gs pos="50000">
                  <a:srgbClr val="00FF00"/>
                </a:gs>
                <a:gs pos="100000">
                  <a:srgbClr val="00B050"/>
                </a:gs>
              </a:gsLst>
              <a:lin ang="10800000" scaled="1"/>
            </a:gradFill>
            <a:ln>
              <a:solidFill>
                <a:srgbClr val="000000"/>
              </a:solidFill>
            </a:ln>
          </c:spPr>
          <c:invertIfNegative val="0"/>
          <c:dLbls>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Sheet1!$C$2:$C$8</c:f>
              <c:numCache>
                <c:formatCode>General</c:formatCode>
                <c:ptCount val="7"/>
                <c:pt idx="0">
                  <c:v>15</c:v>
                </c:pt>
                <c:pt idx="1">
                  <c:v>9</c:v>
                </c:pt>
                <c:pt idx="2">
                  <c:v>20</c:v>
                </c:pt>
                <c:pt idx="3">
                  <c:v>8</c:v>
                </c:pt>
                <c:pt idx="4">
                  <c:v>12</c:v>
                </c:pt>
                <c:pt idx="5">
                  <c:v>5</c:v>
                </c:pt>
                <c:pt idx="6">
                  <c:v>8</c:v>
                </c:pt>
              </c:numCache>
            </c:numRef>
          </c:val>
        </c:ser>
        <c:ser>
          <c:idx val="2"/>
          <c:order val="2"/>
          <c:tx>
            <c:strRef>
              <c:f>Sheet1!$D$1</c:f>
              <c:strCache>
                <c:ptCount val="1"/>
                <c:pt idx="0">
                  <c:v>Other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dLbls>
            <c:dLbl>
              <c:idx val="3"/>
              <c:layout>
                <c:manualLayout>
                  <c:x val="1.4749262536872074E-3"/>
                  <c:y val="-2.60416666666666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343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749262536873156E-3"/>
                  <c:y val="-2.3437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1-4</c:v>
                </c:pt>
                <c:pt idx="1">
                  <c:v>5-9</c:v>
                </c:pt>
                <c:pt idx="2">
                  <c:v>10-19</c:v>
                </c:pt>
                <c:pt idx="3">
                  <c:v>20-29</c:v>
                </c:pt>
                <c:pt idx="4">
                  <c:v>30-39</c:v>
                </c:pt>
                <c:pt idx="5">
                  <c:v>40-49</c:v>
                </c:pt>
                <c:pt idx="6">
                  <c:v>50+</c:v>
                </c:pt>
              </c:strCache>
            </c:strRef>
          </c:cat>
          <c:val>
            <c:numRef>
              <c:f>Sheet1!$D$2:$D$8</c:f>
              <c:numCache>
                <c:formatCode>General</c:formatCode>
                <c:ptCount val="7"/>
                <c:pt idx="0">
                  <c:v>3</c:v>
                </c:pt>
                <c:pt idx="1">
                  <c:v>6</c:v>
                </c:pt>
                <c:pt idx="2">
                  <c:v>6</c:v>
                </c:pt>
                <c:pt idx="3">
                  <c:v>0</c:v>
                </c:pt>
                <c:pt idx="4">
                  <c:v>0</c:v>
                </c:pt>
                <c:pt idx="5">
                  <c:v>2</c:v>
                </c:pt>
                <c:pt idx="6">
                  <c:v>1</c:v>
                </c:pt>
              </c:numCache>
            </c:numRef>
          </c:val>
        </c:ser>
        <c:dLbls>
          <c:showLegendKey val="0"/>
          <c:showVal val="0"/>
          <c:showCatName val="0"/>
          <c:showSerName val="0"/>
          <c:showPercent val="0"/>
          <c:showBubbleSize val="0"/>
        </c:dLbls>
        <c:gapWidth val="35"/>
        <c:overlap val="100"/>
        <c:axId val="722796240"/>
        <c:axId val="722820152"/>
      </c:barChart>
      <c:catAx>
        <c:axId val="722796240"/>
        <c:scaling>
          <c:orientation val="minMax"/>
        </c:scaling>
        <c:delete val="0"/>
        <c:axPos val="b"/>
        <c:title>
          <c:tx>
            <c:rich>
              <a:bodyPr/>
              <a:lstStyle/>
              <a:p>
                <a:pPr>
                  <a:defRPr sz="1700">
                    <a:solidFill>
                      <a:schemeClr val="tx1"/>
                    </a:solidFill>
                  </a:defRPr>
                </a:pPr>
                <a:r>
                  <a:rPr lang="en-US" sz="1800" b="1" i="0" baseline="0" dirty="0" smtClean="0">
                    <a:solidFill>
                      <a:schemeClr val="tx1"/>
                    </a:solidFill>
                  </a:rPr>
                  <a:t>Average number of lung transplants per year</a:t>
                </a:r>
                <a:endParaRPr lang="en-US" sz="1800" b="1" i="0" baseline="0" dirty="0">
                  <a:solidFill>
                    <a:schemeClr val="tx1"/>
                  </a:solidFill>
                </a:endParaRPr>
              </a:p>
            </c:rich>
          </c:tx>
          <c:layout/>
          <c:overlay val="0"/>
        </c:title>
        <c:numFmt formatCode="General" sourceLinked="1"/>
        <c:majorTickMark val="out"/>
        <c:minorTickMark val="none"/>
        <c:tickLblPos val="nextTo"/>
        <c:txPr>
          <a:bodyPr rot="0"/>
          <a:lstStyle/>
          <a:p>
            <a:pPr>
              <a:defRPr sz="1500" b="1"/>
            </a:pPr>
            <a:endParaRPr lang="en-US"/>
          </a:p>
        </c:txPr>
        <c:crossAx val="722820152"/>
        <c:crosses val="autoZero"/>
        <c:auto val="1"/>
        <c:lblAlgn val="ctr"/>
        <c:lblOffset val="100"/>
        <c:noMultiLvlLbl val="0"/>
      </c:catAx>
      <c:valAx>
        <c:axId val="722820152"/>
        <c:scaling>
          <c:orientation val="minMax"/>
          <c:max val="60"/>
        </c:scaling>
        <c:delete val="0"/>
        <c:axPos val="l"/>
        <c:majorGridlines>
          <c:spPr>
            <a:ln>
              <a:prstDash val="sysDash"/>
            </a:ln>
          </c:spPr>
        </c:majorGridlines>
        <c:title>
          <c:tx>
            <c:rich>
              <a:bodyPr rot="-5400000" vert="horz"/>
              <a:lstStyle/>
              <a:p>
                <a:pPr>
                  <a:defRPr sz="1700">
                    <a:solidFill>
                      <a:schemeClr val="tx1"/>
                    </a:solidFill>
                  </a:defRPr>
                </a:pPr>
                <a:r>
                  <a:rPr lang="en-US" sz="1700" b="1" i="0" baseline="0" dirty="0" smtClean="0">
                    <a:solidFill>
                      <a:schemeClr val="tx1"/>
                    </a:solidFill>
                  </a:rPr>
                  <a:t>Number of Centers</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22796240"/>
        <c:crosses val="autoZero"/>
        <c:crossBetween val="between"/>
        <c:majorUnit val="10"/>
      </c:valAx>
      <c:spPr>
        <a:solidFill>
          <a:schemeClr val="bg2"/>
        </a:solidFill>
        <a:ln>
          <a:solidFill>
            <a:schemeClr val="tx1"/>
          </a:solidFill>
        </a:ln>
      </c:spPr>
    </c:plotArea>
    <c:legend>
      <c:legendPos val="l"/>
      <c:layout>
        <c:manualLayout>
          <c:xMode val="edge"/>
          <c:yMode val="edge"/>
          <c:x val="0.6900677072445589"/>
          <c:y val="0.125"/>
          <c:w val="0.18353146122221448"/>
          <c:h val="0.17650221456692913"/>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2477471566054972"/>
        </c:manualLayout>
      </c:layout>
      <c:scatterChart>
        <c:scatterStyle val="lineMarker"/>
        <c:varyColors val="0"/>
        <c:ser>
          <c:idx val="0"/>
          <c:order val="0"/>
          <c:tx>
            <c:strRef>
              <c:f>Sheet1!$B$1</c:f>
              <c:strCache>
                <c:ptCount val="1"/>
                <c:pt idx="0">
                  <c:v>1990-1997 (N = 254)</c:v>
                </c:pt>
              </c:strCache>
            </c:strRef>
          </c:tx>
          <c:spPr>
            <a:ln w="41275">
              <a:solidFill>
                <a:srgbClr val="00FFFF"/>
              </a:solidFill>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Sheet1!$B$2:$B$62</c:f>
              <c:numCache>
                <c:formatCode>General</c:formatCode>
                <c:ptCount val="61"/>
                <c:pt idx="0">
                  <c:v>100</c:v>
                </c:pt>
                <c:pt idx="1">
                  <c:v>79.474999999999994</c:v>
                </c:pt>
                <c:pt idx="2">
                  <c:v>72.349000000000004</c:v>
                </c:pt>
                <c:pt idx="3">
                  <c:v>69.16</c:v>
                </c:pt>
                <c:pt idx="4">
                  <c:v>66.760999999999996</c:v>
                </c:pt>
                <c:pt idx="5">
                  <c:v>64.763000000000005</c:v>
                </c:pt>
                <c:pt idx="6">
                  <c:v>62.761000000000003</c:v>
                </c:pt>
                <c:pt idx="7">
                  <c:v>62.356000000000002</c:v>
                </c:pt>
                <c:pt idx="8">
                  <c:v>61.142000000000003</c:v>
                </c:pt>
                <c:pt idx="9">
                  <c:v>59.515999999999998</c:v>
                </c:pt>
                <c:pt idx="10">
                  <c:v>59.109000000000002</c:v>
                </c:pt>
                <c:pt idx="11">
                  <c:v>58.701000000000001</c:v>
                </c:pt>
                <c:pt idx="12">
                  <c:v>58.293999999999997</c:v>
                </c:pt>
                <c:pt idx="13">
                  <c:v>56.66</c:v>
                </c:pt>
                <c:pt idx="14">
                  <c:v>55.427999999999997</c:v>
                </c:pt>
                <c:pt idx="15">
                  <c:v>54.600999999999999</c:v>
                </c:pt>
                <c:pt idx="16">
                  <c:v>51.292000000000002</c:v>
                </c:pt>
                <c:pt idx="17">
                  <c:v>47.982999999999997</c:v>
                </c:pt>
                <c:pt idx="18">
                  <c:v>47.155000000000001</c:v>
                </c:pt>
                <c:pt idx="19">
                  <c:v>46.734000000000002</c:v>
                </c:pt>
                <c:pt idx="20">
                  <c:v>45.470999999999997</c:v>
                </c:pt>
                <c:pt idx="21">
                  <c:v>43.366</c:v>
                </c:pt>
                <c:pt idx="22">
                  <c:v>42.945</c:v>
                </c:pt>
                <c:pt idx="23">
                  <c:v>41.682000000000002</c:v>
                </c:pt>
                <c:pt idx="24">
                  <c:v>41.256999999999998</c:v>
                </c:pt>
                <c:pt idx="25">
                  <c:v>40.831000000000003</c:v>
                </c:pt>
                <c:pt idx="26">
                  <c:v>39.551000000000002</c:v>
                </c:pt>
                <c:pt idx="27">
                  <c:v>39.121000000000002</c:v>
                </c:pt>
                <c:pt idx="28">
                  <c:v>37.831000000000003</c:v>
                </c:pt>
                <c:pt idx="29">
                  <c:v>36.970999999999997</c:v>
                </c:pt>
                <c:pt idx="30">
                  <c:v>36.542000000000002</c:v>
                </c:pt>
                <c:pt idx="31">
                  <c:v>36.542000000000002</c:v>
                </c:pt>
                <c:pt idx="32">
                  <c:v>36.100999999999999</c:v>
                </c:pt>
                <c:pt idx="33">
                  <c:v>35.661000000000001</c:v>
                </c:pt>
                <c:pt idx="34">
                  <c:v>35.661000000000001</c:v>
                </c:pt>
                <c:pt idx="35">
                  <c:v>35.215000000000003</c:v>
                </c:pt>
                <c:pt idx="36">
                  <c:v>34.323999999999998</c:v>
                </c:pt>
                <c:pt idx="37">
                  <c:v>33.402000000000001</c:v>
                </c:pt>
                <c:pt idx="38">
                  <c:v>33.402000000000001</c:v>
                </c:pt>
                <c:pt idx="39">
                  <c:v>33.402000000000001</c:v>
                </c:pt>
                <c:pt idx="40">
                  <c:v>32.460999999999999</c:v>
                </c:pt>
                <c:pt idx="41">
                  <c:v>31.506</c:v>
                </c:pt>
                <c:pt idx="42">
                  <c:v>31.506</c:v>
                </c:pt>
                <c:pt idx="43">
                  <c:v>30.552</c:v>
                </c:pt>
                <c:pt idx="44">
                  <c:v>29.565999999999999</c:v>
                </c:pt>
                <c:pt idx="45">
                  <c:v>29.065000000000001</c:v>
                </c:pt>
                <c:pt idx="46">
                  <c:v>28.045000000000002</c:v>
                </c:pt>
                <c:pt idx="47">
                  <c:v>26.515999999999998</c:v>
                </c:pt>
                <c:pt idx="48">
                  <c:v>26.006</c:v>
                </c:pt>
                <c:pt idx="49">
                  <c:v>24.986000000000001</c:v>
                </c:pt>
                <c:pt idx="50">
                  <c:v>23.966000000000001</c:v>
                </c:pt>
                <c:pt idx="51">
                  <c:v>23.966000000000001</c:v>
                </c:pt>
                <c:pt idx="52">
                  <c:v>23.445</c:v>
                </c:pt>
                <c:pt idx="53">
                  <c:v>23.445</c:v>
                </c:pt>
                <c:pt idx="54">
                  <c:v>23.445</c:v>
                </c:pt>
                <c:pt idx="55">
                  <c:v>23.445</c:v>
                </c:pt>
                <c:pt idx="56">
                  <c:v>22.379000000000001</c:v>
                </c:pt>
                <c:pt idx="57">
                  <c:v>22.379000000000001</c:v>
                </c:pt>
                <c:pt idx="58">
                  <c:v>21.82</c:v>
                </c:pt>
                <c:pt idx="59">
                  <c:v>20.701000000000001</c:v>
                </c:pt>
                <c:pt idx="60">
                  <c:v>20.701000000000001</c:v>
                </c:pt>
              </c:numCache>
            </c:numRef>
          </c:yVal>
          <c:smooth val="0"/>
        </c:ser>
        <c:ser>
          <c:idx val="1"/>
          <c:order val="1"/>
          <c:tx>
            <c:strRef>
              <c:f>Sheet1!$C$1</c:f>
              <c:strCache>
                <c:ptCount val="1"/>
                <c:pt idx="0">
                  <c:v>1998-2004 (N = 757)</c:v>
                </c:pt>
              </c:strCache>
            </c:strRef>
          </c:tx>
          <c:spPr>
            <a:ln w="41275">
              <a:solidFill>
                <a:srgbClr val="00FF00"/>
              </a:solidFill>
              <a:prstDash val="solid"/>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Sheet1!$C$2:$C$62</c:f>
              <c:numCache>
                <c:formatCode>General</c:formatCode>
                <c:ptCount val="61"/>
                <c:pt idx="0">
                  <c:v>100</c:v>
                </c:pt>
                <c:pt idx="1">
                  <c:v>87.822999999999993</c:v>
                </c:pt>
                <c:pt idx="2">
                  <c:v>84.194999999999993</c:v>
                </c:pt>
                <c:pt idx="3">
                  <c:v>81.602999999999994</c:v>
                </c:pt>
                <c:pt idx="4">
                  <c:v>80.236999999999995</c:v>
                </c:pt>
                <c:pt idx="5">
                  <c:v>78.182000000000002</c:v>
                </c:pt>
                <c:pt idx="6">
                  <c:v>76.811000000000007</c:v>
                </c:pt>
                <c:pt idx="7">
                  <c:v>75.302000000000007</c:v>
                </c:pt>
                <c:pt idx="8">
                  <c:v>73.656000000000006</c:v>
                </c:pt>
                <c:pt idx="9">
                  <c:v>72.831000000000003</c:v>
                </c:pt>
                <c:pt idx="10">
                  <c:v>72.007000000000005</c:v>
                </c:pt>
                <c:pt idx="11">
                  <c:v>71.319000000000003</c:v>
                </c:pt>
                <c:pt idx="12">
                  <c:v>71.042000000000002</c:v>
                </c:pt>
                <c:pt idx="13">
                  <c:v>69.221000000000004</c:v>
                </c:pt>
                <c:pt idx="14">
                  <c:v>67.528000000000006</c:v>
                </c:pt>
                <c:pt idx="15">
                  <c:v>66.106999999999999</c:v>
                </c:pt>
                <c:pt idx="16">
                  <c:v>65.248999999999995</c:v>
                </c:pt>
                <c:pt idx="17">
                  <c:v>63.771999999999998</c:v>
                </c:pt>
                <c:pt idx="18">
                  <c:v>62.572000000000003</c:v>
                </c:pt>
                <c:pt idx="19">
                  <c:v>61.061</c:v>
                </c:pt>
                <c:pt idx="20">
                  <c:v>60.453000000000003</c:v>
                </c:pt>
                <c:pt idx="21">
                  <c:v>58.311999999999998</c:v>
                </c:pt>
                <c:pt idx="22">
                  <c:v>57.237000000000002</c:v>
                </c:pt>
                <c:pt idx="23">
                  <c:v>56.15</c:v>
                </c:pt>
                <c:pt idx="24">
                  <c:v>55.366999999999997</c:v>
                </c:pt>
                <c:pt idx="25">
                  <c:v>54.250999999999998</c:v>
                </c:pt>
                <c:pt idx="26">
                  <c:v>53.448</c:v>
                </c:pt>
                <c:pt idx="27">
                  <c:v>52.32</c:v>
                </c:pt>
                <c:pt idx="28">
                  <c:v>50.697000000000003</c:v>
                </c:pt>
                <c:pt idx="29">
                  <c:v>49.552</c:v>
                </c:pt>
                <c:pt idx="30">
                  <c:v>49.052999999999997</c:v>
                </c:pt>
                <c:pt idx="31">
                  <c:v>48.045000000000002</c:v>
                </c:pt>
                <c:pt idx="32">
                  <c:v>47.371000000000002</c:v>
                </c:pt>
                <c:pt idx="33">
                  <c:v>46.859000000000002</c:v>
                </c:pt>
                <c:pt idx="34">
                  <c:v>46.171999999999997</c:v>
                </c:pt>
                <c:pt idx="35">
                  <c:v>44.262999999999998</c:v>
                </c:pt>
                <c:pt idx="36">
                  <c:v>43.031999999999996</c:v>
                </c:pt>
                <c:pt idx="37">
                  <c:v>42.674999999999997</c:v>
                </c:pt>
                <c:pt idx="38">
                  <c:v>41.954000000000001</c:v>
                </c:pt>
                <c:pt idx="39">
                  <c:v>41.593000000000004</c:v>
                </c:pt>
                <c:pt idx="40">
                  <c:v>40.680999999999997</c:v>
                </c:pt>
                <c:pt idx="41">
                  <c:v>39.735999999999997</c:v>
                </c:pt>
                <c:pt idx="42">
                  <c:v>39.542999999999999</c:v>
                </c:pt>
                <c:pt idx="43">
                  <c:v>37.968000000000004</c:v>
                </c:pt>
                <c:pt idx="44">
                  <c:v>36.701000000000001</c:v>
                </c:pt>
                <c:pt idx="45">
                  <c:v>35.712000000000003</c:v>
                </c:pt>
                <c:pt idx="46">
                  <c:v>35.200000000000003</c:v>
                </c:pt>
                <c:pt idx="47">
                  <c:v>34.122999999999998</c:v>
                </c:pt>
                <c:pt idx="48">
                  <c:v>33.823999999999998</c:v>
                </c:pt>
                <c:pt idx="49">
                  <c:v>33.103999999999999</c:v>
                </c:pt>
                <c:pt idx="50">
                  <c:v>33.103999999999999</c:v>
                </c:pt>
                <c:pt idx="51">
                  <c:v>32.722999999999999</c:v>
                </c:pt>
                <c:pt idx="52">
                  <c:v>32.323999999999998</c:v>
                </c:pt>
                <c:pt idx="53">
                  <c:v>32.323999999999998</c:v>
                </c:pt>
                <c:pt idx="54">
                  <c:v>31.818999999999999</c:v>
                </c:pt>
                <c:pt idx="55">
                  <c:v>31.818999999999999</c:v>
                </c:pt>
                <c:pt idx="56">
                  <c:v>30.582999999999998</c:v>
                </c:pt>
                <c:pt idx="57">
                  <c:v>29.143000000000001</c:v>
                </c:pt>
                <c:pt idx="58">
                  <c:v>29.143000000000001</c:v>
                </c:pt>
                <c:pt idx="59">
                  <c:v>28.334</c:v>
                </c:pt>
                <c:pt idx="60">
                  <c:v>27.42</c:v>
                </c:pt>
              </c:numCache>
            </c:numRef>
          </c:yVal>
          <c:smooth val="0"/>
        </c:ser>
        <c:ser>
          <c:idx val="2"/>
          <c:order val="2"/>
          <c:tx>
            <c:strRef>
              <c:f>Sheet1!$D$1</c:f>
              <c:strCache>
                <c:ptCount val="1"/>
                <c:pt idx="0">
                  <c:v>2005-6/2012 (N = 3,293)</c:v>
                </c:pt>
              </c:strCache>
            </c:strRef>
          </c:tx>
          <c:spPr>
            <a:ln w="41275">
              <a:solidFill>
                <a:srgbClr val="FF0000"/>
              </a:solidFill>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Sheet1!$D$2:$D$62</c:f>
              <c:numCache>
                <c:formatCode>General</c:formatCode>
                <c:ptCount val="61"/>
                <c:pt idx="0">
                  <c:v>100</c:v>
                </c:pt>
                <c:pt idx="1">
                  <c:v>92.941999999999993</c:v>
                </c:pt>
                <c:pt idx="2">
                  <c:v>90.454999999999998</c:v>
                </c:pt>
                <c:pt idx="3">
                  <c:v>88.54</c:v>
                </c:pt>
                <c:pt idx="4">
                  <c:v>87.361999999999995</c:v>
                </c:pt>
                <c:pt idx="5">
                  <c:v>86.150999999999996</c:v>
                </c:pt>
                <c:pt idx="6">
                  <c:v>84.843999999999994</c:v>
                </c:pt>
                <c:pt idx="7">
                  <c:v>83.781000000000006</c:v>
                </c:pt>
                <c:pt idx="8">
                  <c:v>82.933000000000007</c:v>
                </c:pt>
                <c:pt idx="9">
                  <c:v>82.146000000000001</c:v>
                </c:pt>
                <c:pt idx="10">
                  <c:v>81.165000000000006</c:v>
                </c:pt>
                <c:pt idx="11">
                  <c:v>80.525999999999996</c:v>
                </c:pt>
                <c:pt idx="12">
                  <c:v>79.747</c:v>
                </c:pt>
                <c:pt idx="13">
                  <c:v>77.721000000000004</c:v>
                </c:pt>
                <c:pt idx="14">
                  <c:v>75.742000000000004</c:v>
                </c:pt>
                <c:pt idx="15">
                  <c:v>74.447999999999993</c:v>
                </c:pt>
                <c:pt idx="16">
                  <c:v>72.510999999999996</c:v>
                </c:pt>
                <c:pt idx="17">
                  <c:v>70.995000000000005</c:v>
                </c:pt>
                <c:pt idx="18">
                  <c:v>69.361000000000004</c:v>
                </c:pt>
                <c:pt idx="19">
                  <c:v>67.736999999999995</c:v>
                </c:pt>
                <c:pt idx="20">
                  <c:v>66.144000000000005</c:v>
                </c:pt>
                <c:pt idx="21">
                  <c:v>64.727999999999994</c:v>
                </c:pt>
                <c:pt idx="22">
                  <c:v>63.552</c:v>
                </c:pt>
                <c:pt idx="23">
                  <c:v>61.784999999999997</c:v>
                </c:pt>
                <c:pt idx="24">
                  <c:v>60.445999999999998</c:v>
                </c:pt>
                <c:pt idx="25">
                  <c:v>59.558999999999997</c:v>
                </c:pt>
                <c:pt idx="26">
                  <c:v>58.622</c:v>
                </c:pt>
                <c:pt idx="27">
                  <c:v>57.387999999999998</c:v>
                </c:pt>
                <c:pt idx="28">
                  <c:v>56.305</c:v>
                </c:pt>
                <c:pt idx="29">
                  <c:v>55.433999999999997</c:v>
                </c:pt>
                <c:pt idx="30">
                  <c:v>54.258000000000003</c:v>
                </c:pt>
                <c:pt idx="31">
                  <c:v>52.908000000000001</c:v>
                </c:pt>
                <c:pt idx="32">
                  <c:v>51.851999999999997</c:v>
                </c:pt>
                <c:pt idx="33">
                  <c:v>51.457000000000001</c:v>
                </c:pt>
                <c:pt idx="34">
                  <c:v>50.31</c:v>
                </c:pt>
                <c:pt idx="35">
                  <c:v>49.353000000000002</c:v>
                </c:pt>
                <c:pt idx="36">
                  <c:v>48.835000000000001</c:v>
                </c:pt>
              </c:numCache>
            </c:numRef>
          </c:yVal>
          <c:smooth val="0"/>
        </c:ser>
        <c:dLbls>
          <c:showLegendKey val="0"/>
          <c:showVal val="0"/>
          <c:showCatName val="0"/>
          <c:showSerName val="0"/>
          <c:showPercent val="0"/>
          <c:showBubbleSize val="0"/>
        </c:dLbls>
        <c:axId val="598410592"/>
        <c:axId val="598410984"/>
      </c:scatterChart>
      <c:valAx>
        <c:axId val="598410592"/>
        <c:scaling>
          <c:orientation val="minMax"/>
          <c:max val="1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8410984"/>
        <c:crosses val="autoZero"/>
        <c:crossBetween val="midCat"/>
        <c:majorUnit val="1"/>
      </c:valAx>
      <c:valAx>
        <c:axId val="5984109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98410592"/>
        <c:crosses val="autoZero"/>
        <c:crossBetween val="midCat"/>
        <c:majorUnit val="10"/>
      </c:valAx>
      <c:spPr>
        <a:solidFill>
          <a:schemeClr val="bg2"/>
        </a:solidFill>
        <a:ln>
          <a:solidFill>
            <a:schemeClr val="tx1"/>
          </a:solidFill>
        </a:ln>
      </c:spPr>
    </c:plotArea>
    <c:legend>
      <c:legendPos val="r"/>
      <c:layout>
        <c:manualLayout>
          <c:xMode val="edge"/>
          <c:yMode val="edge"/>
          <c:x val="0.60897486818572455"/>
          <c:y val="5.1946412948381523E-2"/>
          <c:w val="0.34519174041297934"/>
          <c:h val="0.2302825896762912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Single Lung (N = 283)</c:v>
                </c:pt>
              </c:strCache>
            </c:strRef>
          </c:tx>
          <c:spPr>
            <a:ln w="41275">
              <a:solidFill>
                <a:srgbClr val="00FFFF"/>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75.138000000000005</c:v>
                </c:pt>
                <c:pt idx="2">
                  <c:v>72.620999999999995</c:v>
                </c:pt>
                <c:pt idx="3">
                  <c:v>71.183000000000007</c:v>
                </c:pt>
                <c:pt idx="4">
                  <c:v>70.463999999999999</c:v>
                </c:pt>
                <c:pt idx="5">
                  <c:v>67.947999999999993</c:v>
                </c:pt>
                <c:pt idx="6">
                  <c:v>67.947999999999993</c:v>
                </c:pt>
                <c:pt idx="7">
                  <c:v>66.867000000000004</c:v>
                </c:pt>
                <c:pt idx="8">
                  <c:v>65.058000000000007</c:v>
                </c:pt>
                <c:pt idx="9">
                  <c:v>64.326999999999998</c:v>
                </c:pt>
                <c:pt idx="10">
                  <c:v>63.23</c:v>
                </c:pt>
                <c:pt idx="11">
                  <c:v>63.23</c:v>
                </c:pt>
                <c:pt idx="12">
                  <c:v>62.499000000000002</c:v>
                </c:pt>
                <c:pt idx="13">
                  <c:v>55.162999999999997</c:v>
                </c:pt>
                <c:pt idx="14">
                  <c:v>51.509</c:v>
                </c:pt>
                <c:pt idx="15">
                  <c:v>46.835000000000001</c:v>
                </c:pt>
                <c:pt idx="16">
                  <c:v>41.438000000000002</c:v>
                </c:pt>
                <c:pt idx="17">
                  <c:v>38.659999999999997</c:v>
                </c:pt>
                <c:pt idx="18">
                  <c:v>34.414999999999999</c:v>
                </c:pt>
                <c:pt idx="19">
                  <c:v>31.885000000000002</c:v>
                </c:pt>
                <c:pt idx="20">
                  <c:v>28.847999999999999</c:v>
                </c:pt>
                <c:pt idx="21">
                  <c:v>25.103000000000002</c:v>
                </c:pt>
                <c:pt idx="22">
                  <c:v>23.375</c:v>
                </c:pt>
                <c:pt idx="23">
                  <c:v>22.111000000000001</c:v>
                </c:pt>
                <c:pt idx="24">
                  <c:v>20.100999999999999</c:v>
                </c:pt>
                <c:pt idx="25">
                  <c:v>18.638000000000002</c:v>
                </c:pt>
                <c:pt idx="26">
                  <c:v>17.891999999999999</c:v>
                </c:pt>
                <c:pt idx="27">
                  <c:v>16.265999999999998</c:v>
                </c:pt>
              </c:numCache>
            </c:numRef>
          </c:yVal>
          <c:smooth val="0"/>
        </c:ser>
        <c:ser>
          <c:idx val="1"/>
          <c:order val="1"/>
          <c:tx>
            <c:strRef>
              <c:f>Sheet1!$C$1</c:f>
              <c:strCache>
                <c:ptCount val="1"/>
                <c:pt idx="0">
                  <c:v>Bilateral/Double Lung (N = 1,205)</c:v>
                </c:pt>
              </c:strCache>
            </c:strRef>
          </c:tx>
          <c:spPr>
            <a:ln w="41275">
              <a:solidFill>
                <a:srgbClr val="00FF00"/>
              </a:solidFill>
              <a:prstDash val="solid"/>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84.623000000000005</c:v>
                </c:pt>
                <c:pt idx="2">
                  <c:v>81.682000000000002</c:v>
                </c:pt>
                <c:pt idx="3">
                  <c:v>79.552000000000007</c:v>
                </c:pt>
                <c:pt idx="4">
                  <c:v>78.358000000000004</c:v>
                </c:pt>
                <c:pt idx="5">
                  <c:v>77.844999999999999</c:v>
                </c:pt>
                <c:pt idx="6">
                  <c:v>77.331999999999994</c:v>
                </c:pt>
                <c:pt idx="7">
                  <c:v>76.215000000000003</c:v>
                </c:pt>
                <c:pt idx="8">
                  <c:v>75.441000000000003</c:v>
                </c:pt>
                <c:pt idx="9">
                  <c:v>74.837999999999994</c:v>
                </c:pt>
                <c:pt idx="10">
                  <c:v>74.665000000000006</c:v>
                </c:pt>
                <c:pt idx="11">
                  <c:v>74.405000000000001</c:v>
                </c:pt>
                <c:pt idx="12">
                  <c:v>73.361999999999995</c:v>
                </c:pt>
                <c:pt idx="13">
                  <c:v>67.436000000000007</c:v>
                </c:pt>
                <c:pt idx="14">
                  <c:v>62.072000000000003</c:v>
                </c:pt>
                <c:pt idx="15">
                  <c:v>58.406999999999996</c:v>
                </c:pt>
                <c:pt idx="16">
                  <c:v>54.375</c:v>
                </c:pt>
                <c:pt idx="17">
                  <c:v>50.920999999999999</c:v>
                </c:pt>
                <c:pt idx="18">
                  <c:v>48.249000000000002</c:v>
                </c:pt>
                <c:pt idx="19">
                  <c:v>45.508000000000003</c:v>
                </c:pt>
                <c:pt idx="20">
                  <c:v>42.002000000000002</c:v>
                </c:pt>
                <c:pt idx="21">
                  <c:v>39.421999999999997</c:v>
                </c:pt>
                <c:pt idx="22">
                  <c:v>36.334000000000003</c:v>
                </c:pt>
                <c:pt idx="23">
                  <c:v>33.981999999999999</c:v>
                </c:pt>
                <c:pt idx="24">
                  <c:v>31.221</c:v>
                </c:pt>
                <c:pt idx="25">
                  <c:v>29.36</c:v>
                </c:pt>
                <c:pt idx="26">
                  <c:v>26.661000000000001</c:v>
                </c:pt>
                <c:pt idx="27">
                  <c:v>24.587</c:v>
                </c:pt>
              </c:numCache>
            </c:numRef>
          </c:yVal>
          <c:smooth val="0"/>
        </c:ser>
        <c:dLbls>
          <c:showLegendKey val="0"/>
          <c:showVal val="0"/>
          <c:showCatName val="0"/>
          <c:showSerName val="0"/>
          <c:showPercent val="0"/>
          <c:showBubbleSize val="0"/>
        </c:dLbls>
        <c:axId val="598411768"/>
        <c:axId val="598412160"/>
      </c:scatterChart>
      <c:valAx>
        <c:axId val="598411768"/>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8412160"/>
        <c:crosses val="autoZero"/>
        <c:crossBetween val="midCat"/>
        <c:majorUnit val="1"/>
      </c:valAx>
      <c:valAx>
        <c:axId val="5984121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98411768"/>
        <c:crosses val="autoZero"/>
        <c:crossBetween val="midCat"/>
        <c:majorUnit val="10"/>
      </c:valAx>
      <c:spPr>
        <a:solidFill>
          <a:schemeClr val="bg2"/>
        </a:solidFill>
        <a:ln>
          <a:solidFill>
            <a:schemeClr val="tx1"/>
          </a:solidFill>
        </a:ln>
      </c:spPr>
    </c:plotArea>
    <c:legend>
      <c:legendPos val="r"/>
      <c:layout>
        <c:manualLayout>
          <c:xMode val="edge"/>
          <c:yMode val="edge"/>
          <c:x val="0.52047929296448547"/>
          <c:y val="6.5835301837270432E-2"/>
          <c:w val="0.3885988200589971"/>
          <c:h val="0.1775958005249361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1644145288290582"/>
        </c:manualLayout>
      </c:layout>
      <c:scatterChart>
        <c:scatterStyle val="lineMarker"/>
        <c:varyColors val="0"/>
        <c:ser>
          <c:idx val="0"/>
          <c:order val="0"/>
          <c:tx>
            <c:strRef>
              <c:f>Sheet1!$B$1</c:f>
              <c:strCache>
                <c:ptCount val="1"/>
                <c:pt idx="0">
                  <c:v>1990-1997 (N=1,107)</c:v>
                </c:pt>
              </c:strCache>
            </c:strRef>
          </c:tx>
          <c:spPr>
            <a:ln w="41275">
              <a:solidFill>
                <a:srgbClr val="00FFFF"/>
              </a:solidFill>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Sheet1!$B$2:$B$62</c:f>
              <c:numCache>
                <c:formatCode>General</c:formatCode>
                <c:ptCount val="61"/>
                <c:pt idx="0">
                  <c:v>100</c:v>
                </c:pt>
                <c:pt idx="1">
                  <c:v>90.29</c:v>
                </c:pt>
                <c:pt idx="2">
                  <c:v>86.915999999999997</c:v>
                </c:pt>
                <c:pt idx="3">
                  <c:v>85.456000000000003</c:v>
                </c:pt>
                <c:pt idx="4">
                  <c:v>84.358999999999995</c:v>
                </c:pt>
                <c:pt idx="5">
                  <c:v>83.26</c:v>
                </c:pt>
                <c:pt idx="6">
                  <c:v>81.611999999999995</c:v>
                </c:pt>
                <c:pt idx="7">
                  <c:v>79.593000000000004</c:v>
                </c:pt>
                <c:pt idx="8">
                  <c:v>78.95</c:v>
                </c:pt>
                <c:pt idx="9">
                  <c:v>78.028000000000006</c:v>
                </c:pt>
                <c:pt idx="10">
                  <c:v>77.474999999999994</c:v>
                </c:pt>
                <c:pt idx="11">
                  <c:v>76.736000000000004</c:v>
                </c:pt>
                <c:pt idx="12">
                  <c:v>75.718999999999994</c:v>
                </c:pt>
                <c:pt idx="13">
                  <c:v>72.84</c:v>
                </c:pt>
                <c:pt idx="14">
                  <c:v>70.509</c:v>
                </c:pt>
                <c:pt idx="15">
                  <c:v>68.075999999999993</c:v>
                </c:pt>
                <c:pt idx="16">
                  <c:v>66.572999999999993</c:v>
                </c:pt>
                <c:pt idx="17">
                  <c:v>64.302000000000007</c:v>
                </c:pt>
                <c:pt idx="18">
                  <c:v>62.780999999999999</c:v>
                </c:pt>
                <c:pt idx="19">
                  <c:v>61.826999999999998</c:v>
                </c:pt>
                <c:pt idx="20">
                  <c:v>60.101999999999997</c:v>
                </c:pt>
                <c:pt idx="21">
                  <c:v>58.938000000000002</c:v>
                </c:pt>
                <c:pt idx="22">
                  <c:v>57.869</c:v>
                </c:pt>
                <c:pt idx="23">
                  <c:v>56.308999999999997</c:v>
                </c:pt>
                <c:pt idx="24">
                  <c:v>54.936</c:v>
                </c:pt>
                <c:pt idx="25">
                  <c:v>53.838999999999999</c:v>
                </c:pt>
                <c:pt idx="26">
                  <c:v>53.134999999999998</c:v>
                </c:pt>
                <c:pt idx="27">
                  <c:v>52.43</c:v>
                </c:pt>
                <c:pt idx="28">
                  <c:v>51.115000000000002</c:v>
                </c:pt>
                <c:pt idx="29">
                  <c:v>49.889000000000003</c:v>
                </c:pt>
                <c:pt idx="30">
                  <c:v>49.066000000000003</c:v>
                </c:pt>
                <c:pt idx="31">
                  <c:v>48.024000000000001</c:v>
                </c:pt>
                <c:pt idx="32">
                  <c:v>47.393999999999998</c:v>
                </c:pt>
                <c:pt idx="33">
                  <c:v>45.701999999999998</c:v>
                </c:pt>
                <c:pt idx="34">
                  <c:v>45.277999999999999</c:v>
                </c:pt>
                <c:pt idx="35">
                  <c:v>44.31</c:v>
                </c:pt>
                <c:pt idx="36">
                  <c:v>43.768999999999998</c:v>
                </c:pt>
                <c:pt idx="37">
                  <c:v>43.003</c:v>
                </c:pt>
                <c:pt idx="38">
                  <c:v>42.009</c:v>
                </c:pt>
                <c:pt idx="39">
                  <c:v>41.231000000000002</c:v>
                </c:pt>
                <c:pt idx="40">
                  <c:v>40.445999999999998</c:v>
                </c:pt>
                <c:pt idx="41">
                  <c:v>39.54</c:v>
                </c:pt>
                <c:pt idx="42">
                  <c:v>38.856999999999999</c:v>
                </c:pt>
                <c:pt idx="43">
                  <c:v>38.170999999999999</c:v>
                </c:pt>
                <c:pt idx="44">
                  <c:v>37.366999999999997</c:v>
                </c:pt>
                <c:pt idx="45">
                  <c:v>36.323999999999998</c:v>
                </c:pt>
                <c:pt idx="46">
                  <c:v>35.508000000000003</c:v>
                </c:pt>
                <c:pt idx="47">
                  <c:v>35.39</c:v>
                </c:pt>
                <c:pt idx="48">
                  <c:v>35.034999999999997</c:v>
                </c:pt>
                <c:pt idx="49">
                  <c:v>34.435000000000002</c:v>
                </c:pt>
                <c:pt idx="50">
                  <c:v>33.591999999999999</c:v>
                </c:pt>
                <c:pt idx="51">
                  <c:v>32.982999999999997</c:v>
                </c:pt>
                <c:pt idx="52">
                  <c:v>32.122999999999998</c:v>
                </c:pt>
                <c:pt idx="53">
                  <c:v>31.501000000000001</c:v>
                </c:pt>
                <c:pt idx="54">
                  <c:v>31.001000000000001</c:v>
                </c:pt>
                <c:pt idx="55">
                  <c:v>30.876000000000001</c:v>
                </c:pt>
                <c:pt idx="56">
                  <c:v>30.367999999999999</c:v>
                </c:pt>
                <c:pt idx="57">
                  <c:v>30.114000000000001</c:v>
                </c:pt>
                <c:pt idx="58">
                  <c:v>29.594000000000001</c:v>
                </c:pt>
                <c:pt idx="59">
                  <c:v>29.465</c:v>
                </c:pt>
                <c:pt idx="60">
                  <c:v>29.202999999999999</c:v>
                </c:pt>
              </c:numCache>
            </c:numRef>
          </c:yVal>
          <c:smooth val="0"/>
        </c:ser>
        <c:ser>
          <c:idx val="1"/>
          <c:order val="1"/>
          <c:tx>
            <c:strRef>
              <c:f>Sheet1!$C$1</c:f>
              <c:strCache>
                <c:ptCount val="1"/>
                <c:pt idx="0">
                  <c:v>1998-2004 (N=1,946)</c:v>
                </c:pt>
              </c:strCache>
            </c:strRef>
          </c:tx>
          <c:spPr>
            <a:ln w="41275">
              <a:solidFill>
                <a:srgbClr val="00FF00"/>
              </a:solidFill>
              <a:prstDash val="solid"/>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Sheet1!$C$2:$C$62</c:f>
              <c:numCache>
                <c:formatCode>General</c:formatCode>
                <c:ptCount val="61"/>
                <c:pt idx="0">
                  <c:v>100</c:v>
                </c:pt>
                <c:pt idx="1">
                  <c:v>94.495000000000005</c:v>
                </c:pt>
                <c:pt idx="2">
                  <c:v>92.778000000000006</c:v>
                </c:pt>
                <c:pt idx="3">
                  <c:v>90.84</c:v>
                </c:pt>
                <c:pt idx="4">
                  <c:v>89.894999999999996</c:v>
                </c:pt>
                <c:pt idx="5">
                  <c:v>89.108000000000004</c:v>
                </c:pt>
                <c:pt idx="6">
                  <c:v>87.846999999999994</c:v>
                </c:pt>
                <c:pt idx="7">
                  <c:v>87.111000000000004</c:v>
                </c:pt>
                <c:pt idx="8">
                  <c:v>86.531000000000006</c:v>
                </c:pt>
                <c:pt idx="9">
                  <c:v>85.635000000000005</c:v>
                </c:pt>
                <c:pt idx="10">
                  <c:v>85.108000000000004</c:v>
                </c:pt>
                <c:pt idx="11">
                  <c:v>83.786000000000001</c:v>
                </c:pt>
                <c:pt idx="12">
                  <c:v>83.308999999999997</c:v>
                </c:pt>
                <c:pt idx="13">
                  <c:v>81.278000000000006</c:v>
                </c:pt>
                <c:pt idx="14">
                  <c:v>79.075999999999993</c:v>
                </c:pt>
                <c:pt idx="15">
                  <c:v>77.406000000000006</c:v>
                </c:pt>
                <c:pt idx="16">
                  <c:v>75.784000000000006</c:v>
                </c:pt>
                <c:pt idx="17">
                  <c:v>73.878</c:v>
                </c:pt>
                <c:pt idx="18">
                  <c:v>72.510000000000005</c:v>
                </c:pt>
                <c:pt idx="19">
                  <c:v>70.861999999999995</c:v>
                </c:pt>
                <c:pt idx="20">
                  <c:v>69.204999999999998</c:v>
                </c:pt>
                <c:pt idx="21">
                  <c:v>68.141000000000005</c:v>
                </c:pt>
                <c:pt idx="22">
                  <c:v>66.668999999999997</c:v>
                </c:pt>
                <c:pt idx="23">
                  <c:v>65.644999999999996</c:v>
                </c:pt>
                <c:pt idx="24">
                  <c:v>64.441000000000003</c:v>
                </c:pt>
                <c:pt idx="25">
                  <c:v>63.216999999999999</c:v>
                </c:pt>
                <c:pt idx="26">
                  <c:v>62.277000000000001</c:v>
                </c:pt>
                <c:pt idx="27">
                  <c:v>61.45</c:v>
                </c:pt>
                <c:pt idx="28">
                  <c:v>60.557000000000002</c:v>
                </c:pt>
                <c:pt idx="29">
                  <c:v>59.298000000000002</c:v>
                </c:pt>
                <c:pt idx="30">
                  <c:v>58.451000000000001</c:v>
                </c:pt>
                <c:pt idx="31">
                  <c:v>57.779000000000003</c:v>
                </c:pt>
                <c:pt idx="32">
                  <c:v>57.037999999999997</c:v>
                </c:pt>
                <c:pt idx="33">
                  <c:v>56.414000000000001</c:v>
                </c:pt>
                <c:pt idx="34">
                  <c:v>55.719000000000001</c:v>
                </c:pt>
                <c:pt idx="35">
                  <c:v>55.463000000000001</c:v>
                </c:pt>
                <c:pt idx="36">
                  <c:v>55.015000000000001</c:v>
                </c:pt>
                <c:pt idx="37">
                  <c:v>54.238999999999997</c:v>
                </c:pt>
                <c:pt idx="38">
                  <c:v>53.2</c:v>
                </c:pt>
                <c:pt idx="39">
                  <c:v>52.548000000000002</c:v>
                </c:pt>
                <c:pt idx="40">
                  <c:v>51.62</c:v>
                </c:pt>
                <c:pt idx="41">
                  <c:v>51.009</c:v>
                </c:pt>
                <c:pt idx="42">
                  <c:v>50.524999999999999</c:v>
                </c:pt>
                <c:pt idx="43">
                  <c:v>50.171999999999997</c:v>
                </c:pt>
                <c:pt idx="44">
                  <c:v>49.484000000000002</c:v>
                </c:pt>
                <c:pt idx="45">
                  <c:v>48.886000000000003</c:v>
                </c:pt>
                <c:pt idx="46">
                  <c:v>47.911000000000001</c:v>
                </c:pt>
                <c:pt idx="47">
                  <c:v>47.267000000000003</c:v>
                </c:pt>
                <c:pt idx="48">
                  <c:v>46.768999999999998</c:v>
                </c:pt>
                <c:pt idx="49">
                  <c:v>45.91</c:v>
                </c:pt>
                <c:pt idx="50">
                  <c:v>45.118000000000002</c:v>
                </c:pt>
                <c:pt idx="51">
                  <c:v>44.176000000000002</c:v>
                </c:pt>
                <c:pt idx="52">
                  <c:v>43.917999999999999</c:v>
                </c:pt>
                <c:pt idx="53">
                  <c:v>43.472000000000001</c:v>
                </c:pt>
                <c:pt idx="54">
                  <c:v>42.683</c:v>
                </c:pt>
                <c:pt idx="55">
                  <c:v>41.7</c:v>
                </c:pt>
                <c:pt idx="56">
                  <c:v>40.840000000000003</c:v>
                </c:pt>
                <c:pt idx="57">
                  <c:v>40.625999999999998</c:v>
                </c:pt>
                <c:pt idx="58">
                  <c:v>39.979999999999997</c:v>
                </c:pt>
                <c:pt idx="59">
                  <c:v>39.311999999999998</c:v>
                </c:pt>
                <c:pt idx="60">
                  <c:v>39.066000000000003</c:v>
                </c:pt>
              </c:numCache>
            </c:numRef>
          </c:yVal>
          <c:smooth val="0"/>
        </c:ser>
        <c:ser>
          <c:idx val="2"/>
          <c:order val="2"/>
          <c:tx>
            <c:strRef>
              <c:f>Sheet1!$D$1</c:f>
              <c:strCache>
                <c:ptCount val="1"/>
                <c:pt idx="0">
                  <c:v>2005-6/2012 (N=3,590)</c:v>
                </c:pt>
              </c:strCache>
            </c:strRef>
          </c:tx>
          <c:spPr>
            <a:ln w="41275">
              <a:solidFill>
                <a:srgbClr val="FF0000"/>
              </a:solidFill>
            </a:ln>
          </c:spPr>
          <c:marker>
            <c:symbol val="none"/>
          </c:marker>
          <c:xVal>
            <c:numRef>
              <c:f>Sheet1!$A$2:$A$62</c:f>
              <c:numCache>
                <c:formatCode>General</c:formatCode>
                <c:ptCount val="6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pt idx="57">
                  <c:v>12.25</c:v>
                </c:pt>
                <c:pt idx="58">
                  <c:v>12.5</c:v>
                </c:pt>
                <c:pt idx="59">
                  <c:v>12.75</c:v>
                </c:pt>
                <c:pt idx="60">
                  <c:v>13</c:v>
                </c:pt>
              </c:numCache>
            </c:numRef>
          </c:xVal>
          <c:yVal>
            <c:numRef>
              <c:f>Sheet1!$D$2:$D$62</c:f>
              <c:numCache>
                <c:formatCode>General</c:formatCode>
                <c:ptCount val="61"/>
                <c:pt idx="0">
                  <c:v>100</c:v>
                </c:pt>
                <c:pt idx="1">
                  <c:v>95.536000000000001</c:v>
                </c:pt>
                <c:pt idx="2">
                  <c:v>93.983000000000004</c:v>
                </c:pt>
                <c:pt idx="3">
                  <c:v>92.730999999999995</c:v>
                </c:pt>
                <c:pt idx="4">
                  <c:v>91.960999999999999</c:v>
                </c:pt>
                <c:pt idx="5">
                  <c:v>90.99</c:v>
                </c:pt>
                <c:pt idx="6">
                  <c:v>90.447000000000003</c:v>
                </c:pt>
                <c:pt idx="7">
                  <c:v>89.787000000000006</c:v>
                </c:pt>
                <c:pt idx="8">
                  <c:v>89.27</c:v>
                </c:pt>
                <c:pt idx="9">
                  <c:v>88.808999999999997</c:v>
                </c:pt>
                <c:pt idx="10">
                  <c:v>87.97</c:v>
                </c:pt>
                <c:pt idx="11">
                  <c:v>87.474999999999994</c:v>
                </c:pt>
                <c:pt idx="12">
                  <c:v>86.823999999999998</c:v>
                </c:pt>
                <c:pt idx="13">
                  <c:v>85.260999999999996</c:v>
                </c:pt>
                <c:pt idx="14">
                  <c:v>83.242999999999995</c:v>
                </c:pt>
                <c:pt idx="15">
                  <c:v>81.58</c:v>
                </c:pt>
                <c:pt idx="16">
                  <c:v>80.478999999999999</c:v>
                </c:pt>
                <c:pt idx="17">
                  <c:v>79.287000000000006</c:v>
                </c:pt>
                <c:pt idx="18">
                  <c:v>77.832999999999998</c:v>
                </c:pt>
                <c:pt idx="19">
                  <c:v>76.334000000000003</c:v>
                </c:pt>
                <c:pt idx="20">
                  <c:v>74.765000000000001</c:v>
                </c:pt>
                <c:pt idx="21">
                  <c:v>72.887</c:v>
                </c:pt>
                <c:pt idx="22">
                  <c:v>71.397999999999996</c:v>
                </c:pt>
                <c:pt idx="23">
                  <c:v>70.186999999999998</c:v>
                </c:pt>
                <c:pt idx="24">
                  <c:v>68.843999999999994</c:v>
                </c:pt>
                <c:pt idx="25">
                  <c:v>67.978999999999999</c:v>
                </c:pt>
                <c:pt idx="26">
                  <c:v>66.698999999999998</c:v>
                </c:pt>
                <c:pt idx="27">
                  <c:v>65.956999999999994</c:v>
                </c:pt>
                <c:pt idx="28">
                  <c:v>64.289000000000001</c:v>
                </c:pt>
                <c:pt idx="29">
                  <c:v>63.250999999999998</c:v>
                </c:pt>
                <c:pt idx="30">
                  <c:v>62.645000000000003</c:v>
                </c:pt>
                <c:pt idx="31">
                  <c:v>61.57</c:v>
                </c:pt>
                <c:pt idx="32">
                  <c:v>61.338000000000001</c:v>
                </c:pt>
                <c:pt idx="33">
                  <c:v>61.198</c:v>
                </c:pt>
                <c:pt idx="34">
                  <c:v>60.195999999999998</c:v>
                </c:pt>
                <c:pt idx="35">
                  <c:v>60.02</c:v>
                </c:pt>
                <c:pt idx="36">
                  <c:v>59.177</c:v>
                </c:pt>
              </c:numCache>
            </c:numRef>
          </c:yVal>
          <c:smooth val="0"/>
        </c:ser>
        <c:dLbls>
          <c:showLegendKey val="0"/>
          <c:showVal val="0"/>
          <c:showCatName val="0"/>
          <c:showSerName val="0"/>
          <c:showPercent val="0"/>
          <c:showBubbleSize val="0"/>
        </c:dLbls>
        <c:axId val="598412944"/>
        <c:axId val="598413336"/>
      </c:scatterChart>
      <c:valAx>
        <c:axId val="598412944"/>
        <c:scaling>
          <c:orientation val="minMax"/>
          <c:max val="1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598413336"/>
        <c:crosses val="autoZero"/>
        <c:crossBetween val="midCat"/>
        <c:majorUnit val="1"/>
      </c:valAx>
      <c:valAx>
        <c:axId val="59841333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598412944"/>
        <c:crosses val="autoZero"/>
        <c:crossBetween val="midCat"/>
        <c:majorUnit val="10"/>
      </c:valAx>
      <c:spPr>
        <a:solidFill>
          <a:schemeClr val="bg2"/>
        </a:solidFill>
        <a:ln>
          <a:solidFill>
            <a:schemeClr val="tx1"/>
          </a:solidFill>
        </a:ln>
      </c:spPr>
    </c:plotArea>
    <c:legend>
      <c:legendPos val="r"/>
      <c:layout>
        <c:manualLayout>
          <c:xMode val="edge"/>
          <c:yMode val="edge"/>
          <c:x val="0.60897486818572455"/>
          <c:y val="3.2501968503937016E-2"/>
          <c:w val="0.35562690172577988"/>
          <c:h val="0.23028258967629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407166495512"/>
          <c:y val="2.8954382462755602E-2"/>
          <c:w val="0.88777222412415868"/>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Sheet1!$A$2:$A$11</c:f>
              <c:strCache>
                <c:ptCount val="10"/>
                <c:pt idx="0">
                  <c:v>Overall
(N=11,913)</c:v>
                </c:pt>
                <c:pt idx="2">
                  <c:v>18-34
(N=1,570)</c:v>
                </c:pt>
                <c:pt idx="3">
                  <c:v>35-49
(N=1,925)</c:v>
                </c:pt>
                <c:pt idx="4">
                  <c:v>50-59
(N=3,619)</c:v>
                </c:pt>
                <c:pt idx="5">
                  <c:v>60-65
(N=3,204)</c:v>
                </c:pt>
                <c:pt idx="6">
                  <c:v>&gt;65
(N=1,595)</c:v>
                </c:pt>
                <c:pt idx="8">
                  <c:v>Female
(N=5,113)</c:v>
                </c:pt>
                <c:pt idx="9">
                  <c:v>Male
(N=6,800)</c:v>
                </c:pt>
              </c:strCache>
            </c:strRef>
          </c:cat>
          <c:val>
            <c:numRef>
              <c:f>Sheet1!$B$2:$B$11</c:f>
              <c:numCache>
                <c:formatCode>General</c:formatCode>
                <c:ptCount val="10"/>
                <c:pt idx="0">
                  <c:v>28.901199999999999</c:v>
                </c:pt>
                <c:pt idx="2">
                  <c:v>32.866199999999999</c:v>
                </c:pt>
                <c:pt idx="3">
                  <c:v>27.013000000000002</c:v>
                </c:pt>
                <c:pt idx="4">
                  <c:v>29.289899999999999</c:v>
                </c:pt>
                <c:pt idx="5">
                  <c:v>27.621700000000001</c:v>
                </c:pt>
                <c:pt idx="6">
                  <c:v>28.965499999999999</c:v>
                </c:pt>
                <c:pt idx="8">
                  <c:v>28.4178</c:v>
                </c:pt>
                <c:pt idx="9">
                  <c:v>29.264700000000001</c:v>
                </c:pt>
              </c:numCache>
            </c:numRef>
          </c:val>
        </c:ser>
        <c:dLbls>
          <c:showLegendKey val="0"/>
          <c:showVal val="0"/>
          <c:showCatName val="0"/>
          <c:showSerName val="0"/>
          <c:showPercent val="0"/>
          <c:showBubbleSize val="0"/>
        </c:dLbls>
        <c:gapWidth val="50"/>
        <c:overlap val="100"/>
        <c:axId val="674093040"/>
        <c:axId val="674092648"/>
      </c:barChart>
      <c:catAx>
        <c:axId val="674093040"/>
        <c:scaling>
          <c:orientation val="minMax"/>
        </c:scaling>
        <c:delete val="0"/>
        <c:axPos val="b"/>
        <c:numFmt formatCode="General" sourceLinked="1"/>
        <c:majorTickMark val="out"/>
        <c:minorTickMark val="none"/>
        <c:tickLblPos val="nextTo"/>
        <c:txPr>
          <a:bodyPr rot="0"/>
          <a:lstStyle/>
          <a:p>
            <a:pPr>
              <a:defRPr sz="1300" b="1"/>
            </a:pPr>
            <a:endParaRPr lang="en-US"/>
          </a:p>
        </c:txPr>
        <c:crossAx val="674092648"/>
        <c:crosses val="autoZero"/>
        <c:auto val="1"/>
        <c:lblAlgn val="ctr"/>
        <c:lblOffset val="100"/>
        <c:tickLblSkip val="1"/>
        <c:noMultiLvlLbl val="0"/>
      </c:catAx>
      <c:valAx>
        <c:axId val="674092648"/>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74093040"/>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5711514321581E-2"/>
          <c:y val="2.8954382462755602E-2"/>
          <c:w val="0.9138591806459001"/>
          <c:h val="0.68312355841883465"/>
        </c:manualLayout>
      </c:layout>
      <c:barChart>
        <c:barDir val="col"/>
        <c:grouping val="stacked"/>
        <c:varyColors val="0"/>
        <c:ser>
          <c:idx val="0"/>
          <c:order val="0"/>
          <c:tx>
            <c:strRef>
              <c:f>Sheet1!$B$1</c:f>
              <c:strCache>
                <c:ptCount val="1"/>
                <c:pt idx="0">
                  <c:v>Rejection</c:v>
                </c:pt>
              </c:strCache>
            </c:strRef>
          </c:tx>
          <c:spPr>
            <a:gradFill flip="none" rotWithShape="1">
              <a:gsLst>
                <a:gs pos="0">
                  <a:srgbClr val="008000"/>
                </a:gs>
                <a:gs pos="50000">
                  <a:srgbClr val="00FF00"/>
                </a:gs>
                <a:gs pos="100000">
                  <a:srgbClr val="008000"/>
                </a:gs>
              </a:gsLst>
              <a:lin ang="0" scaled="1"/>
              <a:tileRect/>
            </a:gradFill>
            <a:ln>
              <a:solidFill>
                <a:schemeClr val="bg2"/>
              </a:solidFill>
            </a:ln>
          </c:spPr>
          <c:invertIfNegative val="0"/>
          <c:cat>
            <c:strRef>
              <c:f>Sheet1!$A$2:$A$11</c:f>
              <c:strCache>
                <c:ptCount val="10"/>
                <c:pt idx="0">
                  <c:v>Overall
(N=11,913)</c:v>
                </c:pt>
                <c:pt idx="2">
                  <c:v>18-34
(N=1,570)</c:v>
                </c:pt>
                <c:pt idx="3">
                  <c:v>35-49
(N=1,925)</c:v>
                </c:pt>
                <c:pt idx="4">
                  <c:v>50-59
(N=3,619)</c:v>
                </c:pt>
                <c:pt idx="5">
                  <c:v>60-65
(N=3,204)</c:v>
                </c:pt>
                <c:pt idx="6">
                  <c:v>&gt;65
(N=1,595)</c:v>
                </c:pt>
                <c:pt idx="8">
                  <c:v>Female
(N=5,113)</c:v>
                </c:pt>
                <c:pt idx="9">
                  <c:v>Male
(N=6,800)</c:v>
                </c:pt>
              </c:strCache>
            </c:strRef>
          </c:cat>
          <c:val>
            <c:numRef>
              <c:f>Sheet1!$B$2:$B$11</c:f>
              <c:numCache>
                <c:formatCode>General</c:formatCode>
                <c:ptCount val="10"/>
                <c:pt idx="0">
                  <c:v>32.435200000000002</c:v>
                </c:pt>
                <c:pt idx="2">
                  <c:v>36.051000000000002</c:v>
                </c:pt>
                <c:pt idx="3">
                  <c:v>30.545500000000001</c:v>
                </c:pt>
                <c:pt idx="4">
                  <c:v>32.633299999999998</c:v>
                </c:pt>
                <c:pt idx="5">
                  <c:v>31.398299999999999</c:v>
                </c:pt>
                <c:pt idx="6">
                  <c:v>32.79</c:v>
                </c:pt>
                <c:pt idx="8">
                  <c:v>31.820799999999998</c:v>
                </c:pt>
                <c:pt idx="9">
                  <c:v>32.897100000000002</c:v>
                </c:pt>
              </c:numCache>
            </c:numRef>
          </c:val>
        </c:ser>
        <c:dLbls>
          <c:showLegendKey val="0"/>
          <c:showVal val="0"/>
          <c:showCatName val="0"/>
          <c:showSerName val="0"/>
          <c:showPercent val="0"/>
          <c:showBubbleSize val="0"/>
        </c:dLbls>
        <c:gapWidth val="50"/>
        <c:overlap val="100"/>
        <c:axId val="674091864"/>
        <c:axId val="441062792"/>
      </c:barChart>
      <c:catAx>
        <c:axId val="674091864"/>
        <c:scaling>
          <c:orientation val="minMax"/>
        </c:scaling>
        <c:delete val="0"/>
        <c:axPos val="b"/>
        <c:numFmt formatCode="General" sourceLinked="1"/>
        <c:majorTickMark val="out"/>
        <c:minorTickMark val="none"/>
        <c:tickLblPos val="nextTo"/>
        <c:txPr>
          <a:bodyPr rot="0"/>
          <a:lstStyle/>
          <a:p>
            <a:pPr>
              <a:defRPr sz="1300" b="1"/>
            </a:pPr>
            <a:endParaRPr lang="en-US"/>
          </a:p>
        </c:txPr>
        <c:crossAx val="441062792"/>
        <c:crosses val="autoZero"/>
        <c:auto val="1"/>
        <c:lblAlgn val="ctr"/>
        <c:lblOffset val="100"/>
        <c:tickLblSkip val="1"/>
        <c:noMultiLvlLbl val="0"/>
      </c:catAx>
      <c:valAx>
        <c:axId val="441062792"/>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74091864"/>
        <c:crosses val="autoZero"/>
        <c:crossBetween val="between"/>
        <c:majorUnit val="1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407166495512"/>
          <c:y val="2.8954382462755602E-2"/>
          <c:w val="0.88777222412415868"/>
          <c:h val="0.7493000231588699"/>
        </c:manualLayout>
      </c:layout>
      <c:barChart>
        <c:barDir val="col"/>
        <c:grouping val="clustered"/>
        <c:varyColors val="0"/>
        <c:ser>
          <c:idx val="0"/>
          <c:order val="0"/>
          <c:tx>
            <c:strRef>
              <c:f>Sheet1!$B$1</c:f>
              <c:strCache>
                <c:ptCount val="1"/>
                <c:pt idx="0">
                  <c:v>Primary (N=11,443)</c:v>
                </c:pt>
              </c:strCache>
            </c:strRef>
          </c:tx>
          <c:spPr>
            <a:gradFill flip="none" rotWithShape="1">
              <a:gsLst>
                <a:gs pos="0">
                  <a:srgbClr val="009999"/>
                </a:gs>
                <a:gs pos="50000">
                  <a:srgbClr val="00FFFF"/>
                </a:gs>
                <a:gs pos="100000">
                  <a:srgbClr val="009999"/>
                </a:gs>
              </a:gsLst>
              <a:lin ang="0" scaled="1"/>
              <a:tileRect/>
            </a:gradFill>
            <a:ln>
              <a:solidFill>
                <a:schemeClr val="bg2"/>
              </a:solidFill>
            </a:ln>
          </c:spPr>
          <c:invertIfNegative val="0"/>
          <c:cat>
            <c:strRef>
              <c:f>Sheet1!$A$2:$A$11</c:f>
              <c:strCache>
                <c:ptCount val="10"/>
                <c:pt idx="0">
                  <c:v>Overall</c:v>
                </c:pt>
                <c:pt idx="2">
                  <c:v>18-34</c:v>
                </c:pt>
                <c:pt idx="3">
                  <c:v>35-49</c:v>
                </c:pt>
                <c:pt idx="4">
                  <c:v>50-59</c:v>
                </c:pt>
                <c:pt idx="5">
                  <c:v>60-65</c:v>
                </c:pt>
                <c:pt idx="6">
                  <c:v>&gt;65</c:v>
                </c:pt>
                <c:pt idx="8">
                  <c:v>Female</c:v>
                </c:pt>
                <c:pt idx="9">
                  <c:v>Male</c:v>
                </c:pt>
              </c:strCache>
            </c:strRef>
          </c:cat>
          <c:val>
            <c:numRef>
              <c:f>Sheet1!$B$2:$B$11</c:f>
              <c:numCache>
                <c:formatCode>General</c:formatCode>
                <c:ptCount val="10"/>
                <c:pt idx="0">
                  <c:v>28.917200000000001</c:v>
                </c:pt>
                <c:pt idx="2">
                  <c:v>32.895600000000002</c:v>
                </c:pt>
                <c:pt idx="3">
                  <c:v>27.352799999999998</c:v>
                </c:pt>
                <c:pt idx="4">
                  <c:v>29.220199999999998</c:v>
                </c:pt>
                <c:pt idx="5">
                  <c:v>27.6282</c:v>
                </c:pt>
                <c:pt idx="6">
                  <c:v>28.947399999999998</c:v>
                </c:pt>
                <c:pt idx="8">
                  <c:v>28.521799999999999</c:v>
                </c:pt>
                <c:pt idx="9">
                  <c:v>29.213100000000001</c:v>
                </c:pt>
              </c:numCache>
            </c:numRef>
          </c:val>
        </c:ser>
        <c:ser>
          <c:idx val="1"/>
          <c:order val="1"/>
          <c:tx>
            <c:strRef>
              <c:f>Sheet1!$C$1</c:f>
              <c:strCache>
                <c:ptCount val="1"/>
                <c:pt idx="0">
                  <c:v>First Retransplant (N=463)</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Sheet1!$A$2:$A$11</c:f>
              <c:strCache>
                <c:ptCount val="10"/>
                <c:pt idx="0">
                  <c:v>Overall</c:v>
                </c:pt>
                <c:pt idx="2">
                  <c:v>18-34</c:v>
                </c:pt>
                <c:pt idx="3">
                  <c:v>35-49</c:v>
                </c:pt>
                <c:pt idx="4">
                  <c:v>50-59</c:v>
                </c:pt>
                <c:pt idx="5">
                  <c:v>60-65</c:v>
                </c:pt>
                <c:pt idx="6">
                  <c:v>&gt;65</c:v>
                </c:pt>
                <c:pt idx="8">
                  <c:v>Female</c:v>
                </c:pt>
                <c:pt idx="9">
                  <c:v>Male</c:v>
                </c:pt>
              </c:strCache>
            </c:strRef>
          </c:cat>
          <c:val>
            <c:numRef>
              <c:f>Sheet1!$C$2:$C$11</c:f>
              <c:numCache>
                <c:formatCode>General</c:formatCode>
                <c:ptCount val="10"/>
                <c:pt idx="0">
                  <c:v>28.509699999999999</c:v>
                </c:pt>
                <c:pt idx="2">
                  <c:v>33.333300000000001</c:v>
                </c:pt>
                <c:pt idx="3">
                  <c:v>20.7547</c:v>
                </c:pt>
                <c:pt idx="4">
                  <c:v>31.623899999999999</c:v>
                </c:pt>
                <c:pt idx="5">
                  <c:v>26.506</c:v>
                </c:pt>
                <c:pt idx="6">
                  <c:v>29.729700000000001</c:v>
                </c:pt>
                <c:pt idx="8">
                  <c:v>26.2911</c:v>
                </c:pt>
                <c:pt idx="9">
                  <c:v>30.4</c:v>
                </c:pt>
              </c:numCache>
            </c:numRef>
          </c:val>
        </c:ser>
        <c:dLbls>
          <c:showLegendKey val="0"/>
          <c:showVal val="0"/>
          <c:showCatName val="0"/>
          <c:showSerName val="0"/>
          <c:showPercent val="0"/>
          <c:showBubbleSize val="0"/>
        </c:dLbls>
        <c:gapWidth val="50"/>
        <c:axId val="441063576"/>
        <c:axId val="441063968"/>
      </c:barChart>
      <c:catAx>
        <c:axId val="441063576"/>
        <c:scaling>
          <c:orientation val="minMax"/>
        </c:scaling>
        <c:delete val="0"/>
        <c:axPos val="b"/>
        <c:numFmt formatCode="General" sourceLinked="1"/>
        <c:majorTickMark val="out"/>
        <c:minorTickMark val="none"/>
        <c:tickLblPos val="nextTo"/>
        <c:txPr>
          <a:bodyPr rot="0"/>
          <a:lstStyle/>
          <a:p>
            <a:pPr>
              <a:defRPr sz="1300" b="1"/>
            </a:pPr>
            <a:endParaRPr lang="en-US"/>
          </a:p>
        </c:txPr>
        <c:crossAx val="441063968"/>
        <c:crosses val="autoZero"/>
        <c:auto val="1"/>
        <c:lblAlgn val="ctr"/>
        <c:lblOffset val="100"/>
        <c:noMultiLvlLbl val="0"/>
      </c:catAx>
      <c:valAx>
        <c:axId val="441063968"/>
        <c:scaling>
          <c:orientation val="minMax"/>
          <c:max val="60"/>
        </c:scaling>
        <c:delete val="1"/>
        <c:axPos val="l"/>
        <c:majorGridlines>
          <c:spPr>
            <a:ln>
              <a:prstDash val="sysDash"/>
            </a:ln>
          </c:spPr>
        </c:majorGridlines>
        <c:numFmt formatCode="General" sourceLinked="1"/>
        <c:majorTickMark val="out"/>
        <c:minorTickMark val="none"/>
        <c:tickLblPos val="nextTo"/>
        <c:crossAx val="441063576"/>
        <c:crosses val="autoZero"/>
        <c:crossBetween val="between"/>
        <c:majorUnit val="10"/>
      </c:valAx>
      <c:spPr>
        <a:solidFill>
          <a:schemeClr val="bg2"/>
        </a:solidFill>
        <a:ln>
          <a:solidFill>
            <a:schemeClr val="tx1"/>
          </a:solidFill>
        </a:ln>
      </c:spPr>
    </c:plotArea>
    <c:legend>
      <c:legendPos val="t"/>
      <c:layout>
        <c:manualLayout>
          <c:xMode val="edge"/>
          <c:yMode val="edge"/>
          <c:x val="0.15682015291566814"/>
          <c:y val="4.4117647058823532E-2"/>
          <c:w val="0.61348510783978094"/>
          <c:h val="8.7235988883742482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2.3958223972003489E-2"/>
          <c:w val="0.87737962511323264"/>
          <c:h val="0.84144138232720911"/>
        </c:manualLayout>
      </c:layout>
      <c:scatterChart>
        <c:scatterStyle val="lineMarker"/>
        <c:varyColors val="0"/>
        <c:ser>
          <c:idx val="0"/>
          <c:order val="0"/>
          <c:tx>
            <c:strRef>
              <c:f>Sheet1!$B$1</c:f>
              <c:strCache>
                <c:ptCount val="1"/>
                <c:pt idx="0">
                  <c:v>D(-)/R(-) (N = 2,817)</c:v>
                </c:pt>
              </c:strCache>
            </c:strRef>
          </c:tx>
          <c:spPr>
            <a:ln w="41275">
              <a:solidFill>
                <a:srgbClr val="00FFFF"/>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95.84</c:v>
                </c:pt>
                <c:pt idx="2">
                  <c:v>93.977999999999994</c:v>
                </c:pt>
                <c:pt idx="3">
                  <c:v>92.435000000000002</c:v>
                </c:pt>
                <c:pt idx="4">
                  <c:v>91.069000000000003</c:v>
                </c:pt>
                <c:pt idx="5">
                  <c:v>89.953999999999994</c:v>
                </c:pt>
                <c:pt idx="6">
                  <c:v>88.909000000000006</c:v>
                </c:pt>
                <c:pt idx="7">
                  <c:v>88.296000000000006</c:v>
                </c:pt>
                <c:pt idx="8">
                  <c:v>87.682000000000002</c:v>
                </c:pt>
                <c:pt idx="9">
                  <c:v>86.995000000000005</c:v>
                </c:pt>
                <c:pt idx="10">
                  <c:v>86.415999999999997</c:v>
                </c:pt>
                <c:pt idx="11">
                  <c:v>85.614999999999995</c:v>
                </c:pt>
                <c:pt idx="12">
                  <c:v>84.805999999999997</c:v>
                </c:pt>
                <c:pt idx="13">
                  <c:v>77.159000000000006</c:v>
                </c:pt>
                <c:pt idx="14">
                  <c:v>70.311999999999998</c:v>
                </c:pt>
                <c:pt idx="15">
                  <c:v>63.587000000000003</c:v>
                </c:pt>
                <c:pt idx="16">
                  <c:v>58.100999999999999</c:v>
                </c:pt>
                <c:pt idx="17">
                  <c:v>52.829000000000001</c:v>
                </c:pt>
                <c:pt idx="18">
                  <c:v>48.198</c:v>
                </c:pt>
                <c:pt idx="19">
                  <c:v>44.067999999999998</c:v>
                </c:pt>
                <c:pt idx="20">
                  <c:v>40.323999999999998</c:v>
                </c:pt>
                <c:pt idx="21">
                  <c:v>37.43</c:v>
                </c:pt>
                <c:pt idx="22">
                  <c:v>35.375</c:v>
                </c:pt>
                <c:pt idx="23">
                  <c:v>31.788</c:v>
                </c:pt>
              </c:numCache>
            </c:numRef>
          </c:yVal>
          <c:smooth val="0"/>
        </c:ser>
        <c:ser>
          <c:idx val="1"/>
          <c:order val="1"/>
          <c:tx>
            <c:strRef>
              <c:f>Sheet1!$C$1</c:f>
              <c:strCache>
                <c:ptCount val="1"/>
                <c:pt idx="0">
                  <c:v>D(-)/R(+) (N = 3,517)</c:v>
                </c:pt>
              </c:strCache>
            </c:strRef>
          </c:tx>
          <c:spPr>
            <a:ln w="41275">
              <a:solidFill>
                <a:srgbClr val="00FF00"/>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95.78</c:v>
                </c:pt>
                <c:pt idx="2">
                  <c:v>93.367000000000004</c:v>
                </c:pt>
                <c:pt idx="3">
                  <c:v>92.013000000000005</c:v>
                </c:pt>
                <c:pt idx="4">
                  <c:v>90.887</c:v>
                </c:pt>
                <c:pt idx="5">
                  <c:v>89.817999999999998</c:v>
                </c:pt>
                <c:pt idx="6">
                  <c:v>88.891999999999996</c:v>
                </c:pt>
                <c:pt idx="7">
                  <c:v>87.936000000000007</c:v>
                </c:pt>
                <c:pt idx="8">
                  <c:v>87.096000000000004</c:v>
                </c:pt>
                <c:pt idx="9">
                  <c:v>86.341999999999999</c:v>
                </c:pt>
                <c:pt idx="10">
                  <c:v>85.790999999999997</c:v>
                </c:pt>
                <c:pt idx="11">
                  <c:v>85.034000000000006</c:v>
                </c:pt>
                <c:pt idx="12">
                  <c:v>84.417000000000002</c:v>
                </c:pt>
                <c:pt idx="13">
                  <c:v>75.869</c:v>
                </c:pt>
                <c:pt idx="14">
                  <c:v>68.602000000000004</c:v>
                </c:pt>
                <c:pt idx="15">
                  <c:v>62.140999999999998</c:v>
                </c:pt>
                <c:pt idx="16">
                  <c:v>55.93</c:v>
                </c:pt>
                <c:pt idx="17">
                  <c:v>49.978000000000002</c:v>
                </c:pt>
                <c:pt idx="18">
                  <c:v>44.777999999999999</c:v>
                </c:pt>
                <c:pt idx="19">
                  <c:v>39.695</c:v>
                </c:pt>
                <c:pt idx="20">
                  <c:v>34.448999999999998</c:v>
                </c:pt>
                <c:pt idx="21">
                  <c:v>30.114999999999998</c:v>
                </c:pt>
                <c:pt idx="22">
                  <c:v>27.023</c:v>
                </c:pt>
                <c:pt idx="23">
                  <c:v>24.555</c:v>
                </c:pt>
              </c:numCache>
            </c:numRef>
          </c:yVal>
          <c:smooth val="0"/>
        </c:ser>
        <c:ser>
          <c:idx val="2"/>
          <c:order val="2"/>
          <c:tx>
            <c:strRef>
              <c:f>Sheet1!$D$1</c:f>
              <c:strCache>
                <c:ptCount val="1"/>
                <c:pt idx="0">
                  <c:v>D(+)/R(-) (N = 3,837)</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95.742000000000004</c:v>
                </c:pt>
                <c:pt idx="2">
                  <c:v>93.978999999999999</c:v>
                </c:pt>
                <c:pt idx="3">
                  <c:v>92.608000000000004</c:v>
                </c:pt>
                <c:pt idx="4">
                  <c:v>91.394999999999996</c:v>
                </c:pt>
                <c:pt idx="5">
                  <c:v>90.046999999999997</c:v>
                </c:pt>
                <c:pt idx="6">
                  <c:v>88.804000000000002</c:v>
                </c:pt>
                <c:pt idx="7">
                  <c:v>87.825999999999993</c:v>
                </c:pt>
                <c:pt idx="8">
                  <c:v>86.475999999999999</c:v>
                </c:pt>
                <c:pt idx="9">
                  <c:v>85.31</c:v>
                </c:pt>
                <c:pt idx="10">
                  <c:v>84.09</c:v>
                </c:pt>
                <c:pt idx="11">
                  <c:v>83.025999999999996</c:v>
                </c:pt>
                <c:pt idx="12">
                  <c:v>82.301000000000002</c:v>
                </c:pt>
                <c:pt idx="13">
                  <c:v>71.043999999999997</c:v>
                </c:pt>
                <c:pt idx="14">
                  <c:v>62.991999999999997</c:v>
                </c:pt>
                <c:pt idx="15">
                  <c:v>56.533000000000001</c:v>
                </c:pt>
                <c:pt idx="16">
                  <c:v>50.618000000000002</c:v>
                </c:pt>
                <c:pt idx="17">
                  <c:v>45.134999999999998</c:v>
                </c:pt>
                <c:pt idx="18">
                  <c:v>40.691000000000003</c:v>
                </c:pt>
                <c:pt idx="19">
                  <c:v>35.526000000000003</c:v>
                </c:pt>
                <c:pt idx="20">
                  <c:v>31.498000000000001</c:v>
                </c:pt>
                <c:pt idx="21">
                  <c:v>27.655000000000001</c:v>
                </c:pt>
                <c:pt idx="22">
                  <c:v>23.995000000000001</c:v>
                </c:pt>
                <c:pt idx="23">
                  <c:v>19.100000000000001</c:v>
                </c:pt>
              </c:numCache>
            </c:numRef>
          </c:yVal>
          <c:smooth val="0"/>
        </c:ser>
        <c:ser>
          <c:idx val="3"/>
          <c:order val="3"/>
          <c:tx>
            <c:strRef>
              <c:f>Sheet1!$E$1</c:f>
              <c:strCache>
                <c:ptCount val="1"/>
                <c:pt idx="0">
                  <c:v>D(+)/R(+) (N = 5,949)</c:v>
                </c:pt>
              </c:strCache>
            </c:strRef>
          </c:tx>
          <c:spPr>
            <a:ln w="41275">
              <a:solidFill>
                <a:srgbClr val="FFFF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Sheet1!$E$2:$E$25</c:f>
              <c:numCache>
                <c:formatCode>General</c:formatCode>
                <c:ptCount val="24"/>
                <c:pt idx="0">
                  <c:v>100</c:v>
                </c:pt>
                <c:pt idx="1">
                  <c:v>95.265000000000001</c:v>
                </c:pt>
                <c:pt idx="2">
                  <c:v>93.185000000000002</c:v>
                </c:pt>
                <c:pt idx="3">
                  <c:v>91.727000000000004</c:v>
                </c:pt>
                <c:pt idx="4">
                  <c:v>90.76</c:v>
                </c:pt>
                <c:pt idx="5">
                  <c:v>89.486000000000004</c:v>
                </c:pt>
                <c:pt idx="6">
                  <c:v>88.551000000000002</c:v>
                </c:pt>
                <c:pt idx="7">
                  <c:v>87.41</c:v>
                </c:pt>
                <c:pt idx="8">
                  <c:v>86.524000000000001</c:v>
                </c:pt>
                <c:pt idx="9">
                  <c:v>85.688000000000002</c:v>
                </c:pt>
                <c:pt idx="10">
                  <c:v>84.575999999999993</c:v>
                </c:pt>
                <c:pt idx="11">
                  <c:v>83.855000000000004</c:v>
                </c:pt>
                <c:pt idx="12">
                  <c:v>82.866</c:v>
                </c:pt>
                <c:pt idx="13">
                  <c:v>73.540999999999997</c:v>
                </c:pt>
                <c:pt idx="14">
                  <c:v>65.709000000000003</c:v>
                </c:pt>
                <c:pt idx="15">
                  <c:v>58.384999999999998</c:v>
                </c:pt>
                <c:pt idx="16">
                  <c:v>52.052</c:v>
                </c:pt>
                <c:pt idx="17">
                  <c:v>46.796999999999997</c:v>
                </c:pt>
                <c:pt idx="18">
                  <c:v>41.09</c:v>
                </c:pt>
                <c:pt idx="19">
                  <c:v>36.186</c:v>
                </c:pt>
                <c:pt idx="20">
                  <c:v>32.191000000000003</c:v>
                </c:pt>
                <c:pt idx="21">
                  <c:v>27.867999999999999</c:v>
                </c:pt>
                <c:pt idx="22">
                  <c:v>24.407</c:v>
                </c:pt>
                <c:pt idx="23">
                  <c:v>20.341000000000001</c:v>
                </c:pt>
              </c:numCache>
            </c:numRef>
          </c:yVal>
          <c:smooth val="0"/>
        </c:ser>
        <c:dLbls>
          <c:showLegendKey val="0"/>
          <c:showVal val="0"/>
          <c:showCatName val="0"/>
          <c:showSerName val="0"/>
          <c:showPercent val="0"/>
          <c:showBubbleSize val="0"/>
        </c:dLbls>
        <c:axId val="441067888"/>
        <c:axId val="441068280"/>
      </c:scatterChart>
      <c:valAx>
        <c:axId val="441067888"/>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1068280"/>
        <c:crosses val="autoZero"/>
        <c:crossBetween val="midCat"/>
        <c:majorUnit val="1"/>
      </c:valAx>
      <c:valAx>
        <c:axId val="4410682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41067888"/>
        <c:crosses val="autoZero"/>
        <c:crossBetween val="midCat"/>
        <c:majorUnit val="20"/>
      </c:valAx>
      <c:spPr>
        <a:solidFill>
          <a:schemeClr val="bg2"/>
        </a:solidFill>
        <a:ln>
          <a:solidFill>
            <a:schemeClr val="tx1"/>
          </a:solidFill>
        </a:ln>
      </c:spPr>
    </c:plotArea>
    <c:legend>
      <c:legendPos val="r"/>
      <c:layout>
        <c:manualLayout>
          <c:xMode val="edge"/>
          <c:yMode val="edge"/>
          <c:x val="0.66354713957215561"/>
          <c:y val="8.2501968503937068E-2"/>
          <c:w val="0.24101038255174151"/>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178849325534E-2"/>
          <c:y val="6.3640794900637482E-2"/>
          <c:w val="0.89430560310395979"/>
          <c:h val="0.81842540515768869"/>
        </c:manualLayout>
      </c:layout>
      <c:scatterChart>
        <c:scatterStyle val="lineMarker"/>
        <c:varyColors val="0"/>
        <c:ser>
          <c:idx val="0"/>
          <c:order val="0"/>
          <c:tx>
            <c:strRef>
              <c:f>Sheet1!$B$1</c:f>
              <c:strCache>
                <c:ptCount val="1"/>
                <c:pt idx="0">
                  <c:v>D(-)/R(-) Era 1 (N=893)</c:v>
                </c:pt>
              </c:strCache>
            </c:strRef>
          </c:tx>
          <c:spPr>
            <a:ln w="41275">
              <a:solidFill>
                <a:schemeClr val="bg1">
                  <a:lumMod val="50000"/>
                  <a:lumOff val="50000"/>
                </a:schemeClr>
              </a:solidFill>
            </a:ln>
          </c:spPr>
          <c:marker>
            <c:symbol val="none"/>
          </c:marker>
          <c:xVal>
            <c:numRef>
              <c:f>Sheet1!$A$2:$A$20</c:f>
              <c:numCache>
                <c:formatCode>General</c:formatCode>
                <c:ptCount val="1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numCache>
            </c:numRef>
          </c:xVal>
          <c:yVal>
            <c:numRef>
              <c:f>Sheet1!$B$2:$B$20</c:f>
              <c:numCache>
                <c:formatCode>General</c:formatCode>
                <c:ptCount val="19"/>
                <c:pt idx="0">
                  <c:v>100</c:v>
                </c:pt>
                <c:pt idx="1">
                  <c:v>93.494</c:v>
                </c:pt>
                <c:pt idx="2">
                  <c:v>91.137</c:v>
                </c:pt>
                <c:pt idx="3">
                  <c:v>89.789000000000001</c:v>
                </c:pt>
                <c:pt idx="4">
                  <c:v>88.552999999999997</c:v>
                </c:pt>
                <c:pt idx="5">
                  <c:v>87.653999999999996</c:v>
                </c:pt>
                <c:pt idx="6">
                  <c:v>86.305999999999997</c:v>
                </c:pt>
                <c:pt idx="7">
                  <c:v>85.293000000000006</c:v>
                </c:pt>
                <c:pt idx="8">
                  <c:v>84.617999999999995</c:v>
                </c:pt>
                <c:pt idx="9">
                  <c:v>83.83</c:v>
                </c:pt>
                <c:pt idx="10">
                  <c:v>83.268000000000001</c:v>
                </c:pt>
                <c:pt idx="11">
                  <c:v>82.254000000000005</c:v>
                </c:pt>
                <c:pt idx="12">
                  <c:v>81.350999999999999</c:v>
                </c:pt>
                <c:pt idx="13">
                  <c:v>74.679000000000002</c:v>
                </c:pt>
                <c:pt idx="14">
                  <c:v>68.063999999999993</c:v>
                </c:pt>
                <c:pt idx="15">
                  <c:v>62.755000000000003</c:v>
                </c:pt>
                <c:pt idx="16">
                  <c:v>57.588999999999999</c:v>
                </c:pt>
                <c:pt idx="17">
                  <c:v>53.164000000000001</c:v>
                </c:pt>
                <c:pt idx="18">
                  <c:v>49.149000000000001</c:v>
                </c:pt>
              </c:numCache>
            </c:numRef>
          </c:yVal>
          <c:smooth val="0"/>
        </c:ser>
        <c:ser>
          <c:idx val="1"/>
          <c:order val="1"/>
          <c:tx>
            <c:strRef>
              <c:f>Sheet1!$C$1</c:f>
              <c:strCache>
                <c:ptCount val="1"/>
                <c:pt idx="0">
                  <c:v>D(-)/R(-) Era 2 (N=1,924)</c:v>
                </c:pt>
              </c:strCache>
            </c:strRef>
          </c:tx>
          <c:spPr>
            <a:ln w="41275">
              <a:solidFill>
                <a:srgbClr val="00FFFF"/>
              </a:solidFill>
              <a:prstDash val="solid"/>
            </a:ln>
          </c:spPr>
          <c:marker>
            <c:symbol val="none"/>
          </c:marker>
          <c:xVal>
            <c:numRef>
              <c:f>Sheet1!$A$2:$A$20</c:f>
              <c:numCache>
                <c:formatCode>General</c:formatCode>
                <c:ptCount val="1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numCache>
            </c:numRef>
          </c:xVal>
          <c:yVal>
            <c:numRef>
              <c:f>Sheet1!$C$2:$C$20</c:f>
              <c:numCache>
                <c:formatCode>General</c:formatCode>
                <c:ptCount val="19"/>
                <c:pt idx="0">
                  <c:v>100</c:v>
                </c:pt>
                <c:pt idx="1">
                  <c:v>96.929000000000002</c:v>
                </c:pt>
                <c:pt idx="2">
                  <c:v>95.299000000000007</c:v>
                </c:pt>
                <c:pt idx="3">
                  <c:v>93.664000000000001</c:v>
                </c:pt>
                <c:pt idx="4">
                  <c:v>92.236999999999995</c:v>
                </c:pt>
                <c:pt idx="5">
                  <c:v>91.02</c:v>
                </c:pt>
                <c:pt idx="6">
                  <c:v>90.119</c:v>
                </c:pt>
                <c:pt idx="7">
                  <c:v>89.694000000000003</c:v>
                </c:pt>
                <c:pt idx="8">
                  <c:v>89.11</c:v>
                </c:pt>
                <c:pt idx="9">
                  <c:v>88.471000000000004</c:v>
                </c:pt>
                <c:pt idx="10">
                  <c:v>87.884</c:v>
                </c:pt>
                <c:pt idx="11">
                  <c:v>87.185000000000002</c:v>
                </c:pt>
                <c:pt idx="12">
                  <c:v>86.423000000000002</c:v>
                </c:pt>
                <c:pt idx="13">
                  <c:v>78.278000000000006</c:v>
                </c:pt>
                <c:pt idx="14">
                  <c:v>71.319000000000003</c:v>
                </c:pt>
                <c:pt idx="15">
                  <c:v>63.548999999999999</c:v>
                </c:pt>
                <c:pt idx="16">
                  <c:v>57.779000000000003</c:v>
                </c:pt>
                <c:pt idx="17">
                  <c:v>51.427</c:v>
                </c:pt>
                <c:pt idx="18">
                  <c:v>45.609000000000002</c:v>
                </c:pt>
              </c:numCache>
            </c:numRef>
          </c:yVal>
          <c:smooth val="0"/>
        </c:ser>
        <c:ser>
          <c:idx val="2"/>
          <c:order val="2"/>
          <c:tx>
            <c:strRef>
              <c:f>Sheet1!$D$1</c:f>
              <c:strCache>
                <c:ptCount val="1"/>
                <c:pt idx="0">
                  <c:v>D(-)/R(+) Era 1 (N=1,183)</c:v>
                </c:pt>
              </c:strCache>
            </c:strRef>
          </c:tx>
          <c:spPr>
            <a:ln w="41275">
              <a:solidFill>
                <a:srgbClr val="008000"/>
              </a:solidFill>
            </a:ln>
          </c:spPr>
          <c:marker>
            <c:symbol val="none"/>
          </c:marker>
          <c:xVal>
            <c:numRef>
              <c:f>Sheet1!$A$2:$A$20</c:f>
              <c:numCache>
                <c:formatCode>General</c:formatCode>
                <c:ptCount val="1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numCache>
            </c:numRef>
          </c:xVal>
          <c:yVal>
            <c:numRef>
              <c:f>Sheet1!$D$2:$D$20</c:f>
              <c:numCache>
                <c:formatCode>General</c:formatCode>
                <c:ptCount val="19"/>
                <c:pt idx="0">
                  <c:v>100</c:v>
                </c:pt>
                <c:pt idx="1">
                  <c:v>95.251999999999995</c:v>
                </c:pt>
                <c:pt idx="2">
                  <c:v>92.953000000000003</c:v>
                </c:pt>
                <c:pt idx="3">
                  <c:v>91.248999999999995</c:v>
                </c:pt>
                <c:pt idx="4">
                  <c:v>89.801000000000002</c:v>
                </c:pt>
                <c:pt idx="5">
                  <c:v>88.436999999999998</c:v>
                </c:pt>
                <c:pt idx="6">
                  <c:v>87.584000000000003</c:v>
                </c:pt>
                <c:pt idx="7">
                  <c:v>86.902000000000001</c:v>
                </c:pt>
                <c:pt idx="8">
                  <c:v>86.134</c:v>
                </c:pt>
                <c:pt idx="9">
                  <c:v>85.194000000000003</c:v>
                </c:pt>
                <c:pt idx="10">
                  <c:v>84.424999999999997</c:v>
                </c:pt>
                <c:pt idx="11">
                  <c:v>83.570999999999998</c:v>
                </c:pt>
                <c:pt idx="12">
                  <c:v>83.055000000000007</c:v>
                </c:pt>
                <c:pt idx="13">
                  <c:v>75.44</c:v>
                </c:pt>
                <c:pt idx="14">
                  <c:v>69.144999999999996</c:v>
                </c:pt>
                <c:pt idx="15">
                  <c:v>62.603999999999999</c:v>
                </c:pt>
                <c:pt idx="16">
                  <c:v>56.247</c:v>
                </c:pt>
                <c:pt idx="17">
                  <c:v>50.378999999999998</c:v>
                </c:pt>
                <c:pt idx="18">
                  <c:v>45.179000000000002</c:v>
                </c:pt>
              </c:numCache>
            </c:numRef>
          </c:yVal>
          <c:smooth val="0"/>
        </c:ser>
        <c:ser>
          <c:idx val="3"/>
          <c:order val="3"/>
          <c:tx>
            <c:strRef>
              <c:f>Sheet1!$E$1</c:f>
              <c:strCache>
                <c:ptCount val="1"/>
                <c:pt idx="0">
                  <c:v>D(-)/R(+) Era 2 (N=2,334)</c:v>
                </c:pt>
              </c:strCache>
            </c:strRef>
          </c:tx>
          <c:spPr>
            <a:ln w="41275">
              <a:solidFill>
                <a:srgbClr val="00FF00"/>
              </a:solidFill>
            </a:ln>
          </c:spPr>
          <c:marker>
            <c:symbol val="none"/>
          </c:marker>
          <c:xVal>
            <c:numRef>
              <c:f>Sheet1!$A$2:$A$20</c:f>
              <c:numCache>
                <c:formatCode>General</c:formatCode>
                <c:ptCount val="1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numCache>
            </c:numRef>
          </c:xVal>
          <c:yVal>
            <c:numRef>
              <c:f>Sheet1!$E$2:$E$20</c:f>
              <c:numCache>
                <c:formatCode>General</c:formatCode>
                <c:ptCount val="19"/>
                <c:pt idx="0">
                  <c:v>100</c:v>
                </c:pt>
                <c:pt idx="1">
                  <c:v>96.048000000000002</c:v>
                </c:pt>
                <c:pt idx="2">
                  <c:v>93.575999999999993</c:v>
                </c:pt>
                <c:pt idx="3">
                  <c:v>92.4</c:v>
                </c:pt>
                <c:pt idx="4">
                  <c:v>91.44</c:v>
                </c:pt>
                <c:pt idx="5">
                  <c:v>90.522000000000006</c:v>
                </c:pt>
                <c:pt idx="6">
                  <c:v>89.558000000000007</c:v>
                </c:pt>
                <c:pt idx="7">
                  <c:v>88.462999999999994</c:v>
                </c:pt>
                <c:pt idx="8">
                  <c:v>87.584999999999994</c:v>
                </c:pt>
                <c:pt idx="9">
                  <c:v>86.927000000000007</c:v>
                </c:pt>
                <c:pt idx="10">
                  <c:v>86.486999999999995</c:v>
                </c:pt>
                <c:pt idx="11">
                  <c:v>85.781000000000006</c:v>
                </c:pt>
                <c:pt idx="12">
                  <c:v>85.111000000000004</c:v>
                </c:pt>
                <c:pt idx="13">
                  <c:v>76.043000000000006</c:v>
                </c:pt>
                <c:pt idx="14">
                  <c:v>68.135999999999996</c:v>
                </c:pt>
                <c:pt idx="15">
                  <c:v>61.734000000000002</c:v>
                </c:pt>
                <c:pt idx="16">
                  <c:v>55.662999999999997</c:v>
                </c:pt>
                <c:pt idx="17">
                  <c:v>49.570999999999998</c:v>
                </c:pt>
                <c:pt idx="18">
                  <c:v>44.216000000000001</c:v>
                </c:pt>
              </c:numCache>
            </c:numRef>
          </c:yVal>
          <c:smooth val="0"/>
        </c:ser>
        <c:ser>
          <c:idx val="4"/>
          <c:order val="4"/>
          <c:tx>
            <c:strRef>
              <c:f>Sheet1!$F$1</c:f>
              <c:strCache>
                <c:ptCount val="1"/>
                <c:pt idx="0">
                  <c:v>D(+)/R(-) Era 1 (N=1,016)</c:v>
                </c:pt>
              </c:strCache>
            </c:strRef>
          </c:tx>
          <c:spPr>
            <a:ln w="41275">
              <a:solidFill>
                <a:srgbClr val="FFCCFF"/>
              </a:solidFill>
            </a:ln>
          </c:spPr>
          <c:marker>
            <c:symbol val="none"/>
          </c:marker>
          <c:xVal>
            <c:numRef>
              <c:f>Sheet1!$A$2:$A$20</c:f>
              <c:numCache>
                <c:formatCode>General</c:formatCode>
                <c:ptCount val="1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numCache>
            </c:numRef>
          </c:xVal>
          <c:yVal>
            <c:numRef>
              <c:f>Sheet1!$F$2:$F$20</c:f>
              <c:numCache>
                <c:formatCode>General</c:formatCode>
                <c:ptCount val="19"/>
                <c:pt idx="0">
                  <c:v>100</c:v>
                </c:pt>
                <c:pt idx="1">
                  <c:v>95.066999999999993</c:v>
                </c:pt>
                <c:pt idx="2">
                  <c:v>93.582999999999998</c:v>
                </c:pt>
                <c:pt idx="3">
                  <c:v>91.998999999999995</c:v>
                </c:pt>
                <c:pt idx="4">
                  <c:v>91.009</c:v>
                </c:pt>
                <c:pt idx="5">
                  <c:v>89.423000000000002</c:v>
                </c:pt>
                <c:pt idx="6">
                  <c:v>88.331999999999994</c:v>
                </c:pt>
                <c:pt idx="7">
                  <c:v>87.141000000000005</c:v>
                </c:pt>
                <c:pt idx="8">
                  <c:v>85.653000000000006</c:v>
                </c:pt>
                <c:pt idx="9">
                  <c:v>84.260999999999996</c:v>
                </c:pt>
                <c:pt idx="10">
                  <c:v>82.771000000000001</c:v>
                </c:pt>
                <c:pt idx="11">
                  <c:v>81.28</c:v>
                </c:pt>
                <c:pt idx="12">
                  <c:v>80.683000000000007</c:v>
                </c:pt>
                <c:pt idx="13">
                  <c:v>71.239000000000004</c:v>
                </c:pt>
                <c:pt idx="14">
                  <c:v>63.722000000000001</c:v>
                </c:pt>
                <c:pt idx="15">
                  <c:v>57.234000000000002</c:v>
                </c:pt>
                <c:pt idx="16">
                  <c:v>50.969000000000001</c:v>
                </c:pt>
                <c:pt idx="17">
                  <c:v>45.674999999999997</c:v>
                </c:pt>
                <c:pt idx="18">
                  <c:v>41.597000000000001</c:v>
                </c:pt>
              </c:numCache>
            </c:numRef>
          </c:yVal>
          <c:smooth val="0"/>
        </c:ser>
        <c:ser>
          <c:idx val="5"/>
          <c:order val="5"/>
          <c:tx>
            <c:strRef>
              <c:f>Sheet1!$G$1</c:f>
              <c:strCache>
                <c:ptCount val="1"/>
                <c:pt idx="0">
                  <c:v>D(+)/R(-) Era 2 (N=2,821)</c:v>
                </c:pt>
              </c:strCache>
            </c:strRef>
          </c:tx>
          <c:spPr>
            <a:ln w="41275">
              <a:solidFill>
                <a:srgbClr val="FF0000"/>
              </a:solidFill>
            </a:ln>
          </c:spPr>
          <c:marker>
            <c:symbol val="none"/>
          </c:marker>
          <c:xVal>
            <c:numRef>
              <c:f>Sheet1!$A$2:$A$20</c:f>
              <c:numCache>
                <c:formatCode>General</c:formatCode>
                <c:ptCount val="1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numCache>
            </c:numRef>
          </c:xVal>
          <c:yVal>
            <c:numRef>
              <c:f>Sheet1!$G$2:$G$20</c:f>
              <c:numCache>
                <c:formatCode>General</c:formatCode>
                <c:ptCount val="19"/>
                <c:pt idx="0">
                  <c:v>100</c:v>
                </c:pt>
                <c:pt idx="1">
                  <c:v>95.984999999999999</c:v>
                </c:pt>
                <c:pt idx="2">
                  <c:v>94.120999999999995</c:v>
                </c:pt>
                <c:pt idx="3">
                  <c:v>92.828000000000003</c:v>
                </c:pt>
                <c:pt idx="4">
                  <c:v>91.533000000000001</c:v>
                </c:pt>
                <c:pt idx="5">
                  <c:v>90.272000000000006</c:v>
                </c:pt>
                <c:pt idx="6">
                  <c:v>88.974000000000004</c:v>
                </c:pt>
                <c:pt idx="7">
                  <c:v>88.072999999999993</c:v>
                </c:pt>
                <c:pt idx="8">
                  <c:v>86.772999999999996</c:v>
                </c:pt>
                <c:pt idx="9">
                  <c:v>85.688999999999993</c:v>
                </c:pt>
                <c:pt idx="10">
                  <c:v>84.567999999999998</c:v>
                </c:pt>
                <c:pt idx="11">
                  <c:v>83.66</c:v>
                </c:pt>
                <c:pt idx="12">
                  <c:v>82.888000000000005</c:v>
                </c:pt>
                <c:pt idx="13">
                  <c:v>70.905000000000001</c:v>
                </c:pt>
                <c:pt idx="14">
                  <c:v>62.603999999999999</c:v>
                </c:pt>
                <c:pt idx="15">
                  <c:v>56.158999999999999</c:v>
                </c:pt>
                <c:pt idx="16">
                  <c:v>50.514000000000003</c:v>
                </c:pt>
                <c:pt idx="17">
                  <c:v>44.790999999999997</c:v>
                </c:pt>
                <c:pt idx="18">
                  <c:v>39.606000000000002</c:v>
                </c:pt>
              </c:numCache>
            </c:numRef>
          </c:yVal>
          <c:smooth val="0"/>
        </c:ser>
        <c:ser>
          <c:idx val="6"/>
          <c:order val="6"/>
          <c:tx>
            <c:strRef>
              <c:f>Sheet1!$H$1</c:f>
              <c:strCache>
                <c:ptCount val="1"/>
                <c:pt idx="0">
                  <c:v>D(+)/R(+) Era 1 (N=1,752)</c:v>
                </c:pt>
              </c:strCache>
            </c:strRef>
          </c:tx>
          <c:spPr>
            <a:ln w="41275">
              <a:solidFill>
                <a:srgbClr val="FFC000"/>
              </a:solidFill>
            </a:ln>
          </c:spPr>
          <c:marker>
            <c:symbol val="none"/>
          </c:marker>
          <c:xVal>
            <c:numRef>
              <c:f>Sheet1!$A$2:$A$20</c:f>
              <c:numCache>
                <c:formatCode>General</c:formatCode>
                <c:ptCount val="1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numCache>
            </c:numRef>
          </c:xVal>
          <c:yVal>
            <c:numRef>
              <c:f>Sheet1!$H$2:$H$20</c:f>
              <c:numCache>
                <c:formatCode>General</c:formatCode>
                <c:ptCount val="19"/>
                <c:pt idx="0">
                  <c:v>100</c:v>
                </c:pt>
                <c:pt idx="1">
                  <c:v>95.361999999999995</c:v>
                </c:pt>
                <c:pt idx="2">
                  <c:v>92.834000000000003</c:v>
                </c:pt>
                <c:pt idx="3">
                  <c:v>91.28</c:v>
                </c:pt>
                <c:pt idx="4">
                  <c:v>90.703999999999994</c:v>
                </c:pt>
                <c:pt idx="5">
                  <c:v>89.379000000000005</c:v>
                </c:pt>
                <c:pt idx="6">
                  <c:v>88.456999999999994</c:v>
                </c:pt>
                <c:pt idx="7">
                  <c:v>87.131</c:v>
                </c:pt>
                <c:pt idx="8">
                  <c:v>86.266000000000005</c:v>
                </c:pt>
                <c:pt idx="9">
                  <c:v>85.284999999999997</c:v>
                </c:pt>
                <c:pt idx="10">
                  <c:v>84.361000000000004</c:v>
                </c:pt>
                <c:pt idx="11">
                  <c:v>83.378</c:v>
                </c:pt>
                <c:pt idx="12">
                  <c:v>82.22</c:v>
                </c:pt>
                <c:pt idx="13">
                  <c:v>72.495000000000005</c:v>
                </c:pt>
                <c:pt idx="14">
                  <c:v>65.209999999999994</c:v>
                </c:pt>
                <c:pt idx="15">
                  <c:v>56.933</c:v>
                </c:pt>
                <c:pt idx="16">
                  <c:v>51.345999999999997</c:v>
                </c:pt>
                <c:pt idx="17">
                  <c:v>46.098999999999997</c:v>
                </c:pt>
                <c:pt idx="18">
                  <c:v>40.768000000000001</c:v>
                </c:pt>
              </c:numCache>
            </c:numRef>
          </c:yVal>
          <c:smooth val="0"/>
        </c:ser>
        <c:ser>
          <c:idx val="7"/>
          <c:order val="7"/>
          <c:tx>
            <c:strRef>
              <c:f>Sheet1!$I$1</c:f>
              <c:strCache>
                <c:ptCount val="1"/>
                <c:pt idx="0">
                  <c:v>D(+)/R(+) Era 2 (N=4,197)</c:v>
                </c:pt>
              </c:strCache>
            </c:strRef>
          </c:tx>
          <c:spPr>
            <a:ln w="41275">
              <a:solidFill>
                <a:srgbClr val="FFFF00"/>
              </a:solidFill>
            </a:ln>
          </c:spPr>
          <c:marker>
            <c:symbol val="none"/>
          </c:marker>
          <c:xVal>
            <c:numRef>
              <c:f>Sheet1!$A$2:$A$20</c:f>
              <c:numCache>
                <c:formatCode>General</c:formatCode>
                <c:ptCount val="1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numCache>
            </c:numRef>
          </c:xVal>
          <c:yVal>
            <c:numRef>
              <c:f>Sheet1!$I$2:$I$20</c:f>
              <c:numCache>
                <c:formatCode>General</c:formatCode>
                <c:ptCount val="19"/>
                <c:pt idx="0">
                  <c:v>100</c:v>
                </c:pt>
                <c:pt idx="1">
                  <c:v>95.224999999999994</c:v>
                </c:pt>
                <c:pt idx="2">
                  <c:v>93.331000000000003</c:v>
                </c:pt>
                <c:pt idx="3">
                  <c:v>91.914000000000001</c:v>
                </c:pt>
                <c:pt idx="4">
                  <c:v>90.783000000000001</c:v>
                </c:pt>
                <c:pt idx="5">
                  <c:v>89.531000000000006</c:v>
                </c:pt>
                <c:pt idx="6">
                  <c:v>88.59</c:v>
                </c:pt>
                <c:pt idx="7">
                  <c:v>87.525999999999996</c:v>
                </c:pt>
                <c:pt idx="8">
                  <c:v>86.631</c:v>
                </c:pt>
                <c:pt idx="9">
                  <c:v>85.855999999999995</c:v>
                </c:pt>
                <c:pt idx="10">
                  <c:v>84.665000000000006</c:v>
                </c:pt>
                <c:pt idx="11">
                  <c:v>84.054000000000002</c:v>
                </c:pt>
                <c:pt idx="12">
                  <c:v>83.138999999999996</c:v>
                </c:pt>
                <c:pt idx="13">
                  <c:v>74.007000000000005</c:v>
                </c:pt>
                <c:pt idx="14">
                  <c:v>65.896000000000001</c:v>
                </c:pt>
                <c:pt idx="15">
                  <c:v>59.232999999999997</c:v>
                </c:pt>
                <c:pt idx="16">
                  <c:v>52.293999999999997</c:v>
                </c:pt>
                <c:pt idx="17">
                  <c:v>47.076000000000001</c:v>
                </c:pt>
                <c:pt idx="18">
                  <c:v>40.822000000000003</c:v>
                </c:pt>
              </c:numCache>
            </c:numRef>
          </c:yVal>
          <c:smooth val="0"/>
        </c:ser>
        <c:dLbls>
          <c:showLegendKey val="0"/>
          <c:showVal val="0"/>
          <c:showCatName val="0"/>
          <c:showSerName val="0"/>
          <c:showPercent val="0"/>
          <c:showBubbleSize val="0"/>
        </c:dLbls>
        <c:axId val="441067104"/>
        <c:axId val="441066712"/>
      </c:scatterChart>
      <c:valAx>
        <c:axId val="441067104"/>
        <c:scaling>
          <c:orientation val="minMax"/>
          <c:max val="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1066712"/>
        <c:crosses val="autoZero"/>
        <c:crossBetween val="midCat"/>
        <c:majorUnit val="1"/>
      </c:valAx>
      <c:valAx>
        <c:axId val="441066712"/>
        <c:scaling>
          <c:orientation val="minMax"/>
          <c:max val="100"/>
          <c:min val="2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41067104"/>
        <c:crosses val="autoZero"/>
        <c:crossBetween val="midCat"/>
        <c:majorUnit val="20"/>
      </c:valAx>
      <c:spPr>
        <a:solidFill>
          <a:schemeClr val="bg2"/>
        </a:solidFill>
        <a:ln>
          <a:solidFill>
            <a:schemeClr val="tx1"/>
          </a:solidFill>
        </a:ln>
      </c:spPr>
    </c:plotArea>
    <c:legend>
      <c:legendPos val="r"/>
      <c:layout>
        <c:manualLayout>
          <c:xMode val="edge"/>
          <c:yMode val="edge"/>
          <c:x val="0.42591829282209687"/>
          <c:y val="6.58353122526351E-2"/>
          <c:w val="0.53784982311994134"/>
          <c:h val="0.23469378827646684"/>
        </c:manualLayout>
      </c:layout>
      <c:overlay val="1"/>
      <c:spPr>
        <a:solidFill>
          <a:schemeClr val="bg2"/>
        </a:solidFill>
        <a:ln>
          <a:solidFill>
            <a:schemeClr val="tx1"/>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407166495512"/>
          <c:y val="5.0081106664945557E-2"/>
          <c:w val="0.86168526760242459"/>
          <c:h val="0.7574862416391499"/>
        </c:manualLayout>
      </c:layout>
      <c:barChart>
        <c:barDir val="col"/>
        <c:grouping val="clustered"/>
        <c:varyColors val="0"/>
        <c:ser>
          <c:idx val="0"/>
          <c:order val="0"/>
          <c:tx>
            <c:strRef>
              <c:f>Sheet1!$A$2</c:f>
              <c:strCache>
                <c:ptCount val="1"/>
                <c:pt idx="0">
                  <c:v>D(-)/R(-) (N=1,846)</c:v>
                </c:pt>
              </c:strCache>
            </c:strRef>
          </c:tx>
          <c:spPr>
            <a:gradFill>
              <a:gsLst>
                <a:gs pos="0">
                  <a:srgbClr val="008000"/>
                </a:gs>
                <a:gs pos="50000">
                  <a:srgbClr val="20F703"/>
                </a:gs>
                <a:gs pos="100000">
                  <a:srgbClr val="208C03"/>
                </a:gs>
              </a:gsLst>
              <a:lin ang="10800000" scaled="1"/>
            </a:gradFill>
            <a:ln>
              <a:solidFill>
                <a:schemeClr val="bg2"/>
              </a:solidFill>
            </a:ln>
          </c:spPr>
          <c:invertIfNegative val="0"/>
          <c:cat>
            <c:strRef>
              <c:f>Sheet1!$B$1</c:f>
              <c:strCache>
                <c:ptCount val="1"/>
                <c:pt idx="0">
                  <c:v>Overall</c:v>
                </c:pt>
              </c:strCache>
            </c:strRef>
          </c:cat>
          <c:val>
            <c:numRef>
              <c:f>Sheet1!$B$2</c:f>
              <c:numCache>
                <c:formatCode>General</c:formatCode>
                <c:ptCount val="1"/>
                <c:pt idx="0">
                  <c:v>29.035799999999998</c:v>
                </c:pt>
              </c:numCache>
            </c:numRef>
          </c:val>
        </c:ser>
        <c:ser>
          <c:idx val="1"/>
          <c:order val="1"/>
          <c:tx>
            <c:strRef>
              <c:f>Sheet1!$A$3</c:f>
              <c:strCache>
                <c:ptCount val="1"/>
                <c:pt idx="0">
                  <c:v>D(-)/R(+) (N=2,245)</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Sheet1!$B$1</c:f>
              <c:strCache>
                <c:ptCount val="1"/>
                <c:pt idx="0">
                  <c:v>Overall</c:v>
                </c:pt>
              </c:strCache>
            </c:strRef>
          </c:cat>
          <c:val>
            <c:numRef>
              <c:f>Sheet1!$B$3</c:f>
              <c:numCache>
                <c:formatCode>General</c:formatCode>
                <c:ptCount val="1"/>
                <c:pt idx="0">
                  <c:v>29.354099999999999</c:v>
                </c:pt>
              </c:numCache>
            </c:numRef>
          </c:val>
        </c:ser>
        <c:ser>
          <c:idx val="2"/>
          <c:order val="2"/>
          <c:tx>
            <c:strRef>
              <c:f>Sheet1!$A$4</c:f>
              <c:strCache>
                <c:ptCount val="1"/>
                <c:pt idx="0">
                  <c:v>D(+)/R(-) (N=2,661)</c:v>
                </c:pt>
              </c:strCache>
            </c:strRef>
          </c:tx>
          <c:spPr>
            <a:gradFill>
              <a:gsLst>
                <a:gs pos="0">
                  <a:srgbClr val="CCCC00"/>
                </a:gs>
                <a:gs pos="50000">
                  <a:srgbClr val="FFFF00"/>
                </a:gs>
                <a:gs pos="100000">
                  <a:srgbClr val="CCCC00"/>
                </a:gs>
              </a:gsLst>
              <a:lin ang="10800000" scaled="1"/>
            </a:gradFill>
            <a:ln>
              <a:solidFill>
                <a:schemeClr val="bg2"/>
              </a:solidFill>
            </a:ln>
          </c:spPr>
          <c:invertIfNegative val="0"/>
          <c:cat>
            <c:strRef>
              <c:f>Sheet1!$B$1</c:f>
              <c:strCache>
                <c:ptCount val="1"/>
                <c:pt idx="0">
                  <c:v>Overall</c:v>
                </c:pt>
              </c:strCache>
            </c:strRef>
          </c:cat>
          <c:val>
            <c:numRef>
              <c:f>Sheet1!$B$4</c:f>
              <c:numCache>
                <c:formatCode>General</c:formatCode>
                <c:ptCount val="1"/>
                <c:pt idx="0">
                  <c:v>29.537800000000001</c:v>
                </c:pt>
              </c:numCache>
            </c:numRef>
          </c:val>
        </c:ser>
        <c:ser>
          <c:idx val="3"/>
          <c:order val="3"/>
          <c:tx>
            <c:strRef>
              <c:f>Sheet1!$A$5</c:f>
              <c:strCache>
                <c:ptCount val="1"/>
                <c:pt idx="0">
                  <c:v>D(+)/R(+) (N=4,086)</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chemeClr val="bg2"/>
              </a:solidFill>
            </a:ln>
          </c:spPr>
          <c:invertIfNegative val="0"/>
          <c:cat>
            <c:strRef>
              <c:f>Sheet1!$B$1</c:f>
              <c:strCache>
                <c:ptCount val="1"/>
                <c:pt idx="0">
                  <c:v>Overall</c:v>
                </c:pt>
              </c:strCache>
            </c:strRef>
          </c:cat>
          <c:val>
            <c:numRef>
              <c:f>Sheet1!$B$5</c:f>
              <c:numCache>
                <c:formatCode>General</c:formatCode>
                <c:ptCount val="1"/>
                <c:pt idx="0">
                  <c:v>28.879100000000001</c:v>
                </c:pt>
              </c:numCache>
            </c:numRef>
          </c:val>
        </c:ser>
        <c:dLbls>
          <c:showLegendKey val="0"/>
          <c:showVal val="0"/>
          <c:showCatName val="0"/>
          <c:showSerName val="0"/>
          <c:showPercent val="0"/>
          <c:showBubbleSize val="0"/>
        </c:dLbls>
        <c:gapWidth val="25"/>
        <c:overlap val="-50"/>
        <c:axId val="441064752"/>
        <c:axId val="441068672"/>
      </c:barChart>
      <c:catAx>
        <c:axId val="441064752"/>
        <c:scaling>
          <c:orientation val="minMax"/>
        </c:scaling>
        <c:delete val="1"/>
        <c:axPos val="b"/>
        <c:numFmt formatCode="General" sourceLinked="1"/>
        <c:majorTickMark val="out"/>
        <c:minorTickMark val="none"/>
        <c:tickLblPos val="none"/>
        <c:crossAx val="441068672"/>
        <c:crosses val="autoZero"/>
        <c:auto val="1"/>
        <c:lblAlgn val="ctr"/>
        <c:lblOffset val="100"/>
        <c:tickLblSkip val="1"/>
        <c:noMultiLvlLbl val="0"/>
      </c:catAx>
      <c:valAx>
        <c:axId val="441068672"/>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41064752"/>
        <c:crosses val="autoZero"/>
        <c:crossBetween val="between"/>
        <c:majorUnit val="10"/>
      </c:valAx>
      <c:spPr>
        <a:solidFill>
          <a:schemeClr val="bg2"/>
        </a:solidFill>
        <a:ln>
          <a:solidFill>
            <a:schemeClr val="tx1"/>
          </a:solidFill>
        </a:ln>
      </c:spPr>
    </c:plotArea>
    <c:legend>
      <c:legendPos val="b"/>
      <c:layout>
        <c:manualLayout>
          <c:xMode val="edge"/>
          <c:yMode val="edge"/>
          <c:x val="0.1296474951500628"/>
          <c:y val="8.1829861993057321E-2"/>
          <c:w val="0.82107714253109654"/>
          <c:h val="7.9257048514097025E-2"/>
        </c:manualLayout>
      </c:layout>
      <c:overlay val="0"/>
      <c:spPr>
        <a:solidFill>
          <a:schemeClr val="bg2"/>
        </a:solidFill>
        <a:ln>
          <a:solidFill>
            <a:schemeClr val="tx1"/>
          </a:solidFill>
        </a:ln>
      </c:spPr>
      <c:txPr>
        <a:bodyPr/>
        <a:lstStyle/>
        <a:p>
          <a:pPr>
            <a:defRPr sz="145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407166495512"/>
          <c:y val="5.0081106664945557E-2"/>
          <c:w val="0.86168526760242459"/>
          <c:h val="0.7574862416391499"/>
        </c:manualLayout>
      </c:layout>
      <c:barChart>
        <c:barDir val="col"/>
        <c:grouping val="clustered"/>
        <c:varyColors val="0"/>
        <c:ser>
          <c:idx val="0"/>
          <c:order val="0"/>
          <c:tx>
            <c:strRef>
              <c:f>Sheet1!$A$2</c:f>
              <c:strCache>
                <c:ptCount val="1"/>
                <c:pt idx="0">
                  <c:v>D(-)/R(-) (N=1,846)</c:v>
                </c:pt>
              </c:strCache>
            </c:strRef>
          </c:tx>
          <c:spPr>
            <a:gradFill>
              <a:gsLst>
                <a:gs pos="0">
                  <a:srgbClr val="008000"/>
                </a:gs>
                <a:gs pos="50000">
                  <a:srgbClr val="20F703"/>
                </a:gs>
                <a:gs pos="100000">
                  <a:srgbClr val="208C03"/>
                </a:gs>
              </a:gsLst>
              <a:lin ang="10800000" scaled="1"/>
            </a:gradFill>
            <a:ln>
              <a:solidFill>
                <a:schemeClr val="bg2"/>
              </a:solidFill>
            </a:ln>
          </c:spPr>
          <c:invertIfNegative val="0"/>
          <c:cat>
            <c:strRef>
              <c:f>Sheet1!$B$1</c:f>
              <c:strCache>
                <c:ptCount val="1"/>
                <c:pt idx="0">
                  <c:v>Overall</c:v>
                </c:pt>
              </c:strCache>
            </c:strRef>
          </c:cat>
          <c:val>
            <c:numRef>
              <c:f>Sheet1!$B$2</c:f>
              <c:numCache>
                <c:formatCode>General</c:formatCode>
                <c:ptCount val="1"/>
                <c:pt idx="0">
                  <c:v>32.286000000000001</c:v>
                </c:pt>
              </c:numCache>
            </c:numRef>
          </c:val>
        </c:ser>
        <c:ser>
          <c:idx val="1"/>
          <c:order val="1"/>
          <c:tx>
            <c:strRef>
              <c:f>Sheet1!$A$3</c:f>
              <c:strCache>
                <c:ptCount val="1"/>
                <c:pt idx="0">
                  <c:v>D(-)/R(+) (N=2,245)</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Sheet1!$B$1</c:f>
              <c:strCache>
                <c:ptCount val="1"/>
                <c:pt idx="0">
                  <c:v>Overall</c:v>
                </c:pt>
              </c:strCache>
            </c:strRef>
          </c:cat>
          <c:val>
            <c:numRef>
              <c:f>Sheet1!$B$3</c:f>
              <c:numCache>
                <c:formatCode>General</c:formatCode>
                <c:ptCount val="1"/>
                <c:pt idx="0">
                  <c:v>32.739400000000003</c:v>
                </c:pt>
              </c:numCache>
            </c:numRef>
          </c:val>
        </c:ser>
        <c:ser>
          <c:idx val="2"/>
          <c:order val="2"/>
          <c:tx>
            <c:strRef>
              <c:f>Sheet1!$A$4</c:f>
              <c:strCache>
                <c:ptCount val="1"/>
                <c:pt idx="0">
                  <c:v>D(+)/R(-) (N=2,661)</c:v>
                </c:pt>
              </c:strCache>
            </c:strRef>
          </c:tx>
          <c:spPr>
            <a:gradFill>
              <a:gsLst>
                <a:gs pos="0">
                  <a:srgbClr val="CCCC00"/>
                </a:gs>
                <a:gs pos="50000">
                  <a:srgbClr val="FFFF00"/>
                </a:gs>
                <a:gs pos="100000">
                  <a:srgbClr val="CCCC00"/>
                </a:gs>
              </a:gsLst>
              <a:lin ang="10800000" scaled="1"/>
            </a:gradFill>
            <a:ln>
              <a:solidFill>
                <a:schemeClr val="bg2"/>
              </a:solidFill>
            </a:ln>
          </c:spPr>
          <c:invertIfNegative val="0"/>
          <c:cat>
            <c:strRef>
              <c:f>Sheet1!$B$1</c:f>
              <c:strCache>
                <c:ptCount val="1"/>
                <c:pt idx="0">
                  <c:v>Overall</c:v>
                </c:pt>
              </c:strCache>
            </c:strRef>
          </c:cat>
          <c:val>
            <c:numRef>
              <c:f>Sheet1!$B$4</c:f>
              <c:numCache>
                <c:formatCode>General</c:formatCode>
                <c:ptCount val="1"/>
                <c:pt idx="0">
                  <c:v>32.957500000000003</c:v>
                </c:pt>
              </c:numCache>
            </c:numRef>
          </c:val>
        </c:ser>
        <c:ser>
          <c:idx val="3"/>
          <c:order val="3"/>
          <c:tx>
            <c:strRef>
              <c:f>Sheet1!$A$5</c:f>
              <c:strCache>
                <c:ptCount val="1"/>
                <c:pt idx="0">
                  <c:v>D(+)/R(+) (N=4,086)</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chemeClr val="bg2"/>
              </a:solidFill>
            </a:ln>
          </c:spPr>
          <c:invertIfNegative val="0"/>
          <c:cat>
            <c:strRef>
              <c:f>Sheet1!$B$1</c:f>
              <c:strCache>
                <c:ptCount val="1"/>
                <c:pt idx="0">
                  <c:v>Overall</c:v>
                </c:pt>
              </c:strCache>
            </c:strRef>
          </c:cat>
          <c:val>
            <c:numRef>
              <c:f>Sheet1!$B$5</c:f>
              <c:numCache>
                <c:formatCode>General</c:formatCode>
                <c:ptCount val="1"/>
                <c:pt idx="0">
                  <c:v>32.574599999999997</c:v>
                </c:pt>
              </c:numCache>
            </c:numRef>
          </c:val>
        </c:ser>
        <c:dLbls>
          <c:showLegendKey val="0"/>
          <c:showVal val="0"/>
          <c:showCatName val="0"/>
          <c:showSerName val="0"/>
          <c:showPercent val="0"/>
          <c:showBubbleSize val="0"/>
        </c:dLbls>
        <c:gapWidth val="25"/>
        <c:overlap val="-50"/>
        <c:axId val="441069456"/>
        <c:axId val="441069848"/>
      </c:barChart>
      <c:catAx>
        <c:axId val="441069456"/>
        <c:scaling>
          <c:orientation val="minMax"/>
        </c:scaling>
        <c:delete val="1"/>
        <c:axPos val="b"/>
        <c:numFmt formatCode="General" sourceLinked="1"/>
        <c:majorTickMark val="out"/>
        <c:minorTickMark val="none"/>
        <c:tickLblPos val="none"/>
        <c:crossAx val="441069848"/>
        <c:crosses val="autoZero"/>
        <c:auto val="1"/>
        <c:lblAlgn val="ctr"/>
        <c:lblOffset val="100"/>
        <c:tickLblSkip val="1"/>
        <c:noMultiLvlLbl val="0"/>
      </c:catAx>
      <c:valAx>
        <c:axId val="441069848"/>
        <c:scaling>
          <c:orientation val="minMax"/>
          <c:max val="5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441069456"/>
        <c:crosses val="autoZero"/>
        <c:crossBetween val="between"/>
        <c:majorUnit val="10"/>
      </c:valAx>
      <c:spPr>
        <a:solidFill>
          <a:schemeClr val="bg2"/>
        </a:solidFill>
        <a:ln>
          <a:solidFill>
            <a:schemeClr val="tx1"/>
          </a:solidFill>
        </a:ln>
      </c:spPr>
    </c:plotArea>
    <c:legend>
      <c:legendPos val="b"/>
      <c:layout>
        <c:manualLayout>
          <c:xMode val="edge"/>
          <c:yMode val="edge"/>
          <c:x val="0.11225619080223669"/>
          <c:y val="8.1829861993057321E-2"/>
          <c:w val="0.83846844687892275"/>
          <c:h val="7.9257048514097025E-2"/>
        </c:manualLayout>
      </c:layout>
      <c:overlay val="0"/>
      <c:spPr>
        <a:solidFill>
          <a:schemeClr val="bg2"/>
        </a:solidFill>
        <a:ln>
          <a:solidFill>
            <a:schemeClr val="tx1"/>
          </a:solidFill>
        </a:ln>
      </c:spPr>
      <c:txPr>
        <a:bodyPr/>
        <a:lstStyle/>
        <a:p>
          <a:pPr>
            <a:defRPr sz="145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49030265022699"/>
          <c:y val="9.9068026332774228E-2"/>
          <c:w val="0.85099319443476662"/>
          <c:h val="0.74202037245345298"/>
        </c:manualLayout>
      </c:layout>
      <c:barChart>
        <c:barDir val="col"/>
        <c:grouping val="percentStacked"/>
        <c:varyColors val="0"/>
        <c:ser>
          <c:idx val="0"/>
          <c:order val="0"/>
          <c:tx>
            <c:strRef>
              <c:f>Sheet1!$B$1</c:f>
              <c:strCache>
                <c:ptCount val="1"/>
                <c:pt idx="0">
                  <c:v>Bilateral/Double Lung Transplant</c:v>
                </c:pt>
              </c:strCache>
            </c:strRef>
          </c:tx>
          <c:spPr>
            <a:gradFill flip="none" rotWithShape="1">
              <a:gsLst>
                <a:gs pos="0">
                  <a:srgbClr val="3366FF"/>
                </a:gs>
                <a:gs pos="50000">
                  <a:srgbClr val="6699FF"/>
                </a:gs>
                <a:gs pos="100000">
                  <a:srgbClr val="3366FF"/>
                </a:gs>
              </a:gsLst>
              <a:lin ang="10800000" scaled="1"/>
              <a:tileRect/>
            </a:gradFill>
            <a:ln>
              <a:solidFill>
                <a:schemeClr val="bg2"/>
              </a:solidFill>
            </a:ln>
          </c:spPr>
          <c:invertIfNegative val="0"/>
          <c:cat>
            <c:numRef>
              <c:f>Sheet1!$A$2:$A$64</c:f>
              <c:numCache>
                <c:formatCode>General</c:formatCode>
                <c:ptCount val="6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numCache>
            </c:numRef>
          </c:cat>
          <c:val>
            <c:numRef>
              <c:f>Sheet1!$B$2:$B$64</c:f>
              <c:numCache>
                <c:formatCode>General</c:formatCode>
                <c:ptCount val="63"/>
                <c:pt idx="0">
                  <c:v>49.305599999999998</c:v>
                </c:pt>
                <c:pt idx="1">
                  <c:v>46.610199999999999</c:v>
                </c:pt>
                <c:pt idx="2">
                  <c:v>57.857100000000003</c:v>
                </c:pt>
                <c:pt idx="3">
                  <c:v>60.139899999999997</c:v>
                </c:pt>
                <c:pt idx="4">
                  <c:v>56.6038</c:v>
                </c:pt>
                <c:pt idx="5">
                  <c:v>65.671599999999998</c:v>
                </c:pt>
                <c:pt idx="6">
                  <c:v>73.381299999999996</c:v>
                </c:pt>
                <c:pt idx="7">
                  <c:v>77.049199999999999</c:v>
                </c:pt>
                <c:pt idx="8">
                  <c:v>71.794899999999998</c:v>
                </c:pt>
                <c:pt idx="9">
                  <c:v>81.739099999999993</c:v>
                </c:pt>
                <c:pt idx="10">
                  <c:v>80.197999999999993</c:v>
                </c:pt>
                <c:pt idx="11">
                  <c:v>86.666700000000006</c:v>
                </c:pt>
                <c:pt idx="12">
                  <c:v>85.833299999999994</c:v>
                </c:pt>
                <c:pt idx="13">
                  <c:v>87.692300000000003</c:v>
                </c:pt>
                <c:pt idx="14">
                  <c:v>92.1053</c:v>
                </c:pt>
                <c:pt idx="15">
                  <c:v>0</c:v>
                </c:pt>
                <c:pt idx="16">
                  <c:v>29.775300000000001</c:v>
                </c:pt>
                <c:pt idx="17">
                  <c:v>28.088000000000001</c:v>
                </c:pt>
                <c:pt idx="18">
                  <c:v>29.2835</c:v>
                </c:pt>
                <c:pt idx="19">
                  <c:v>29.955300000000001</c:v>
                </c:pt>
                <c:pt idx="20">
                  <c:v>38.873199999999997</c:v>
                </c:pt>
                <c:pt idx="21">
                  <c:v>42.957700000000003</c:v>
                </c:pt>
                <c:pt idx="22">
                  <c:v>45.919800000000002</c:v>
                </c:pt>
                <c:pt idx="23">
                  <c:v>49.044600000000003</c:v>
                </c:pt>
                <c:pt idx="24">
                  <c:v>58.158499999999997</c:v>
                </c:pt>
                <c:pt idx="25">
                  <c:v>63.372100000000003</c:v>
                </c:pt>
                <c:pt idx="26">
                  <c:v>65.367000000000004</c:v>
                </c:pt>
                <c:pt idx="27">
                  <c:v>66.302000000000007</c:v>
                </c:pt>
                <c:pt idx="28">
                  <c:v>70.292900000000003</c:v>
                </c:pt>
                <c:pt idx="29">
                  <c:v>72.812799999999996</c:v>
                </c:pt>
                <c:pt idx="30">
                  <c:v>73.865899999999996</c:v>
                </c:pt>
                <c:pt idx="31">
                  <c:v>0</c:v>
                </c:pt>
                <c:pt idx="32">
                  <c:v>19.2</c:v>
                </c:pt>
                <c:pt idx="33">
                  <c:v>23.346299999999999</c:v>
                </c:pt>
                <c:pt idx="34">
                  <c:v>30.859400000000001</c:v>
                </c:pt>
                <c:pt idx="35">
                  <c:v>31.428599999999999</c:v>
                </c:pt>
                <c:pt idx="36">
                  <c:v>35.119</c:v>
                </c:pt>
                <c:pt idx="37">
                  <c:v>41.6</c:v>
                </c:pt>
                <c:pt idx="38">
                  <c:v>44.658099999999997</c:v>
                </c:pt>
                <c:pt idx="39">
                  <c:v>46.013300000000001</c:v>
                </c:pt>
                <c:pt idx="40">
                  <c:v>47.611899999999999</c:v>
                </c:pt>
                <c:pt idx="41">
                  <c:v>49.4163</c:v>
                </c:pt>
                <c:pt idx="42">
                  <c:v>51.970399999999998</c:v>
                </c:pt>
                <c:pt idx="43">
                  <c:v>51.781700000000001</c:v>
                </c:pt>
                <c:pt idx="44">
                  <c:v>55.826300000000003</c:v>
                </c:pt>
                <c:pt idx="45">
                  <c:v>54.459200000000003</c:v>
                </c:pt>
                <c:pt idx="46">
                  <c:v>60.132599999999996</c:v>
                </c:pt>
                <c:pt idx="47">
                  <c:v>0</c:v>
                </c:pt>
                <c:pt idx="48">
                  <c:v>87.037000000000006</c:v>
                </c:pt>
                <c:pt idx="49">
                  <c:v>86.441000000000003</c:v>
                </c:pt>
                <c:pt idx="50">
                  <c:v>92.981999999999999</c:v>
                </c:pt>
                <c:pt idx="51">
                  <c:v>89.831000000000003</c:v>
                </c:pt>
                <c:pt idx="52">
                  <c:v>87.879000000000005</c:v>
                </c:pt>
                <c:pt idx="53">
                  <c:v>95.522000000000006</c:v>
                </c:pt>
                <c:pt idx="54">
                  <c:v>94.444000000000003</c:v>
                </c:pt>
                <c:pt idx="55">
                  <c:v>92.424000000000007</c:v>
                </c:pt>
                <c:pt idx="56">
                  <c:v>100</c:v>
                </c:pt>
                <c:pt idx="57">
                  <c:v>94.736999999999995</c:v>
                </c:pt>
                <c:pt idx="58">
                  <c:v>94.117999999999995</c:v>
                </c:pt>
                <c:pt idx="59">
                  <c:v>97.26</c:v>
                </c:pt>
                <c:pt idx="60">
                  <c:v>94.680999999999997</c:v>
                </c:pt>
                <c:pt idx="61">
                  <c:v>96.841999999999999</c:v>
                </c:pt>
                <c:pt idx="62">
                  <c:v>95</c:v>
                </c:pt>
              </c:numCache>
            </c:numRef>
          </c:val>
        </c:ser>
        <c:ser>
          <c:idx val="1"/>
          <c:order val="1"/>
          <c:tx>
            <c:strRef>
              <c:f>Sheet1!$C$1</c:f>
              <c:strCache>
                <c:ptCount val="1"/>
                <c:pt idx="0">
                  <c:v>Single Lung Transplant</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Sheet1!$A$2:$A$64</c:f>
              <c:numCache>
                <c:formatCode>General</c:formatCode>
                <c:ptCount val="6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numCache>
            </c:numRef>
          </c:cat>
          <c:val>
            <c:numRef>
              <c:f>Sheet1!$C$2:$C$64</c:f>
              <c:numCache>
                <c:formatCode>General</c:formatCode>
                <c:ptCount val="63"/>
                <c:pt idx="0">
                  <c:v>50.694400000000002</c:v>
                </c:pt>
                <c:pt idx="1">
                  <c:v>53.389800000000001</c:v>
                </c:pt>
                <c:pt idx="2">
                  <c:v>42.142899999999997</c:v>
                </c:pt>
                <c:pt idx="3">
                  <c:v>39.860100000000003</c:v>
                </c:pt>
                <c:pt idx="4">
                  <c:v>43.3962</c:v>
                </c:pt>
                <c:pt idx="5">
                  <c:v>34.328400000000002</c:v>
                </c:pt>
                <c:pt idx="6">
                  <c:v>26.6187</c:v>
                </c:pt>
                <c:pt idx="7">
                  <c:v>22.950800000000001</c:v>
                </c:pt>
                <c:pt idx="8">
                  <c:v>28.205100000000002</c:v>
                </c:pt>
                <c:pt idx="9">
                  <c:v>18.260899999999999</c:v>
                </c:pt>
                <c:pt idx="10">
                  <c:v>19.802</c:v>
                </c:pt>
                <c:pt idx="11">
                  <c:v>13.333299999999999</c:v>
                </c:pt>
                <c:pt idx="12">
                  <c:v>14.166700000000001</c:v>
                </c:pt>
                <c:pt idx="13">
                  <c:v>12.307700000000001</c:v>
                </c:pt>
                <c:pt idx="14">
                  <c:v>7.8947000000000003</c:v>
                </c:pt>
                <c:pt idx="15">
                  <c:v>0</c:v>
                </c:pt>
                <c:pt idx="16">
                  <c:v>70.224699999999999</c:v>
                </c:pt>
                <c:pt idx="17">
                  <c:v>71.912000000000006</c:v>
                </c:pt>
                <c:pt idx="18">
                  <c:v>70.716499999999996</c:v>
                </c:pt>
                <c:pt idx="19">
                  <c:v>70.044700000000006</c:v>
                </c:pt>
                <c:pt idx="20">
                  <c:v>61.126800000000003</c:v>
                </c:pt>
                <c:pt idx="21">
                  <c:v>57.042299999999997</c:v>
                </c:pt>
                <c:pt idx="22">
                  <c:v>54.080199999999998</c:v>
                </c:pt>
                <c:pt idx="23">
                  <c:v>50.955399999999997</c:v>
                </c:pt>
                <c:pt idx="24">
                  <c:v>41.841500000000003</c:v>
                </c:pt>
                <c:pt idx="25">
                  <c:v>36.627899999999997</c:v>
                </c:pt>
                <c:pt idx="26">
                  <c:v>34.633000000000003</c:v>
                </c:pt>
                <c:pt idx="27">
                  <c:v>33.698</c:v>
                </c:pt>
                <c:pt idx="28">
                  <c:v>29.707100000000001</c:v>
                </c:pt>
                <c:pt idx="29">
                  <c:v>27.187200000000001</c:v>
                </c:pt>
                <c:pt idx="30">
                  <c:v>26.1341</c:v>
                </c:pt>
                <c:pt idx="31">
                  <c:v>0</c:v>
                </c:pt>
                <c:pt idx="32">
                  <c:v>80.8</c:v>
                </c:pt>
                <c:pt idx="33">
                  <c:v>76.653700000000001</c:v>
                </c:pt>
                <c:pt idx="34">
                  <c:v>69.140600000000006</c:v>
                </c:pt>
                <c:pt idx="35">
                  <c:v>68.571399999999997</c:v>
                </c:pt>
                <c:pt idx="36">
                  <c:v>64.881</c:v>
                </c:pt>
                <c:pt idx="37">
                  <c:v>58.4</c:v>
                </c:pt>
                <c:pt idx="38">
                  <c:v>55.341900000000003</c:v>
                </c:pt>
                <c:pt idx="39">
                  <c:v>53.986699999999999</c:v>
                </c:pt>
                <c:pt idx="40">
                  <c:v>52.388100000000001</c:v>
                </c:pt>
                <c:pt idx="41">
                  <c:v>50.5837</c:v>
                </c:pt>
                <c:pt idx="42">
                  <c:v>48.029600000000002</c:v>
                </c:pt>
                <c:pt idx="43">
                  <c:v>48.218299999999999</c:v>
                </c:pt>
                <c:pt idx="44">
                  <c:v>44.173699999999997</c:v>
                </c:pt>
                <c:pt idx="45">
                  <c:v>45.540799999999997</c:v>
                </c:pt>
                <c:pt idx="46">
                  <c:v>39.867400000000004</c:v>
                </c:pt>
                <c:pt idx="47">
                  <c:v>0</c:v>
                </c:pt>
                <c:pt idx="48">
                  <c:v>12.962999999999999</c:v>
                </c:pt>
                <c:pt idx="49">
                  <c:v>13.5593</c:v>
                </c:pt>
                <c:pt idx="50">
                  <c:v>7.0175000000000001</c:v>
                </c:pt>
                <c:pt idx="51">
                  <c:v>10.169499999999999</c:v>
                </c:pt>
                <c:pt idx="52">
                  <c:v>12.1212</c:v>
                </c:pt>
                <c:pt idx="53">
                  <c:v>4.4775999999999998</c:v>
                </c:pt>
                <c:pt idx="54">
                  <c:v>5.5556000000000001</c:v>
                </c:pt>
                <c:pt idx="55">
                  <c:v>7.5758000000000001</c:v>
                </c:pt>
                <c:pt idx="56">
                  <c:v>0</c:v>
                </c:pt>
                <c:pt idx="57">
                  <c:v>5.2632000000000003</c:v>
                </c:pt>
                <c:pt idx="58">
                  <c:v>5.8823999999999996</c:v>
                </c:pt>
                <c:pt idx="59">
                  <c:v>2.7397</c:v>
                </c:pt>
                <c:pt idx="60">
                  <c:v>5.3190999999999997</c:v>
                </c:pt>
                <c:pt idx="61">
                  <c:v>3.1579000000000002</c:v>
                </c:pt>
                <c:pt idx="62">
                  <c:v>5</c:v>
                </c:pt>
              </c:numCache>
            </c:numRef>
          </c:val>
        </c:ser>
        <c:dLbls>
          <c:showLegendKey val="0"/>
          <c:showVal val="0"/>
          <c:showCatName val="0"/>
          <c:showSerName val="0"/>
          <c:showPercent val="0"/>
          <c:showBubbleSize val="0"/>
        </c:dLbls>
        <c:gapWidth val="0"/>
        <c:overlap val="100"/>
        <c:axId val="722804472"/>
        <c:axId val="722815840"/>
      </c:barChart>
      <c:catAx>
        <c:axId val="722804472"/>
        <c:scaling>
          <c:orientation val="minMax"/>
        </c:scaling>
        <c:delete val="0"/>
        <c:axPos val="b"/>
        <c:numFmt formatCode="General" sourceLinked="1"/>
        <c:majorTickMark val="out"/>
        <c:minorTickMark val="none"/>
        <c:tickLblPos val="nextTo"/>
        <c:txPr>
          <a:bodyPr rot="-5400000" vert="horz"/>
          <a:lstStyle/>
          <a:p>
            <a:pPr>
              <a:defRPr sz="1000" b="1"/>
            </a:pPr>
            <a:endParaRPr lang="en-US"/>
          </a:p>
        </c:txPr>
        <c:crossAx val="722815840"/>
        <c:crosses val="autoZero"/>
        <c:auto val="1"/>
        <c:lblAlgn val="ctr"/>
        <c:lblOffset val="100"/>
        <c:tickLblSkip val="2"/>
        <c:noMultiLvlLbl val="0"/>
      </c:catAx>
      <c:valAx>
        <c:axId val="722815840"/>
        <c:scaling>
          <c:orientation val="minMax"/>
        </c:scaling>
        <c:delete val="0"/>
        <c:axPos val="l"/>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722804472"/>
        <c:crosses val="autoZero"/>
        <c:crossBetween val="between"/>
      </c:valAx>
      <c:spPr>
        <a:solidFill>
          <a:srgbClr val="000000"/>
        </a:solidFill>
        <a:ln>
          <a:solidFill>
            <a:srgbClr val="FFFFFF"/>
          </a:solidFill>
        </a:ln>
      </c:spPr>
    </c:plotArea>
    <c:legend>
      <c:legendPos val="t"/>
      <c:layout>
        <c:manualLayout>
          <c:xMode val="edge"/>
          <c:yMode val="edge"/>
          <c:x val="0.17461094464961788"/>
          <c:y val="1.6393442622950821E-2"/>
          <c:w val="0.76287238984507466"/>
          <c:h val="6.1727550449636834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758E-2"/>
          <c:w val="0.89292662330252193"/>
          <c:h val="0.828235909070688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4.3478260869565374E-3"/>
                  <c:y val="0.16891899105832614"/>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8.6956521739130748E-3"/>
                  <c:y val="0.17516815694648341"/>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2.8985507246376812E-2"/>
                  <c:y val="0.17945571422216294"/>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 = 10,758)</c:v>
                </c:pt>
                <c:pt idx="1">
                  <c:v>2 Years
(N = 8,605)</c:v>
                </c:pt>
                <c:pt idx="2">
                  <c:v>3 Years
(N =7,080)</c:v>
                </c:pt>
                <c:pt idx="3">
                  <c:v>Column2</c:v>
                </c:pt>
              </c:strCache>
            </c:strRef>
          </c:cat>
          <c:val>
            <c:numRef>
              <c:f>Sheet1!$B$2:$E$2</c:f>
              <c:numCache>
                <c:formatCode>General</c:formatCode>
                <c:ptCount val="4"/>
                <c:pt idx="0">
                  <c:v>3044</c:v>
                </c:pt>
                <c:pt idx="1">
                  <c:v>2535</c:v>
                </c:pt>
                <c:pt idx="2">
                  <c:v>2190</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 = 10,758)</c:v>
                </c:pt>
                <c:pt idx="1">
                  <c:v>2 Years
(N = 8,605)</c:v>
                </c:pt>
                <c:pt idx="2">
                  <c:v>3 Years
(N =7,080)</c:v>
                </c:pt>
                <c:pt idx="3">
                  <c:v>Column2</c:v>
                </c:pt>
              </c:strCache>
            </c:strRef>
          </c:cat>
          <c:val>
            <c:numRef>
              <c:f>Sheet1!$B$3:$E$3</c:f>
              <c:numCache>
                <c:formatCode>General</c:formatCode>
                <c:ptCount val="4"/>
                <c:pt idx="0">
                  <c:v>2926</c:v>
                </c:pt>
                <c:pt idx="1">
                  <c:v>2447</c:v>
                </c:pt>
                <c:pt idx="2">
                  <c:v>2015</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 = 10,758)</c:v>
                </c:pt>
                <c:pt idx="1">
                  <c:v>2 Years
(N = 8,605)</c:v>
                </c:pt>
                <c:pt idx="2">
                  <c:v>3 Years
(N =7,080)</c:v>
                </c:pt>
                <c:pt idx="3">
                  <c:v>Column2</c:v>
                </c:pt>
              </c:strCache>
            </c:strRef>
          </c:cat>
          <c:val>
            <c:numRef>
              <c:f>Sheet1!$B$4:$E$4</c:f>
              <c:numCache>
                <c:formatCode>General</c:formatCode>
                <c:ptCount val="4"/>
                <c:pt idx="0">
                  <c:v>1981</c:v>
                </c:pt>
                <c:pt idx="1">
                  <c:v>1709</c:v>
                </c:pt>
                <c:pt idx="2">
                  <c:v>1440</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 = 10,758)</c:v>
                </c:pt>
                <c:pt idx="1">
                  <c:v>2 Years
(N = 8,605)</c:v>
                </c:pt>
                <c:pt idx="2">
                  <c:v>3 Years
(N =7,080)</c:v>
                </c:pt>
                <c:pt idx="3">
                  <c:v>Column2</c:v>
                </c:pt>
              </c:strCache>
            </c:strRef>
          </c:cat>
          <c:val>
            <c:numRef>
              <c:f>Sheet1!$B$5:$E$5</c:f>
              <c:numCache>
                <c:formatCode>General</c:formatCode>
                <c:ptCount val="4"/>
                <c:pt idx="0">
                  <c:v>1212</c:v>
                </c:pt>
                <c:pt idx="1">
                  <c:v>898</c:v>
                </c:pt>
                <c:pt idx="2">
                  <c:v>672</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4"/>
                <c:pt idx="0">
                  <c:v>1 Year
(N = 10,758)</c:v>
                </c:pt>
                <c:pt idx="1">
                  <c:v>2 Years
(N = 8,605)</c:v>
                </c:pt>
                <c:pt idx="2">
                  <c:v>3 Years
(N =7,080)</c:v>
                </c:pt>
                <c:pt idx="3">
                  <c:v>Column2</c:v>
                </c:pt>
              </c:strCache>
            </c:strRef>
          </c:cat>
          <c:val>
            <c:numRef>
              <c:f>Sheet1!$B$6:$E$6</c:f>
              <c:numCache>
                <c:formatCode>General</c:formatCode>
                <c:ptCount val="4"/>
                <c:pt idx="0">
                  <c:v>548</c:v>
                </c:pt>
                <c:pt idx="1">
                  <c:v>359</c:v>
                </c:pt>
                <c:pt idx="2">
                  <c:v>267</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 = 10,758)</c:v>
                </c:pt>
                <c:pt idx="1">
                  <c:v>2 Years
(N = 8,605)</c:v>
                </c:pt>
                <c:pt idx="2">
                  <c:v>3 Years
(N =7,080)</c:v>
                </c:pt>
                <c:pt idx="3">
                  <c:v>Column2</c:v>
                </c:pt>
              </c:strCache>
            </c:strRef>
          </c:cat>
          <c:val>
            <c:numRef>
              <c:f>Sheet1!$B$7:$E$7</c:f>
              <c:numCache>
                <c:formatCode>General</c:formatCode>
                <c:ptCount val="4"/>
                <c:pt idx="0">
                  <c:v>336</c:v>
                </c:pt>
                <c:pt idx="1">
                  <c:v>231</c:v>
                </c:pt>
                <c:pt idx="2">
                  <c:v>176</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 = 10,758)</c:v>
                </c:pt>
                <c:pt idx="1">
                  <c:v>2 Years
(N = 8,605)</c:v>
                </c:pt>
                <c:pt idx="2">
                  <c:v>3 Years
(N =7,080)</c:v>
                </c:pt>
                <c:pt idx="3">
                  <c:v>Column2</c:v>
                </c:pt>
              </c:strCache>
            </c:strRef>
          </c:cat>
          <c:val>
            <c:numRef>
              <c:f>Sheet1!$B$8:$E$8</c:f>
              <c:numCache>
                <c:formatCode>General</c:formatCode>
                <c:ptCount val="4"/>
                <c:pt idx="0">
                  <c:v>143</c:v>
                </c:pt>
                <c:pt idx="1">
                  <c:v>116</c:v>
                </c:pt>
                <c:pt idx="2">
                  <c:v>98</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
(N = 10,758)</c:v>
                </c:pt>
                <c:pt idx="1">
                  <c:v>2 Years
(N = 8,605)</c:v>
                </c:pt>
                <c:pt idx="2">
                  <c:v>3 Years
(N =7,080)</c:v>
                </c:pt>
                <c:pt idx="3">
                  <c:v>Column2</c:v>
                </c:pt>
              </c:strCache>
            </c:strRef>
          </c:cat>
          <c:val>
            <c:numRef>
              <c:f>Sheet1!$B$9:$E$9</c:f>
              <c:numCache>
                <c:formatCode>General</c:formatCode>
                <c:ptCount val="4"/>
                <c:pt idx="0">
                  <c:v>70</c:v>
                </c:pt>
                <c:pt idx="1">
                  <c:v>41</c:v>
                </c:pt>
                <c:pt idx="2">
                  <c:v>27</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4"/>
                <c:pt idx="0">
                  <c:v>1 Year
(N = 10,758)</c:v>
                </c:pt>
                <c:pt idx="1">
                  <c:v>2 Years
(N = 8,605)</c:v>
                </c:pt>
                <c:pt idx="2">
                  <c:v>3 Years
(N =7,080)</c:v>
                </c:pt>
                <c:pt idx="3">
                  <c:v>Column2</c:v>
                </c:pt>
              </c:strCache>
            </c:strRef>
          </c:cat>
          <c:val>
            <c:numRef>
              <c:f>Sheet1!$B$10:$E$10</c:f>
              <c:numCache>
                <c:formatCode>General</c:formatCode>
                <c:ptCount val="4"/>
                <c:pt idx="0">
                  <c:v>277</c:v>
                </c:pt>
                <c:pt idx="1">
                  <c:v>122</c:v>
                </c:pt>
                <c:pt idx="2">
                  <c:v>81</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4"/>
                <c:pt idx="0">
                  <c:v>1 Year
(N = 10,758)</c:v>
                </c:pt>
                <c:pt idx="1">
                  <c:v>2 Years
(N = 8,605)</c:v>
                </c:pt>
                <c:pt idx="2">
                  <c:v>3 Years
(N =7,080)</c:v>
                </c:pt>
                <c:pt idx="3">
                  <c:v>Column2</c:v>
                </c:pt>
              </c:strCache>
            </c:strRef>
          </c:cat>
          <c:val>
            <c:numRef>
              <c:f>Sheet1!$B$11:$E$11</c:f>
              <c:numCache>
                <c:formatCode>General</c:formatCode>
                <c:ptCount val="4"/>
                <c:pt idx="0">
                  <c:v>221</c:v>
                </c:pt>
                <c:pt idx="1">
                  <c:v>147</c:v>
                </c:pt>
                <c:pt idx="2">
                  <c:v>114</c:v>
                </c:pt>
              </c:numCache>
            </c:numRef>
          </c:val>
        </c:ser>
        <c:dLbls>
          <c:showLegendKey val="0"/>
          <c:showVal val="0"/>
          <c:showCatName val="0"/>
          <c:showSerName val="0"/>
          <c:showPercent val="0"/>
          <c:showBubbleSize val="0"/>
        </c:dLbls>
        <c:gapWidth val="100"/>
        <c:overlap val="100"/>
        <c:axId val="478179328"/>
        <c:axId val="478179720"/>
      </c:barChart>
      <c:catAx>
        <c:axId val="478179328"/>
        <c:scaling>
          <c:orientation val="minMax"/>
        </c:scaling>
        <c:delete val="1"/>
        <c:axPos val="b"/>
        <c:numFmt formatCode="General" sourceLinked="0"/>
        <c:majorTickMark val="out"/>
        <c:minorTickMark val="none"/>
        <c:tickLblPos val="none"/>
        <c:crossAx val="478179720"/>
        <c:crosses val="autoZero"/>
        <c:auto val="1"/>
        <c:lblAlgn val="ctr"/>
        <c:lblOffset val="100"/>
        <c:noMultiLvlLbl val="0"/>
      </c:catAx>
      <c:valAx>
        <c:axId val="47817972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78179328"/>
        <c:crosses val="autoZero"/>
        <c:crossBetween val="between"/>
        <c:majorUnit val="0.2"/>
      </c:valAx>
      <c:spPr>
        <a:solidFill>
          <a:srgbClr val="000000"/>
        </a:solidFill>
        <a:ln>
          <a:solidFill>
            <a:srgbClr val="FFFFFF"/>
          </a:solidFill>
        </a:ln>
      </c:spPr>
    </c:plotArea>
    <c:legend>
      <c:legendPos val="r"/>
      <c:layout>
        <c:manualLayout>
          <c:xMode val="edge"/>
          <c:yMode val="edge"/>
          <c:x val="0.78278101106926867"/>
          <c:y val="6.6615507807286811E-2"/>
          <c:w val="0.12156681501768812"/>
          <c:h val="0.7622492103741747"/>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786E-2"/>
          <c:w val="0.89292662330252193"/>
          <c:h val="0.84847295727378336"/>
        </c:manualLayout>
      </c:layout>
      <c:barChart>
        <c:barDir val="col"/>
        <c:grouping val="percentStacked"/>
        <c:varyColors val="0"/>
        <c:ser>
          <c:idx val="0"/>
          <c:order val="0"/>
          <c:tx>
            <c:strRef>
              <c:f>Sheet1!$A$2</c:f>
              <c:strCache>
                <c:ptCount val="1"/>
                <c:pt idx="0">
                  <c:v>Not Working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8191334134081436"/>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8.6956521739130748E-3"/>
                  <c:y val="0.24578940344321684"/>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1.1594202898550725E-2"/>
                  <c:y val="0.23595288936340594"/>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 = 13,702)</c:v>
                </c:pt>
                <c:pt idx="1">
                  <c:v>3 Years
(N = 8,672)</c:v>
                </c:pt>
                <c:pt idx="2">
                  <c:v>5 Years
(N = 5,576)</c:v>
                </c:pt>
                <c:pt idx="3">
                  <c:v>Column2</c:v>
                </c:pt>
              </c:strCache>
            </c:strRef>
          </c:cat>
          <c:val>
            <c:numRef>
              <c:f>Sheet1!$B$2:$E$2</c:f>
              <c:numCache>
                <c:formatCode>General</c:formatCode>
                <c:ptCount val="4"/>
                <c:pt idx="0">
                  <c:v>7687</c:v>
                </c:pt>
                <c:pt idx="1">
                  <c:v>4155</c:v>
                </c:pt>
                <c:pt idx="2">
                  <c:v>2512</c:v>
                </c:pt>
              </c:numCache>
            </c:numRef>
          </c:val>
        </c:ser>
        <c:ser>
          <c:idx val="1"/>
          <c:order val="1"/>
          <c:tx>
            <c:strRef>
              <c:f>Sheet1!$A$3</c:f>
              <c:strCache>
                <c:ptCount val="1"/>
                <c:pt idx="0">
                  <c:v>Retired</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4"/>
                <c:pt idx="0">
                  <c:v>1 Year
(N = 13,702)</c:v>
                </c:pt>
                <c:pt idx="1">
                  <c:v>3 Years
(N = 8,672)</c:v>
                </c:pt>
                <c:pt idx="2">
                  <c:v>5 Years
(N = 5,576)</c:v>
                </c:pt>
                <c:pt idx="3">
                  <c:v>Column2</c:v>
                </c:pt>
              </c:strCache>
            </c:strRef>
          </c:cat>
          <c:val>
            <c:numRef>
              <c:f>Sheet1!$B$3:$E$3</c:f>
              <c:numCache>
                <c:formatCode>General</c:formatCode>
                <c:ptCount val="4"/>
                <c:pt idx="0">
                  <c:v>2533</c:v>
                </c:pt>
                <c:pt idx="1">
                  <c:v>1797</c:v>
                </c:pt>
                <c:pt idx="2">
                  <c:v>1208</c:v>
                </c:pt>
              </c:numCache>
            </c:numRef>
          </c:val>
        </c:ser>
        <c:ser>
          <c:idx val="2"/>
          <c:order val="2"/>
          <c:tx>
            <c:strRef>
              <c:f>Sheet1!$A$4</c:f>
              <c:strCache>
                <c:ptCount val="1"/>
                <c:pt idx="0">
                  <c:v>Working Full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 = 13,702)</c:v>
                </c:pt>
                <c:pt idx="1">
                  <c:v>3 Years
(N = 8,672)</c:v>
                </c:pt>
                <c:pt idx="2">
                  <c:v>5 Years
(N = 5,576)</c:v>
                </c:pt>
                <c:pt idx="3">
                  <c:v>Column2</c:v>
                </c:pt>
              </c:strCache>
            </c:strRef>
          </c:cat>
          <c:val>
            <c:numRef>
              <c:f>Sheet1!$B$4:$E$4</c:f>
              <c:numCache>
                <c:formatCode>General</c:formatCode>
                <c:ptCount val="4"/>
                <c:pt idx="0">
                  <c:v>2270</c:v>
                </c:pt>
                <c:pt idx="1">
                  <c:v>1839</c:v>
                </c:pt>
                <c:pt idx="2">
                  <c:v>1296</c:v>
                </c:pt>
              </c:numCache>
            </c:numRef>
          </c:val>
        </c:ser>
        <c:ser>
          <c:idx val="3"/>
          <c:order val="3"/>
          <c:tx>
            <c:strRef>
              <c:f>Sheet1!$A$5</c:f>
              <c:strCache>
                <c:ptCount val="1"/>
                <c:pt idx="0">
                  <c:v>Working Part Time</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4"/>
                <c:pt idx="0">
                  <c:v>1 Year
(N = 13,702)</c:v>
                </c:pt>
                <c:pt idx="1">
                  <c:v>3 Years
(N = 8,672)</c:v>
                </c:pt>
                <c:pt idx="2">
                  <c:v>5 Years
(N = 5,576)</c:v>
                </c:pt>
                <c:pt idx="3">
                  <c:v>Column2</c:v>
                </c:pt>
              </c:strCache>
            </c:strRef>
          </c:cat>
          <c:val>
            <c:numRef>
              <c:f>Sheet1!$B$5:$E$5</c:f>
              <c:numCache>
                <c:formatCode>General</c:formatCode>
                <c:ptCount val="4"/>
                <c:pt idx="0">
                  <c:v>842</c:v>
                </c:pt>
                <c:pt idx="1">
                  <c:v>655</c:v>
                </c:pt>
                <c:pt idx="2">
                  <c:v>389</c:v>
                </c:pt>
              </c:numCache>
            </c:numRef>
          </c:val>
        </c:ser>
        <c:ser>
          <c:idx val="4"/>
          <c:order val="4"/>
          <c:tx>
            <c:strRef>
              <c:f>Sheet1!$A$6</c:f>
              <c:strCache>
                <c:ptCount val="1"/>
                <c:pt idx="0">
                  <c:v>Working (FT/PT Status unknown)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Sheet1!$B$1:$E$1</c:f>
              <c:strCache>
                <c:ptCount val="4"/>
                <c:pt idx="0">
                  <c:v>1 Year
(N = 13,702)</c:v>
                </c:pt>
                <c:pt idx="1">
                  <c:v>3 Years
(N = 8,672)</c:v>
                </c:pt>
                <c:pt idx="2">
                  <c:v>5 Years
(N = 5,576)</c:v>
                </c:pt>
                <c:pt idx="3">
                  <c:v>Column2</c:v>
                </c:pt>
              </c:strCache>
            </c:strRef>
          </c:cat>
          <c:val>
            <c:numRef>
              <c:f>Sheet1!$B$6:$E$6</c:f>
              <c:numCache>
                <c:formatCode>General</c:formatCode>
                <c:ptCount val="4"/>
                <c:pt idx="0">
                  <c:v>370</c:v>
                </c:pt>
                <c:pt idx="1">
                  <c:v>226</c:v>
                </c:pt>
                <c:pt idx="2">
                  <c:v>171</c:v>
                </c:pt>
              </c:numCache>
            </c:numRef>
          </c:val>
        </c:ser>
        <c:dLbls>
          <c:showLegendKey val="0"/>
          <c:showVal val="0"/>
          <c:showCatName val="0"/>
          <c:showSerName val="0"/>
          <c:showPercent val="0"/>
          <c:showBubbleSize val="0"/>
        </c:dLbls>
        <c:gapWidth val="100"/>
        <c:overlap val="100"/>
        <c:axId val="478180504"/>
        <c:axId val="478180896"/>
      </c:barChart>
      <c:catAx>
        <c:axId val="478180504"/>
        <c:scaling>
          <c:orientation val="minMax"/>
        </c:scaling>
        <c:delete val="1"/>
        <c:axPos val="b"/>
        <c:numFmt formatCode="General" sourceLinked="0"/>
        <c:majorTickMark val="out"/>
        <c:minorTickMark val="none"/>
        <c:tickLblPos val="none"/>
        <c:crossAx val="478180896"/>
        <c:crosses val="autoZero"/>
        <c:auto val="1"/>
        <c:lblAlgn val="ctr"/>
        <c:lblOffset val="100"/>
        <c:noMultiLvlLbl val="0"/>
      </c:catAx>
      <c:valAx>
        <c:axId val="47818089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78180504"/>
        <c:crosses val="autoZero"/>
        <c:crossBetween val="between"/>
        <c:majorUnit val="0.2"/>
      </c:valAx>
      <c:spPr>
        <a:solidFill>
          <a:srgbClr val="000000"/>
        </a:solidFill>
        <a:ln>
          <a:solidFill>
            <a:srgbClr val="FFFFFF"/>
          </a:solidFill>
        </a:ln>
      </c:spPr>
    </c:plotArea>
    <c:legend>
      <c:legendPos val="r"/>
      <c:layout>
        <c:manualLayout>
          <c:xMode val="edge"/>
          <c:yMode val="edge"/>
          <c:x val="0.72191144585187761"/>
          <c:y val="0.15136127051915121"/>
          <c:w val="0.24624797443798219"/>
          <c:h val="0.52213621602384463"/>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814E-2"/>
          <c:w val="0.89292662330252193"/>
          <c:h val="0.86213421415544"/>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241506389570156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1.0144813420061622E-2"/>
                  <c:y val="0.3031663869885144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8.6956521739130748E-3"/>
                  <c:y val="0.32065229551224633"/>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Year (N=19,500)</c:v>
                </c:pt>
                <c:pt idx="1">
                  <c:v>3 Years (N=12,232)</c:v>
                </c:pt>
                <c:pt idx="2">
                  <c:v>5 Years (N=7,939)</c:v>
                </c:pt>
              </c:strCache>
            </c:strRef>
          </c:cat>
          <c:val>
            <c:numRef>
              <c:f>Sheet1!$B$2:$D$2</c:f>
              <c:numCache>
                <c:formatCode>General</c:formatCode>
                <c:ptCount val="3"/>
                <c:pt idx="0">
                  <c:v>8080</c:v>
                </c:pt>
                <c:pt idx="1">
                  <c:v>7254</c:v>
                </c:pt>
                <c:pt idx="2">
                  <c:v>5034</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(N=19,500)</c:v>
                </c:pt>
                <c:pt idx="1">
                  <c:v>3 Years (N=12,232)</c:v>
                </c:pt>
                <c:pt idx="2">
                  <c:v>5 Years (N=7,939)</c:v>
                </c:pt>
              </c:strCache>
            </c:strRef>
          </c:cat>
          <c:val>
            <c:numRef>
              <c:f>Sheet1!$B$3:$D$3</c:f>
              <c:numCache>
                <c:formatCode>General</c:formatCode>
                <c:ptCount val="3"/>
                <c:pt idx="0">
                  <c:v>3483</c:v>
                </c:pt>
                <c:pt idx="1">
                  <c:v>1750</c:v>
                </c:pt>
                <c:pt idx="2">
                  <c:v>1155</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(N=19,500)</c:v>
                </c:pt>
                <c:pt idx="1">
                  <c:v>3 Years (N=12,232)</c:v>
                </c:pt>
                <c:pt idx="2">
                  <c:v>5 Years (N=7,939)</c:v>
                </c:pt>
              </c:strCache>
            </c:strRef>
          </c:cat>
          <c:val>
            <c:numRef>
              <c:f>Sheet1!$B$4:$D$4</c:f>
              <c:numCache>
                <c:formatCode>General</c:formatCode>
                <c:ptCount val="3"/>
                <c:pt idx="0">
                  <c:v>1219</c:v>
                </c:pt>
                <c:pt idx="1">
                  <c:v>490</c:v>
                </c:pt>
                <c:pt idx="2">
                  <c:v>229</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(N=19,500)</c:v>
                </c:pt>
                <c:pt idx="1">
                  <c:v>3 Years (N=12,232)</c:v>
                </c:pt>
                <c:pt idx="2">
                  <c:v>5 Years (N=7,939)</c:v>
                </c:pt>
              </c:strCache>
            </c:strRef>
          </c:cat>
          <c:val>
            <c:numRef>
              <c:f>Sheet1!$B$5:$D$5</c:f>
              <c:numCache>
                <c:formatCode>General</c:formatCode>
                <c:ptCount val="3"/>
                <c:pt idx="0">
                  <c:v>4595</c:v>
                </c:pt>
                <c:pt idx="1">
                  <c:v>2081</c:v>
                </c:pt>
                <c:pt idx="2">
                  <c:v>1252</c:v>
                </c:pt>
              </c:numCache>
            </c:numRef>
          </c:val>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1 Year (N=19,500)</c:v>
                </c:pt>
                <c:pt idx="1">
                  <c:v>3 Years (N=12,232)</c:v>
                </c:pt>
                <c:pt idx="2">
                  <c:v>5 Years (N=7,939)</c:v>
                </c:pt>
              </c:strCache>
            </c:strRef>
          </c:cat>
          <c:val>
            <c:numRef>
              <c:f>Sheet1!$B$6:$D$6</c:f>
              <c:numCache>
                <c:formatCode>General</c:formatCode>
                <c:ptCount val="3"/>
                <c:pt idx="0">
                  <c:v>2123</c:v>
                </c:pt>
                <c:pt idx="1">
                  <c:v>657</c:v>
                </c:pt>
                <c:pt idx="2">
                  <c:v>269</c:v>
                </c:pt>
              </c:numCache>
            </c:numRef>
          </c:val>
        </c:ser>
        <c:dLbls>
          <c:showLegendKey val="0"/>
          <c:showVal val="0"/>
          <c:showCatName val="0"/>
          <c:showSerName val="0"/>
          <c:showPercent val="0"/>
          <c:showBubbleSize val="0"/>
        </c:dLbls>
        <c:gapWidth val="100"/>
        <c:overlap val="100"/>
        <c:axId val="478181680"/>
        <c:axId val="478182072"/>
      </c:barChart>
      <c:catAx>
        <c:axId val="478181680"/>
        <c:scaling>
          <c:orientation val="minMax"/>
        </c:scaling>
        <c:delete val="1"/>
        <c:axPos val="b"/>
        <c:numFmt formatCode="General" sourceLinked="0"/>
        <c:majorTickMark val="out"/>
        <c:minorTickMark val="none"/>
        <c:tickLblPos val="none"/>
        <c:crossAx val="478182072"/>
        <c:crosses val="autoZero"/>
        <c:auto val="1"/>
        <c:lblAlgn val="ctr"/>
        <c:lblOffset val="100"/>
        <c:noMultiLvlLbl val="0"/>
      </c:catAx>
      <c:valAx>
        <c:axId val="478182072"/>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478181680"/>
        <c:crosses val="autoZero"/>
        <c:crossBetween val="between"/>
        <c:majorUnit val="0.2"/>
      </c:valAx>
      <c:spPr>
        <a:solidFill>
          <a:srgbClr val="000000"/>
        </a:solidFill>
        <a:ln>
          <a:solidFill>
            <a:srgbClr val="FFFFFF"/>
          </a:solidFill>
        </a:ln>
      </c:spPr>
    </c:plotArea>
    <c:legend>
      <c:legendPos val="r"/>
      <c:layout>
        <c:manualLayout>
          <c:xMode val="edge"/>
          <c:yMode val="edge"/>
          <c:x val="0.12915782266347137"/>
          <c:y val="0.63769996988081978"/>
          <c:w val="0.83900159762639004"/>
          <c:h val="0.1478193709392884"/>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3842E-2"/>
          <c:w val="0.8915245920346917"/>
          <c:h val="0.82594669200833171"/>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Sheet1!$A$2:$A$5</c:f>
              <c:strCache>
                <c:ptCount val="4"/>
                <c:pt idx="0">
                  <c:v>Any Induction (N=8,608)</c:v>
                </c:pt>
                <c:pt idx="1">
                  <c:v>Polyclonal ALG/ATG (N=1,649)</c:v>
                </c:pt>
                <c:pt idx="2">
                  <c:v>IL-2R Antagonist (N=6,056)</c:v>
                </c:pt>
                <c:pt idx="3">
                  <c:v>Alemtuzumab (N=922)</c:v>
                </c:pt>
              </c:strCache>
            </c:strRef>
          </c:cat>
          <c:val>
            <c:numRef>
              <c:f>Sheet1!$B$2:$B$5</c:f>
              <c:numCache>
                <c:formatCode>General</c:formatCode>
                <c:ptCount val="4"/>
                <c:pt idx="0">
                  <c:v>53.675899999999999</c:v>
                </c:pt>
                <c:pt idx="1">
                  <c:v>10.282500000000001</c:v>
                </c:pt>
                <c:pt idx="2">
                  <c:v>37.762700000000002</c:v>
                </c:pt>
                <c:pt idx="3">
                  <c:v>5.7492000000000001</c:v>
                </c:pt>
              </c:numCache>
            </c:numRef>
          </c:val>
        </c:ser>
        <c:dLbls>
          <c:showLegendKey val="0"/>
          <c:showVal val="0"/>
          <c:showCatName val="0"/>
          <c:showSerName val="0"/>
          <c:showPercent val="0"/>
          <c:showBubbleSize val="0"/>
        </c:dLbls>
        <c:gapWidth val="40"/>
        <c:overlap val="-80"/>
        <c:axId val="478182856"/>
        <c:axId val="478183248"/>
      </c:barChart>
      <c:catAx>
        <c:axId val="478182856"/>
        <c:scaling>
          <c:orientation val="minMax"/>
        </c:scaling>
        <c:delete val="0"/>
        <c:axPos val="b"/>
        <c:numFmt formatCode="General" sourceLinked="0"/>
        <c:majorTickMark val="out"/>
        <c:minorTickMark val="none"/>
        <c:tickLblPos val="nextTo"/>
        <c:txPr>
          <a:bodyPr/>
          <a:lstStyle/>
          <a:p>
            <a:pPr>
              <a:defRPr sz="1500" b="1"/>
            </a:pPr>
            <a:endParaRPr lang="en-US"/>
          </a:p>
        </c:txPr>
        <c:crossAx val="478183248"/>
        <c:crosses val="autoZero"/>
        <c:auto val="1"/>
        <c:lblAlgn val="ctr"/>
        <c:lblOffset val="100"/>
        <c:noMultiLvlLbl val="0"/>
      </c:catAx>
      <c:valAx>
        <c:axId val="47818324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8182856"/>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786"/>
          <c:h val="0.78633985267971995"/>
        </c:manualLayout>
      </c:layout>
      <c:barChart>
        <c:barDir val="col"/>
        <c:grouping val="clustered"/>
        <c:varyColors val="0"/>
        <c:ser>
          <c:idx val="0"/>
          <c:order val="0"/>
          <c:tx>
            <c:strRef>
              <c:f>Sheet1!$A$2</c:f>
              <c:strCache>
                <c:ptCount val="1"/>
                <c:pt idx="0">
                  <c:v>2002</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invertIfNegative val="0"/>
          <c:cat>
            <c:strRef>
              <c:f>Sheet1!$B$1:$E$1</c:f>
              <c:strCache>
                <c:ptCount val="4"/>
                <c:pt idx="0">
                  <c:v>Any Induction</c:v>
                </c:pt>
                <c:pt idx="1">
                  <c:v>Polyclonal ALG/ATG</c:v>
                </c:pt>
                <c:pt idx="2">
                  <c:v>IL-2R Antagonist</c:v>
                </c:pt>
                <c:pt idx="3">
                  <c:v>Alemtuzumab</c:v>
                </c:pt>
              </c:strCache>
            </c:strRef>
          </c:cat>
          <c:val>
            <c:numRef>
              <c:f>Sheet1!$B$2:$E$2</c:f>
              <c:numCache>
                <c:formatCode>General</c:formatCode>
                <c:ptCount val="4"/>
                <c:pt idx="0">
                  <c:v>48.174399999999999</c:v>
                </c:pt>
                <c:pt idx="1">
                  <c:v>16.2272</c:v>
                </c:pt>
                <c:pt idx="2">
                  <c:v>31.643000000000001</c:v>
                </c:pt>
                <c:pt idx="3">
                  <c:v>0</c:v>
                </c:pt>
              </c:numCache>
            </c:numRef>
          </c:val>
        </c:ser>
        <c:ser>
          <c:idx val="1"/>
          <c:order val="1"/>
          <c:tx>
            <c:strRef>
              <c:f>Sheet1!$A$3</c:f>
              <c:strCache>
                <c:ptCount val="1"/>
                <c:pt idx="0">
                  <c:v>2006</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Sheet1!$B$1:$E$1</c:f>
              <c:strCache>
                <c:ptCount val="4"/>
                <c:pt idx="0">
                  <c:v>Any Induction</c:v>
                </c:pt>
                <c:pt idx="1">
                  <c:v>Polyclonal ALG/ATG</c:v>
                </c:pt>
                <c:pt idx="2">
                  <c:v>IL-2R Antagonist</c:v>
                </c:pt>
                <c:pt idx="3">
                  <c:v>Alemtuzumab</c:v>
                </c:pt>
              </c:strCache>
            </c:strRef>
          </c:cat>
          <c:val>
            <c:numRef>
              <c:f>Sheet1!$B$3:$E$3</c:f>
              <c:numCache>
                <c:formatCode>General</c:formatCode>
                <c:ptCount val="4"/>
                <c:pt idx="0">
                  <c:v>54.640700000000002</c:v>
                </c:pt>
                <c:pt idx="1">
                  <c:v>9.7304999999999993</c:v>
                </c:pt>
                <c:pt idx="2">
                  <c:v>38.024000000000001</c:v>
                </c:pt>
                <c:pt idx="3">
                  <c:v>6.3622800000000002</c:v>
                </c:pt>
              </c:numCache>
            </c:numRef>
          </c:val>
        </c:ser>
        <c:ser>
          <c:idx val="2"/>
          <c:order val="2"/>
          <c:tx>
            <c:strRef>
              <c:f>Sheet1!$A$4</c:f>
              <c:strCache>
                <c:ptCount val="1"/>
                <c:pt idx="0">
                  <c:v>1/2013-6/2013</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Sheet1!$B$1:$E$1</c:f>
              <c:strCache>
                <c:ptCount val="4"/>
                <c:pt idx="0">
                  <c:v>Any Induction</c:v>
                </c:pt>
                <c:pt idx="1">
                  <c:v>Polyclonal ALG/ATG</c:v>
                </c:pt>
                <c:pt idx="2">
                  <c:v>IL-2R Antagonist</c:v>
                </c:pt>
                <c:pt idx="3">
                  <c:v>Alemtuzumab</c:v>
                </c:pt>
              </c:strCache>
            </c:strRef>
          </c:cat>
          <c:val>
            <c:numRef>
              <c:f>Sheet1!$B$4:$E$4</c:f>
              <c:numCache>
                <c:formatCode>General</c:formatCode>
                <c:ptCount val="4"/>
                <c:pt idx="0">
                  <c:v>55.905500000000004</c:v>
                </c:pt>
                <c:pt idx="1">
                  <c:v>5.0618999999999996</c:v>
                </c:pt>
                <c:pt idx="2">
                  <c:v>45.331800000000001</c:v>
                </c:pt>
                <c:pt idx="3">
                  <c:v>6.6366699999999996</c:v>
                </c:pt>
              </c:numCache>
            </c:numRef>
          </c:val>
        </c:ser>
        <c:dLbls>
          <c:showLegendKey val="0"/>
          <c:showVal val="0"/>
          <c:showCatName val="0"/>
          <c:showSerName val="0"/>
          <c:showPercent val="0"/>
          <c:showBubbleSize val="0"/>
        </c:dLbls>
        <c:gapWidth val="35"/>
        <c:axId val="478184032"/>
        <c:axId val="478184424"/>
      </c:barChart>
      <c:catAx>
        <c:axId val="478184032"/>
        <c:scaling>
          <c:orientation val="minMax"/>
        </c:scaling>
        <c:delete val="0"/>
        <c:axPos val="b"/>
        <c:numFmt formatCode="General" sourceLinked="1"/>
        <c:majorTickMark val="out"/>
        <c:minorTickMark val="none"/>
        <c:tickLblPos val="nextTo"/>
        <c:txPr>
          <a:bodyPr rot="0"/>
          <a:lstStyle/>
          <a:p>
            <a:pPr>
              <a:defRPr sz="1500" b="1"/>
            </a:pPr>
            <a:endParaRPr lang="en-US"/>
          </a:p>
        </c:txPr>
        <c:crossAx val="478184424"/>
        <c:crosses val="autoZero"/>
        <c:auto val="1"/>
        <c:lblAlgn val="ctr"/>
        <c:lblOffset val="100"/>
        <c:tickLblSkip val="1"/>
        <c:noMultiLvlLbl val="0"/>
      </c:catAx>
      <c:valAx>
        <c:axId val="478184424"/>
        <c:scaling>
          <c:orientation val="minMax"/>
          <c:max val="7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E-2"/>
              <c:y val="0.21671132842265844"/>
            </c:manualLayout>
          </c:layout>
          <c:overlay val="0"/>
        </c:title>
        <c:numFmt formatCode="General" sourceLinked="1"/>
        <c:majorTickMark val="out"/>
        <c:minorTickMark val="none"/>
        <c:tickLblPos val="nextTo"/>
        <c:txPr>
          <a:bodyPr/>
          <a:lstStyle/>
          <a:p>
            <a:pPr>
              <a:defRPr sz="1500" b="1"/>
            </a:pPr>
            <a:endParaRPr lang="en-US"/>
          </a:p>
        </c:txPr>
        <c:crossAx val="478184032"/>
        <c:crosses val="autoZero"/>
        <c:crossBetween val="between"/>
        <c:majorUnit val="10"/>
      </c:valAx>
      <c:spPr>
        <a:solidFill>
          <a:schemeClr val="bg2"/>
        </a:solidFill>
        <a:ln>
          <a:solidFill>
            <a:schemeClr val="tx1"/>
          </a:solidFill>
        </a:ln>
      </c:spPr>
    </c:plotArea>
    <c:legend>
      <c:legendPos val="r"/>
      <c:layout>
        <c:manualLayout>
          <c:xMode val="edge"/>
          <c:yMode val="edge"/>
          <c:x val="0.48671230808538318"/>
          <c:y val="6.2072855812378307E-2"/>
          <c:w val="0.45539753327294263"/>
          <c:h val="0.1311205655744644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41881251330059E-2"/>
          <c:y val="2.4784369626210612E-2"/>
          <c:w val="0.88333215104868656"/>
          <c:h val="0.78450810028056839"/>
        </c:manualLayout>
      </c:layout>
      <c:barChart>
        <c:barDir val="col"/>
        <c:grouping val="clustered"/>
        <c:varyColors val="0"/>
        <c:ser>
          <c:idx val="0"/>
          <c:order val="0"/>
          <c:tx>
            <c:strRef>
              <c:f>Sheet1!$B$1</c:f>
              <c:strCache>
                <c:ptCount val="1"/>
                <c:pt idx="0">
                  <c:v>percent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11"/>
            <c:invertIfNegative val="0"/>
            <c:bubble3D val="0"/>
            <c:spPr>
              <a:gradFill flip="none" rotWithShape="1">
                <a:gsLst>
                  <a:gs pos="0">
                    <a:srgbClr val="008000"/>
                  </a:gs>
                  <a:gs pos="50000">
                    <a:srgbClr val="00FF00"/>
                  </a:gs>
                  <a:gs pos="100000">
                    <a:srgbClr val="008000"/>
                  </a:gs>
                </a:gsLst>
                <a:lin ang="10800000" scaled="1"/>
                <a:tileRect/>
              </a:gradFill>
              <a:ln>
                <a:solidFill>
                  <a:schemeClr val="bg2"/>
                </a:solidFill>
              </a:ln>
            </c:spPr>
          </c:dPt>
          <c:dPt>
            <c:idx val="12"/>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dPt>
            <c:idx val="13"/>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4"/>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5"/>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6"/>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7"/>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8"/>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9"/>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0"/>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1"/>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2"/>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3"/>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4"/>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5"/>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6"/>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7"/>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8"/>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9"/>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0"/>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1"/>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2"/>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3"/>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4"/>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5"/>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6"/>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7"/>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38"/>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39"/>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40"/>
            <c:invertIfNegative val="0"/>
            <c:bubble3D val="0"/>
            <c:spPr>
              <a:gradFill flip="none" rotWithShape="1">
                <a:gsLst>
                  <a:gs pos="0">
                    <a:srgbClr val="7030A0"/>
                  </a:gs>
                  <a:gs pos="50000">
                    <a:srgbClr val="9900FF"/>
                  </a:gs>
                  <a:gs pos="100000">
                    <a:srgbClr val="7030A0"/>
                  </a:gs>
                </a:gsLst>
                <a:lin ang="10800000" scaled="1"/>
                <a:tileRect/>
              </a:gradFill>
              <a:ln>
                <a:solidFill>
                  <a:schemeClr val="bg2"/>
                </a:solidFill>
              </a:ln>
            </c:spPr>
          </c:dPt>
          <c:dPt>
            <c:idx val="41"/>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2"/>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3"/>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4"/>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5"/>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6"/>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7"/>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48"/>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49"/>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50"/>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51"/>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52"/>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53"/>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dPt>
            <c:idx val="54"/>
            <c:invertIfNegative val="0"/>
            <c:bubble3D val="0"/>
            <c:spPr>
              <a:gradFill flip="none" rotWithShape="1">
                <a:gsLst>
                  <a:gs pos="0">
                    <a:srgbClr val="009999"/>
                  </a:gs>
                  <a:gs pos="50000">
                    <a:srgbClr val="00FFFF"/>
                  </a:gs>
                  <a:gs pos="100000">
                    <a:srgbClr val="009999"/>
                  </a:gs>
                </a:gsLst>
                <a:lin ang="10800000" scaled="1"/>
                <a:tileRect/>
              </a:gradFill>
              <a:ln>
                <a:solidFill>
                  <a:schemeClr val="bg2"/>
                </a:solidFill>
              </a:ln>
            </c:spPr>
          </c:dPt>
          <c:cat>
            <c:numRef>
              <c:f>Sheet1!$A$2:$A$56</c:f>
              <c:numCache>
                <c:formatCode>General</c:formatCode>
                <c:ptCount val="5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pt idx="54">
                  <c:v>2012</c:v>
                </c:pt>
              </c:numCache>
            </c:numRef>
          </c:cat>
          <c:val>
            <c:numRef>
              <c:f>Sheet1!$B$2:$B$56</c:f>
              <c:numCache>
                <c:formatCode>General</c:formatCode>
                <c:ptCount val="55"/>
                <c:pt idx="0">
                  <c:v>43.410899999999998</c:v>
                </c:pt>
                <c:pt idx="1">
                  <c:v>41.844000000000001</c:v>
                </c:pt>
                <c:pt idx="2">
                  <c:v>48.174399999999999</c:v>
                </c:pt>
                <c:pt idx="3">
                  <c:v>47.623800000000003</c:v>
                </c:pt>
                <c:pt idx="4">
                  <c:v>51.55</c:v>
                </c:pt>
                <c:pt idx="5">
                  <c:v>40.740699999999997</c:v>
                </c:pt>
                <c:pt idx="6">
                  <c:v>54.640700000000002</c:v>
                </c:pt>
                <c:pt idx="7">
                  <c:v>63.121699999999997</c:v>
                </c:pt>
                <c:pt idx="8">
                  <c:v>62.733800000000002</c:v>
                </c:pt>
                <c:pt idx="9">
                  <c:v>60.623800000000003</c:v>
                </c:pt>
                <c:pt idx="10">
                  <c:v>51.335299999999997</c:v>
                </c:pt>
                <c:pt idx="11">
                  <c:v>49.082599999999999</c:v>
                </c:pt>
                <c:pt idx="12">
                  <c:v>56.091799999999999</c:v>
                </c:pt>
                <c:pt idx="14">
                  <c:v>21.151700000000002</c:v>
                </c:pt>
                <c:pt idx="15">
                  <c:v>18.1358</c:v>
                </c:pt>
                <c:pt idx="16">
                  <c:v>16.2272</c:v>
                </c:pt>
                <c:pt idx="17">
                  <c:v>12.0792</c:v>
                </c:pt>
                <c:pt idx="18">
                  <c:v>13.817500000000001</c:v>
                </c:pt>
                <c:pt idx="19">
                  <c:v>7.7853000000000003</c:v>
                </c:pt>
                <c:pt idx="20">
                  <c:v>9.7304999999999993</c:v>
                </c:pt>
                <c:pt idx="21">
                  <c:v>11.7827</c:v>
                </c:pt>
                <c:pt idx="22">
                  <c:v>12.3741</c:v>
                </c:pt>
                <c:pt idx="23">
                  <c:v>12.085800000000001</c:v>
                </c:pt>
                <c:pt idx="24">
                  <c:v>10.563800000000001</c:v>
                </c:pt>
                <c:pt idx="25">
                  <c:v>7.6835000000000004</c:v>
                </c:pt>
                <c:pt idx="26">
                  <c:v>6.4154999999999998</c:v>
                </c:pt>
                <c:pt idx="28">
                  <c:v>20.487300000000001</c:v>
                </c:pt>
                <c:pt idx="29">
                  <c:v>23.201599999999999</c:v>
                </c:pt>
                <c:pt idx="30">
                  <c:v>31.643000000000001</c:v>
                </c:pt>
                <c:pt idx="31">
                  <c:v>34.455399999999997</c:v>
                </c:pt>
                <c:pt idx="32">
                  <c:v>34.455300000000001</c:v>
                </c:pt>
                <c:pt idx="33">
                  <c:v>27.664400000000001</c:v>
                </c:pt>
                <c:pt idx="34">
                  <c:v>38.024000000000001</c:v>
                </c:pt>
                <c:pt idx="35">
                  <c:v>41.622</c:v>
                </c:pt>
                <c:pt idx="36">
                  <c:v>42.374099999999999</c:v>
                </c:pt>
                <c:pt idx="37">
                  <c:v>41.845399999999998</c:v>
                </c:pt>
                <c:pt idx="38">
                  <c:v>34.896099999999997</c:v>
                </c:pt>
                <c:pt idx="39">
                  <c:v>36.181199999999997</c:v>
                </c:pt>
                <c:pt idx="40">
                  <c:v>43.201900000000002</c:v>
                </c:pt>
                <c:pt idx="42">
                  <c:v>0</c:v>
                </c:pt>
                <c:pt idx="43">
                  <c:v>0</c:v>
                </c:pt>
                <c:pt idx="44">
                  <c:v>0</c:v>
                </c:pt>
                <c:pt idx="45">
                  <c:v>0.49504999999999999</c:v>
                </c:pt>
                <c:pt idx="46">
                  <c:v>3.2772399999999999</c:v>
                </c:pt>
                <c:pt idx="47">
                  <c:v>4.7618999999999998</c:v>
                </c:pt>
                <c:pt idx="48">
                  <c:v>6.3622800000000002</c:v>
                </c:pt>
                <c:pt idx="49">
                  <c:v>9.1813300000000009</c:v>
                </c:pt>
                <c:pt idx="50">
                  <c:v>8.4892099999999999</c:v>
                </c:pt>
                <c:pt idx="51">
                  <c:v>7.27745</c:v>
                </c:pt>
                <c:pt idx="52">
                  <c:v>6.2314499999999997</c:v>
                </c:pt>
                <c:pt idx="53">
                  <c:v>5.7912800000000004</c:v>
                </c:pt>
                <c:pt idx="54">
                  <c:v>6.8864000000000001</c:v>
                </c:pt>
              </c:numCache>
            </c:numRef>
          </c:val>
        </c:ser>
        <c:dLbls>
          <c:showLegendKey val="0"/>
          <c:showVal val="0"/>
          <c:showCatName val="0"/>
          <c:showSerName val="0"/>
          <c:showPercent val="0"/>
          <c:showBubbleSize val="0"/>
        </c:dLbls>
        <c:gapWidth val="0"/>
        <c:axId val="478185208"/>
        <c:axId val="478185600"/>
      </c:barChart>
      <c:catAx>
        <c:axId val="478185208"/>
        <c:scaling>
          <c:orientation val="minMax"/>
        </c:scaling>
        <c:delete val="0"/>
        <c:axPos val="b"/>
        <c:numFmt formatCode="General" sourceLinked="1"/>
        <c:majorTickMark val="out"/>
        <c:minorTickMark val="none"/>
        <c:tickLblPos val="nextTo"/>
        <c:txPr>
          <a:bodyPr rot="-2700000"/>
          <a:lstStyle/>
          <a:p>
            <a:pPr>
              <a:defRPr sz="1200" b="1"/>
            </a:pPr>
            <a:endParaRPr lang="en-US"/>
          </a:p>
        </c:txPr>
        <c:crossAx val="478185600"/>
        <c:crosses val="autoZero"/>
        <c:auto val="1"/>
        <c:lblAlgn val="ctr"/>
        <c:lblOffset val="100"/>
        <c:tickLblSkip val="2"/>
        <c:noMultiLvlLbl val="0"/>
      </c:catAx>
      <c:valAx>
        <c:axId val="478185600"/>
        <c:scaling>
          <c:orientation val="minMax"/>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8185208"/>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varyColors val="0"/>
        <c:ser>
          <c:idx val="0"/>
          <c:order val="0"/>
          <c:tx>
            <c:strRef>
              <c:f>Sheet1!$B$1</c:f>
              <c:strCache>
                <c:ptCount val="1"/>
                <c:pt idx="0">
                  <c:v>No induction (N = 10,725)</c:v>
                </c:pt>
              </c:strCache>
            </c:strRef>
          </c:tx>
          <c:spPr>
            <a:ln w="41275">
              <a:solidFill>
                <a:srgbClr val="00FF00"/>
              </a:solidFill>
            </a:ln>
          </c:spPr>
          <c:marker>
            <c:symbol val="none"/>
          </c:marker>
          <c:xVal>
            <c:numRef>
              <c:f>Sheet1!$A$2:$A$194</c:f>
              <c:numCache>
                <c:formatCode>General</c:formatCode>
                <c:ptCount val="19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numCache>
            </c:numRef>
          </c:xVal>
          <c:yVal>
            <c:numRef>
              <c:f>Sheet1!$B$2:$B$194</c:f>
              <c:numCache>
                <c:formatCode>General</c:formatCode>
                <c:ptCount val="193"/>
                <c:pt idx="0">
                  <c:v>100</c:v>
                </c:pt>
                <c:pt idx="1">
                  <c:v>99.775999999999996</c:v>
                </c:pt>
                <c:pt idx="2">
                  <c:v>99.241</c:v>
                </c:pt>
                <c:pt idx="3">
                  <c:v>98.283000000000001</c:v>
                </c:pt>
                <c:pt idx="4">
                  <c:v>97.117000000000004</c:v>
                </c:pt>
                <c:pt idx="5">
                  <c:v>95.884</c:v>
                </c:pt>
                <c:pt idx="6">
                  <c:v>94.697000000000003</c:v>
                </c:pt>
                <c:pt idx="7">
                  <c:v>93.537000000000006</c:v>
                </c:pt>
                <c:pt idx="8">
                  <c:v>92.602999999999994</c:v>
                </c:pt>
                <c:pt idx="9">
                  <c:v>91.600999999999999</c:v>
                </c:pt>
                <c:pt idx="10">
                  <c:v>90.691999999999993</c:v>
                </c:pt>
                <c:pt idx="11">
                  <c:v>89.706000000000003</c:v>
                </c:pt>
                <c:pt idx="12">
                  <c:v>88.971000000000004</c:v>
                </c:pt>
                <c:pt idx="13">
                  <c:v>87.956000000000003</c:v>
                </c:pt>
                <c:pt idx="14">
                  <c:v>86.852999999999994</c:v>
                </c:pt>
                <c:pt idx="15">
                  <c:v>85.875</c:v>
                </c:pt>
                <c:pt idx="16">
                  <c:v>84.933999999999997</c:v>
                </c:pt>
                <c:pt idx="17">
                  <c:v>84.070999999999998</c:v>
                </c:pt>
                <c:pt idx="18">
                  <c:v>83.325999999999993</c:v>
                </c:pt>
                <c:pt idx="19">
                  <c:v>82.491</c:v>
                </c:pt>
                <c:pt idx="20">
                  <c:v>81.614999999999995</c:v>
                </c:pt>
                <c:pt idx="21">
                  <c:v>80.855999999999995</c:v>
                </c:pt>
                <c:pt idx="22">
                  <c:v>79.994</c:v>
                </c:pt>
                <c:pt idx="23">
                  <c:v>79.216999999999999</c:v>
                </c:pt>
                <c:pt idx="24">
                  <c:v>78.47</c:v>
                </c:pt>
                <c:pt idx="25">
                  <c:v>77.78</c:v>
                </c:pt>
                <c:pt idx="26">
                  <c:v>77.022999999999996</c:v>
                </c:pt>
                <c:pt idx="27">
                  <c:v>76.215999999999994</c:v>
                </c:pt>
                <c:pt idx="28">
                  <c:v>75.415999999999997</c:v>
                </c:pt>
                <c:pt idx="29">
                  <c:v>74.768000000000001</c:v>
                </c:pt>
                <c:pt idx="30">
                  <c:v>73.909000000000006</c:v>
                </c:pt>
                <c:pt idx="31">
                  <c:v>73.116</c:v>
                </c:pt>
                <c:pt idx="32">
                  <c:v>72.430999999999997</c:v>
                </c:pt>
                <c:pt idx="33">
                  <c:v>71.667000000000002</c:v>
                </c:pt>
                <c:pt idx="34">
                  <c:v>71.122</c:v>
                </c:pt>
                <c:pt idx="35">
                  <c:v>70.335999999999999</c:v>
                </c:pt>
                <c:pt idx="36">
                  <c:v>69.622</c:v>
                </c:pt>
                <c:pt idx="37">
                  <c:v>68.884</c:v>
                </c:pt>
                <c:pt idx="38">
                  <c:v>68.275999999999996</c:v>
                </c:pt>
                <c:pt idx="39">
                  <c:v>67.7</c:v>
                </c:pt>
                <c:pt idx="40">
                  <c:v>67.158000000000001</c:v>
                </c:pt>
                <c:pt idx="41">
                  <c:v>66.519000000000005</c:v>
                </c:pt>
                <c:pt idx="42">
                  <c:v>65.734999999999999</c:v>
                </c:pt>
                <c:pt idx="43">
                  <c:v>65.165999999999997</c:v>
                </c:pt>
                <c:pt idx="44">
                  <c:v>64.462999999999994</c:v>
                </c:pt>
                <c:pt idx="45">
                  <c:v>63.878999999999998</c:v>
                </c:pt>
                <c:pt idx="46">
                  <c:v>63.244</c:v>
                </c:pt>
                <c:pt idx="47">
                  <c:v>62.814999999999998</c:v>
                </c:pt>
                <c:pt idx="48">
                  <c:v>62.207999999999998</c:v>
                </c:pt>
                <c:pt idx="49">
                  <c:v>61.505000000000003</c:v>
                </c:pt>
                <c:pt idx="50">
                  <c:v>61.051000000000002</c:v>
                </c:pt>
                <c:pt idx="51">
                  <c:v>60.529000000000003</c:v>
                </c:pt>
                <c:pt idx="52">
                  <c:v>59.914000000000001</c:v>
                </c:pt>
                <c:pt idx="53">
                  <c:v>59.466999999999999</c:v>
                </c:pt>
                <c:pt idx="54">
                  <c:v>59.006999999999998</c:v>
                </c:pt>
                <c:pt idx="55">
                  <c:v>58.506999999999998</c:v>
                </c:pt>
                <c:pt idx="56">
                  <c:v>58.045999999999999</c:v>
                </c:pt>
                <c:pt idx="57">
                  <c:v>57.478000000000002</c:v>
                </c:pt>
                <c:pt idx="58">
                  <c:v>56.947000000000003</c:v>
                </c:pt>
                <c:pt idx="59">
                  <c:v>56.347000000000001</c:v>
                </c:pt>
                <c:pt idx="60">
                  <c:v>55.822000000000003</c:v>
                </c:pt>
                <c:pt idx="61">
                  <c:v>55.351999999999997</c:v>
                </c:pt>
                <c:pt idx="62">
                  <c:v>54.807000000000002</c:v>
                </c:pt>
                <c:pt idx="63">
                  <c:v>54.146999999999998</c:v>
                </c:pt>
                <c:pt idx="64">
                  <c:v>53.597000000000001</c:v>
                </c:pt>
                <c:pt idx="65">
                  <c:v>53.033000000000001</c:v>
                </c:pt>
                <c:pt idx="66">
                  <c:v>52.524999999999999</c:v>
                </c:pt>
                <c:pt idx="67">
                  <c:v>52.015999999999998</c:v>
                </c:pt>
                <c:pt idx="68">
                  <c:v>51.476999999999997</c:v>
                </c:pt>
                <c:pt idx="69">
                  <c:v>50.994</c:v>
                </c:pt>
                <c:pt idx="70">
                  <c:v>50.536000000000001</c:v>
                </c:pt>
                <c:pt idx="71">
                  <c:v>50.088999999999999</c:v>
                </c:pt>
                <c:pt idx="72">
                  <c:v>49.460999999999999</c:v>
                </c:pt>
                <c:pt idx="73">
                  <c:v>48.95</c:v>
                </c:pt>
                <c:pt idx="74">
                  <c:v>48.509</c:v>
                </c:pt>
                <c:pt idx="75">
                  <c:v>48.234000000000002</c:v>
                </c:pt>
                <c:pt idx="76">
                  <c:v>47.851999999999997</c:v>
                </c:pt>
                <c:pt idx="77">
                  <c:v>47.268000000000001</c:v>
                </c:pt>
                <c:pt idx="78">
                  <c:v>46.884</c:v>
                </c:pt>
                <c:pt idx="79">
                  <c:v>46.482999999999997</c:v>
                </c:pt>
                <c:pt idx="80">
                  <c:v>45.987000000000002</c:v>
                </c:pt>
                <c:pt idx="81">
                  <c:v>45.505000000000003</c:v>
                </c:pt>
                <c:pt idx="82">
                  <c:v>45.081000000000003</c:v>
                </c:pt>
                <c:pt idx="83">
                  <c:v>44.604999999999997</c:v>
                </c:pt>
                <c:pt idx="84">
                  <c:v>44.119</c:v>
                </c:pt>
                <c:pt idx="85">
                  <c:v>43.665999999999997</c:v>
                </c:pt>
                <c:pt idx="86">
                  <c:v>43.305999999999997</c:v>
                </c:pt>
                <c:pt idx="87">
                  <c:v>42.822000000000003</c:v>
                </c:pt>
                <c:pt idx="88">
                  <c:v>42.371000000000002</c:v>
                </c:pt>
                <c:pt idx="89">
                  <c:v>41.848999999999997</c:v>
                </c:pt>
                <c:pt idx="90">
                  <c:v>41.430999999999997</c:v>
                </c:pt>
                <c:pt idx="91">
                  <c:v>40.887999999999998</c:v>
                </c:pt>
                <c:pt idx="92">
                  <c:v>40.536000000000001</c:v>
                </c:pt>
                <c:pt idx="93">
                  <c:v>40.143999999999998</c:v>
                </c:pt>
                <c:pt idx="94">
                  <c:v>39.909999999999997</c:v>
                </c:pt>
                <c:pt idx="95">
                  <c:v>39.545000000000002</c:v>
                </c:pt>
                <c:pt idx="96">
                  <c:v>38.999000000000002</c:v>
                </c:pt>
                <c:pt idx="97">
                  <c:v>38.600999999999999</c:v>
                </c:pt>
                <c:pt idx="98">
                  <c:v>38.195</c:v>
                </c:pt>
                <c:pt idx="99">
                  <c:v>37.866999999999997</c:v>
                </c:pt>
                <c:pt idx="100">
                  <c:v>37.497</c:v>
                </c:pt>
                <c:pt idx="101">
                  <c:v>37.064</c:v>
                </c:pt>
                <c:pt idx="102">
                  <c:v>36.774000000000001</c:v>
                </c:pt>
                <c:pt idx="103">
                  <c:v>36.359000000000002</c:v>
                </c:pt>
                <c:pt idx="104">
                  <c:v>35.982999999999997</c:v>
                </c:pt>
                <c:pt idx="105">
                  <c:v>35.604999999999997</c:v>
                </c:pt>
                <c:pt idx="106">
                  <c:v>35.201999999999998</c:v>
                </c:pt>
                <c:pt idx="107">
                  <c:v>34.837000000000003</c:v>
                </c:pt>
                <c:pt idx="108">
                  <c:v>34.31</c:v>
                </c:pt>
                <c:pt idx="109">
                  <c:v>34.037999999999997</c:v>
                </c:pt>
                <c:pt idx="110">
                  <c:v>33.665999999999997</c:v>
                </c:pt>
                <c:pt idx="111">
                  <c:v>33.268999999999998</c:v>
                </c:pt>
                <c:pt idx="112">
                  <c:v>32.707000000000001</c:v>
                </c:pt>
                <c:pt idx="113">
                  <c:v>32.472999999999999</c:v>
                </c:pt>
                <c:pt idx="114">
                  <c:v>32.048000000000002</c:v>
                </c:pt>
                <c:pt idx="115">
                  <c:v>31.81</c:v>
                </c:pt>
                <c:pt idx="116">
                  <c:v>31.452999999999999</c:v>
                </c:pt>
                <c:pt idx="117">
                  <c:v>31.093</c:v>
                </c:pt>
                <c:pt idx="118">
                  <c:v>30.779</c:v>
                </c:pt>
                <c:pt idx="119">
                  <c:v>30.462</c:v>
                </c:pt>
                <c:pt idx="120">
                  <c:v>30.233000000000001</c:v>
                </c:pt>
                <c:pt idx="121">
                  <c:v>30.021999999999998</c:v>
                </c:pt>
                <c:pt idx="122">
                  <c:v>29.805</c:v>
                </c:pt>
                <c:pt idx="123">
                  <c:v>29.533000000000001</c:v>
                </c:pt>
                <c:pt idx="124">
                  <c:v>29.151</c:v>
                </c:pt>
                <c:pt idx="125">
                  <c:v>28.712</c:v>
                </c:pt>
                <c:pt idx="126">
                  <c:v>28.382999999999999</c:v>
                </c:pt>
                <c:pt idx="127">
                  <c:v>28.190999999999999</c:v>
                </c:pt>
                <c:pt idx="128">
                  <c:v>28.023</c:v>
                </c:pt>
                <c:pt idx="129">
                  <c:v>27.655999999999999</c:v>
                </c:pt>
                <c:pt idx="130">
                  <c:v>27.484999999999999</c:v>
                </c:pt>
                <c:pt idx="131">
                  <c:v>27.052</c:v>
                </c:pt>
                <c:pt idx="132">
                  <c:v>26.875</c:v>
                </c:pt>
                <c:pt idx="133">
                  <c:v>26.5</c:v>
                </c:pt>
                <c:pt idx="134">
                  <c:v>25.99</c:v>
                </c:pt>
                <c:pt idx="135">
                  <c:v>25.765999999999998</c:v>
                </c:pt>
                <c:pt idx="136">
                  <c:v>25.605</c:v>
                </c:pt>
                <c:pt idx="137">
                  <c:v>25.283000000000001</c:v>
                </c:pt>
                <c:pt idx="138">
                  <c:v>25.088999999999999</c:v>
                </c:pt>
                <c:pt idx="139">
                  <c:v>24.829000000000001</c:v>
                </c:pt>
                <c:pt idx="140">
                  <c:v>24.436</c:v>
                </c:pt>
                <c:pt idx="141">
                  <c:v>24.138000000000002</c:v>
                </c:pt>
                <c:pt idx="142">
                  <c:v>23.77</c:v>
                </c:pt>
                <c:pt idx="143">
                  <c:v>23.634</c:v>
                </c:pt>
                <c:pt idx="144">
                  <c:v>23.459</c:v>
                </c:pt>
                <c:pt idx="145">
                  <c:v>23.234000000000002</c:v>
                </c:pt>
                <c:pt idx="146">
                  <c:v>22.93</c:v>
                </c:pt>
                <c:pt idx="147">
                  <c:v>22.587</c:v>
                </c:pt>
                <c:pt idx="148">
                  <c:v>22.395</c:v>
                </c:pt>
                <c:pt idx="149">
                  <c:v>22.28</c:v>
                </c:pt>
                <c:pt idx="150">
                  <c:v>22.088000000000001</c:v>
                </c:pt>
                <c:pt idx="151">
                  <c:v>21.741</c:v>
                </c:pt>
                <c:pt idx="152">
                  <c:v>21.507999999999999</c:v>
                </c:pt>
                <c:pt idx="153">
                  <c:v>21.271999999999998</c:v>
                </c:pt>
                <c:pt idx="154">
                  <c:v>21.111999999999998</c:v>
                </c:pt>
                <c:pt idx="155">
                  <c:v>20.908000000000001</c:v>
                </c:pt>
                <c:pt idx="156">
                  <c:v>20.617999999999999</c:v>
                </c:pt>
                <c:pt idx="157">
                  <c:v>20.260000000000002</c:v>
                </c:pt>
                <c:pt idx="158">
                  <c:v>20.03</c:v>
                </c:pt>
                <c:pt idx="159">
                  <c:v>19.798999999999999</c:v>
                </c:pt>
                <c:pt idx="160">
                  <c:v>19.614000000000001</c:v>
                </c:pt>
                <c:pt idx="161">
                  <c:v>19.475000000000001</c:v>
                </c:pt>
                <c:pt idx="162">
                  <c:v>19.149000000000001</c:v>
                </c:pt>
                <c:pt idx="163">
                  <c:v>19.103000000000002</c:v>
                </c:pt>
                <c:pt idx="164">
                  <c:v>19.007999999999999</c:v>
                </c:pt>
                <c:pt idx="165">
                  <c:v>18.864999999999998</c:v>
                </c:pt>
                <c:pt idx="166">
                  <c:v>18.527000000000001</c:v>
                </c:pt>
                <c:pt idx="167">
                  <c:v>18.331</c:v>
                </c:pt>
                <c:pt idx="168">
                  <c:v>17.920999999999999</c:v>
                </c:pt>
                <c:pt idx="169">
                  <c:v>17.702000000000002</c:v>
                </c:pt>
                <c:pt idx="170">
                  <c:v>17.702000000000002</c:v>
                </c:pt>
                <c:pt idx="171">
                  <c:v>17.702000000000002</c:v>
                </c:pt>
                <c:pt idx="172">
                  <c:v>17.529</c:v>
                </c:pt>
                <c:pt idx="173">
                  <c:v>17.068000000000001</c:v>
                </c:pt>
                <c:pt idx="174">
                  <c:v>16.895</c:v>
                </c:pt>
                <c:pt idx="175">
                  <c:v>16.779</c:v>
                </c:pt>
                <c:pt idx="176">
                  <c:v>16.603000000000002</c:v>
                </c:pt>
                <c:pt idx="177">
                  <c:v>16.603000000000002</c:v>
                </c:pt>
                <c:pt idx="178">
                  <c:v>16.481999999999999</c:v>
                </c:pt>
                <c:pt idx="179">
                  <c:v>16.295000000000002</c:v>
                </c:pt>
                <c:pt idx="180">
                  <c:v>16.024000000000001</c:v>
                </c:pt>
                <c:pt idx="181">
                  <c:v>15.726000000000001</c:v>
                </c:pt>
                <c:pt idx="182">
                  <c:v>15.492000000000001</c:v>
                </c:pt>
                <c:pt idx="183">
                  <c:v>15.250999999999999</c:v>
                </c:pt>
                <c:pt idx="184">
                  <c:v>15.170999999999999</c:v>
                </c:pt>
                <c:pt idx="185">
                  <c:v>15.090999999999999</c:v>
                </c:pt>
                <c:pt idx="186">
                  <c:v>14.847</c:v>
                </c:pt>
                <c:pt idx="187">
                  <c:v>14.683999999999999</c:v>
                </c:pt>
                <c:pt idx="188">
                  <c:v>14.353999999999999</c:v>
                </c:pt>
                <c:pt idx="189">
                  <c:v>14.353999999999999</c:v>
                </c:pt>
                <c:pt idx="190">
                  <c:v>14.268000000000001</c:v>
                </c:pt>
                <c:pt idx="191">
                  <c:v>14.268000000000001</c:v>
                </c:pt>
                <c:pt idx="192">
                  <c:v>14.175000000000001</c:v>
                </c:pt>
              </c:numCache>
            </c:numRef>
          </c:yVal>
          <c:smooth val="0"/>
        </c:ser>
        <c:ser>
          <c:idx val="1"/>
          <c:order val="1"/>
          <c:tx>
            <c:strRef>
              <c:f>Sheet1!$C$1</c:f>
              <c:strCache>
                <c:ptCount val="1"/>
                <c:pt idx="0">
                  <c:v>Induction (N = 9,602)</c:v>
                </c:pt>
              </c:strCache>
            </c:strRef>
          </c:tx>
          <c:spPr>
            <a:ln w="41275">
              <a:solidFill>
                <a:srgbClr val="FFFF00"/>
              </a:solidFill>
              <a:prstDash val="solid"/>
            </a:ln>
          </c:spPr>
          <c:marker>
            <c:symbol val="none"/>
          </c:marker>
          <c:xVal>
            <c:numRef>
              <c:f>Sheet1!$A$2:$A$194</c:f>
              <c:numCache>
                <c:formatCode>General</c:formatCode>
                <c:ptCount val="19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numCache>
            </c:numRef>
          </c:xVal>
          <c:yVal>
            <c:numRef>
              <c:f>Sheet1!$C$2:$C$194</c:f>
              <c:numCache>
                <c:formatCode>General</c:formatCode>
                <c:ptCount val="193"/>
                <c:pt idx="0">
                  <c:v>100</c:v>
                </c:pt>
                <c:pt idx="1">
                  <c:v>99.832999999999998</c:v>
                </c:pt>
                <c:pt idx="2">
                  <c:v>99.236999999999995</c:v>
                </c:pt>
                <c:pt idx="3">
                  <c:v>98.376999999999995</c:v>
                </c:pt>
                <c:pt idx="4">
                  <c:v>97.608999999999995</c:v>
                </c:pt>
                <c:pt idx="5">
                  <c:v>96.515000000000001</c:v>
                </c:pt>
                <c:pt idx="6">
                  <c:v>95.504000000000005</c:v>
                </c:pt>
                <c:pt idx="7">
                  <c:v>94.65</c:v>
                </c:pt>
                <c:pt idx="8">
                  <c:v>93.626000000000005</c:v>
                </c:pt>
                <c:pt idx="9">
                  <c:v>92.716999999999999</c:v>
                </c:pt>
                <c:pt idx="10">
                  <c:v>91.775000000000006</c:v>
                </c:pt>
                <c:pt idx="11">
                  <c:v>90.905000000000001</c:v>
                </c:pt>
                <c:pt idx="12">
                  <c:v>89.866</c:v>
                </c:pt>
                <c:pt idx="13">
                  <c:v>88.984999999999999</c:v>
                </c:pt>
                <c:pt idx="14">
                  <c:v>87.95</c:v>
                </c:pt>
                <c:pt idx="15">
                  <c:v>87.033000000000001</c:v>
                </c:pt>
                <c:pt idx="16">
                  <c:v>86.159000000000006</c:v>
                </c:pt>
                <c:pt idx="17">
                  <c:v>85.34</c:v>
                </c:pt>
                <c:pt idx="18">
                  <c:v>84.631</c:v>
                </c:pt>
                <c:pt idx="19">
                  <c:v>83.819000000000003</c:v>
                </c:pt>
                <c:pt idx="20">
                  <c:v>83.141000000000005</c:v>
                </c:pt>
                <c:pt idx="21">
                  <c:v>82.337000000000003</c:v>
                </c:pt>
                <c:pt idx="22">
                  <c:v>81.665999999999997</c:v>
                </c:pt>
                <c:pt idx="23">
                  <c:v>81.058000000000007</c:v>
                </c:pt>
                <c:pt idx="24">
                  <c:v>80.381</c:v>
                </c:pt>
                <c:pt idx="25">
                  <c:v>79.906000000000006</c:v>
                </c:pt>
                <c:pt idx="26">
                  <c:v>79.248999999999995</c:v>
                </c:pt>
                <c:pt idx="27">
                  <c:v>78.688999999999993</c:v>
                </c:pt>
                <c:pt idx="28">
                  <c:v>78.088999999999999</c:v>
                </c:pt>
                <c:pt idx="29">
                  <c:v>77.424999999999997</c:v>
                </c:pt>
                <c:pt idx="30">
                  <c:v>76.673000000000002</c:v>
                </c:pt>
                <c:pt idx="31">
                  <c:v>75.994</c:v>
                </c:pt>
                <c:pt idx="32">
                  <c:v>75.236999999999995</c:v>
                </c:pt>
                <c:pt idx="33">
                  <c:v>74.641999999999996</c:v>
                </c:pt>
                <c:pt idx="34">
                  <c:v>73.953999999999994</c:v>
                </c:pt>
                <c:pt idx="35">
                  <c:v>73.451999999999998</c:v>
                </c:pt>
                <c:pt idx="36">
                  <c:v>72.887</c:v>
                </c:pt>
                <c:pt idx="37">
                  <c:v>72.257999999999996</c:v>
                </c:pt>
                <c:pt idx="38">
                  <c:v>71.611999999999995</c:v>
                </c:pt>
                <c:pt idx="39">
                  <c:v>70.906000000000006</c:v>
                </c:pt>
                <c:pt idx="40">
                  <c:v>70.296000000000006</c:v>
                </c:pt>
                <c:pt idx="41">
                  <c:v>69.897999999999996</c:v>
                </c:pt>
                <c:pt idx="42">
                  <c:v>69.343000000000004</c:v>
                </c:pt>
                <c:pt idx="43">
                  <c:v>68.686999999999998</c:v>
                </c:pt>
                <c:pt idx="44">
                  <c:v>68.085999999999999</c:v>
                </c:pt>
                <c:pt idx="45">
                  <c:v>67.567999999999998</c:v>
                </c:pt>
                <c:pt idx="46">
                  <c:v>67.061000000000007</c:v>
                </c:pt>
                <c:pt idx="47">
                  <c:v>66.519000000000005</c:v>
                </c:pt>
                <c:pt idx="48">
                  <c:v>65.917000000000002</c:v>
                </c:pt>
                <c:pt idx="49">
                  <c:v>65.396000000000001</c:v>
                </c:pt>
                <c:pt idx="50">
                  <c:v>64.796999999999997</c:v>
                </c:pt>
                <c:pt idx="51">
                  <c:v>64.308000000000007</c:v>
                </c:pt>
                <c:pt idx="52">
                  <c:v>63.62</c:v>
                </c:pt>
                <c:pt idx="53">
                  <c:v>62.88</c:v>
                </c:pt>
                <c:pt idx="54">
                  <c:v>62.402000000000001</c:v>
                </c:pt>
                <c:pt idx="55">
                  <c:v>61.805999999999997</c:v>
                </c:pt>
                <c:pt idx="56">
                  <c:v>61.192</c:v>
                </c:pt>
                <c:pt idx="57">
                  <c:v>60.674999999999997</c:v>
                </c:pt>
                <c:pt idx="58">
                  <c:v>60.069000000000003</c:v>
                </c:pt>
                <c:pt idx="59">
                  <c:v>59.387</c:v>
                </c:pt>
                <c:pt idx="60">
                  <c:v>58.912999999999997</c:v>
                </c:pt>
                <c:pt idx="61">
                  <c:v>58.545000000000002</c:v>
                </c:pt>
                <c:pt idx="62">
                  <c:v>58.091000000000001</c:v>
                </c:pt>
                <c:pt idx="63">
                  <c:v>57.634999999999998</c:v>
                </c:pt>
                <c:pt idx="64">
                  <c:v>57.174999999999997</c:v>
                </c:pt>
                <c:pt idx="65">
                  <c:v>56.674999999999997</c:v>
                </c:pt>
                <c:pt idx="66">
                  <c:v>56.194000000000003</c:v>
                </c:pt>
                <c:pt idx="67">
                  <c:v>55.865000000000002</c:v>
                </c:pt>
                <c:pt idx="68">
                  <c:v>55.475000000000001</c:v>
                </c:pt>
                <c:pt idx="69">
                  <c:v>54.966999999999999</c:v>
                </c:pt>
                <c:pt idx="70">
                  <c:v>54.493000000000002</c:v>
                </c:pt>
                <c:pt idx="71">
                  <c:v>54.192999999999998</c:v>
                </c:pt>
                <c:pt idx="72">
                  <c:v>53.575000000000003</c:v>
                </c:pt>
                <c:pt idx="73">
                  <c:v>53.293999999999997</c:v>
                </c:pt>
                <c:pt idx="74">
                  <c:v>52.783999999999999</c:v>
                </c:pt>
                <c:pt idx="75">
                  <c:v>52.381999999999998</c:v>
                </c:pt>
                <c:pt idx="76">
                  <c:v>51.798000000000002</c:v>
                </c:pt>
                <c:pt idx="77">
                  <c:v>51.459000000000003</c:v>
                </c:pt>
                <c:pt idx="78">
                  <c:v>50.939</c:v>
                </c:pt>
                <c:pt idx="79">
                  <c:v>50.53</c:v>
                </c:pt>
                <c:pt idx="80">
                  <c:v>50.027999999999999</c:v>
                </c:pt>
                <c:pt idx="81">
                  <c:v>49.637999999999998</c:v>
                </c:pt>
                <c:pt idx="82">
                  <c:v>49.106000000000002</c:v>
                </c:pt>
                <c:pt idx="83">
                  <c:v>48.66</c:v>
                </c:pt>
                <c:pt idx="84">
                  <c:v>48.341999999999999</c:v>
                </c:pt>
                <c:pt idx="85">
                  <c:v>47.802999999999997</c:v>
                </c:pt>
                <c:pt idx="86">
                  <c:v>47.252000000000002</c:v>
                </c:pt>
                <c:pt idx="87">
                  <c:v>46.692999999999998</c:v>
                </c:pt>
                <c:pt idx="88">
                  <c:v>46.185000000000002</c:v>
                </c:pt>
                <c:pt idx="89">
                  <c:v>45.865000000000002</c:v>
                </c:pt>
                <c:pt idx="90">
                  <c:v>45.542999999999999</c:v>
                </c:pt>
                <c:pt idx="91">
                  <c:v>45.165999999999997</c:v>
                </c:pt>
                <c:pt idx="92">
                  <c:v>44.762</c:v>
                </c:pt>
                <c:pt idx="93">
                  <c:v>44.384</c:v>
                </c:pt>
                <c:pt idx="94">
                  <c:v>43.92</c:v>
                </c:pt>
                <c:pt idx="95">
                  <c:v>43.447000000000003</c:v>
                </c:pt>
                <c:pt idx="96">
                  <c:v>43.072000000000003</c:v>
                </c:pt>
                <c:pt idx="97">
                  <c:v>42.615000000000002</c:v>
                </c:pt>
                <c:pt idx="98">
                  <c:v>42.18</c:v>
                </c:pt>
                <c:pt idx="99">
                  <c:v>41.929000000000002</c:v>
                </c:pt>
                <c:pt idx="100">
                  <c:v>41.613999999999997</c:v>
                </c:pt>
                <c:pt idx="101">
                  <c:v>41.298000000000002</c:v>
                </c:pt>
                <c:pt idx="102">
                  <c:v>41.012999999999998</c:v>
                </c:pt>
                <c:pt idx="103">
                  <c:v>40.442999999999998</c:v>
                </c:pt>
                <c:pt idx="104">
                  <c:v>40.220999999999997</c:v>
                </c:pt>
                <c:pt idx="105">
                  <c:v>39.835999999999999</c:v>
                </c:pt>
                <c:pt idx="106">
                  <c:v>39.414999999999999</c:v>
                </c:pt>
                <c:pt idx="107">
                  <c:v>39.151000000000003</c:v>
                </c:pt>
                <c:pt idx="108">
                  <c:v>38.634999999999998</c:v>
                </c:pt>
                <c:pt idx="109">
                  <c:v>38.046999999999997</c:v>
                </c:pt>
                <c:pt idx="110">
                  <c:v>37.633000000000003</c:v>
                </c:pt>
                <c:pt idx="111">
                  <c:v>37.287999999999997</c:v>
                </c:pt>
                <c:pt idx="112">
                  <c:v>36.825000000000003</c:v>
                </c:pt>
                <c:pt idx="113">
                  <c:v>36.631</c:v>
                </c:pt>
                <c:pt idx="114">
                  <c:v>36.088999999999999</c:v>
                </c:pt>
                <c:pt idx="115">
                  <c:v>35.738</c:v>
                </c:pt>
                <c:pt idx="116">
                  <c:v>35.384</c:v>
                </c:pt>
                <c:pt idx="117">
                  <c:v>35.186</c:v>
                </c:pt>
                <c:pt idx="118">
                  <c:v>34.906999999999996</c:v>
                </c:pt>
                <c:pt idx="119">
                  <c:v>34.377000000000002</c:v>
                </c:pt>
                <c:pt idx="120">
                  <c:v>33.997</c:v>
                </c:pt>
                <c:pt idx="121">
                  <c:v>33.82</c:v>
                </c:pt>
                <c:pt idx="122">
                  <c:v>33.5</c:v>
                </c:pt>
                <c:pt idx="123">
                  <c:v>33.360999999999997</c:v>
                </c:pt>
                <c:pt idx="124">
                  <c:v>32.896000000000001</c:v>
                </c:pt>
                <c:pt idx="125">
                  <c:v>32.616999999999997</c:v>
                </c:pt>
                <c:pt idx="126">
                  <c:v>32.244</c:v>
                </c:pt>
                <c:pt idx="127">
                  <c:v>31.867999999999999</c:v>
                </c:pt>
                <c:pt idx="128">
                  <c:v>31.44</c:v>
                </c:pt>
                <c:pt idx="129">
                  <c:v>31.248000000000001</c:v>
                </c:pt>
                <c:pt idx="130">
                  <c:v>30.76</c:v>
                </c:pt>
                <c:pt idx="131">
                  <c:v>30.309000000000001</c:v>
                </c:pt>
                <c:pt idx="132">
                  <c:v>30.048999999999999</c:v>
                </c:pt>
                <c:pt idx="133">
                  <c:v>29.766999999999999</c:v>
                </c:pt>
                <c:pt idx="134">
                  <c:v>29.651</c:v>
                </c:pt>
                <c:pt idx="135">
                  <c:v>29.297000000000001</c:v>
                </c:pt>
                <c:pt idx="136">
                  <c:v>28.998999999999999</c:v>
                </c:pt>
                <c:pt idx="137">
                  <c:v>28.640999999999998</c:v>
                </c:pt>
                <c:pt idx="138">
                  <c:v>28.460999999999999</c:v>
                </c:pt>
                <c:pt idx="139">
                  <c:v>28.221</c:v>
                </c:pt>
                <c:pt idx="140">
                  <c:v>27.978999999999999</c:v>
                </c:pt>
                <c:pt idx="141">
                  <c:v>27.734000000000002</c:v>
                </c:pt>
                <c:pt idx="142">
                  <c:v>27.425000000000001</c:v>
                </c:pt>
                <c:pt idx="143">
                  <c:v>27.108000000000001</c:v>
                </c:pt>
                <c:pt idx="144">
                  <c:v>26.911000000000001</c:v>
                </c:pt>
                <c:pt idx="145">
                  <c:v>26.553999999999998</c:v>
                </c:pt>
                <c:pt idx="146">
                  <c:v>26.324999999999999</c:v>
                </c:pt>
                <c:pt idx="147">
                  <c:v>26.091000000000001</c:v>
                </c:pt>
                <c:pt idx="148">
                  <c:v>25.856999999999999</c:v>
                </c:pt>
                <c:pt idx="149">
                  <c:v>25.309000000000001</c:v>
                </c:pt>
                <c:pt idx="150">
                  <c:v>25.073</c:v>
                </c:pt>
                <c:pt idx="151">
                  <c:v>24.757000000000001</c:v>
                </c:pt>
                <c:pt idx="152">
                  <c:v>24.437999999999999</c:v>
                </c:pt>
                <c:pt idx="153">
                  <c:v>24.274999999999999</c:v>
                </c:pt>
                <c:pt idx="154">
                  <c:v>23.768000000000001</c:v>
                </c:pt>
                <c:pt idx="155">
                  <c:v>23.59</c:v>
                </c:pt>
                <c:pt idx="156">
                  <c:v>23.402999999999999</c:v>
                </c:pt>
                <c:pt idx="157">
                  <c:v>23.085000000000001</c:v>
                </c:pt>
                <c:pt idx="158">
                  <c:v>22.754000000000001</c:v>
                </c:pt>
                <c:pt idx="159">
                  <c:v>22.754000000000001</c:v>
                </c:pt>
                <c:pt idx="160">
                  <c:v>22.524999999999999</c:v>
                </c:pt>
                <c:pt idx="161">
                  <c:v>22.295000000000002</c:v>
                </c:pt>
                <c:pt idx="162">
                  <c:v>22.295000000000002</c:v>
                </c:pt>
                <c:pt idx="163">
                  <c:v>21.946000000000002</c:v>
                </c:pt>
                <c:pt idx="164">
                  <c:v>21.594000000000001</c:v>
                </c:pt>
                <c:pt idx="165">
                  <c:v>20.998000000000001</c:v>
                </c:pt>
                <c:pt idx="166">
                  <c:v>20.754999999999999</c:v>
                </c:pt>
                <c:pt idx="167">
                  <c:v>20.382000000000001</c:v>
                </c:pt>
                <c:pt idx="168">
                  <c:v>20.256</c:v>
                </c:pt>
                <c:pt idx="169">
                  <c:v>20.256</c:v>
                </c:pt>
                <c:pt idx="170">
                  <c:v>19.956</c:v>
                </c:pt>
                <c:pt idx="171">
                  <c:v>19.497</c:v>
                </c:pt>
                <c:pt idx="172">
                  <c:v>18.879000000000001</c:v>
                </c:pt>
                <c:pt idx="173">
                  <c:v>18.57</c:v>
                </c:pt>
                <c:pt idx="174">
                  <c:v>18.105</c:v>
                </c:pt>
                <c:pt idx="175">
                  <c:v>17.795999999999999</c:v>
                </c:pt>
                <c:pt idx="176">
                  <c:v>17.640999999999998</c:v>
                </c:pt>
                <c:pt idx="177">
                  <c:v>17.484000000000002</c:v>
                </c:pt>
                <c:pt idx="178">
                  <c:v>17.169</c:v>
                </c:pt>
                <c:pt idx="179">
                  <c:v>16.690000000000001</c:v>
                </c:pt>
                <c:pt idx="180">
                  <c:v>16.523</c:v>
                </c:pt>
                <c:pt idx="181">
                  <c:v>15.984</c:v>
                </c:pt>
                <c:pt idx="182">
                  <c:v>15.613</c:v>
                </c:pt>
                <c:pt idx="183">
                  <c:v>15.613</c:v>
                </c:pt>
                <c:pt idx="184">
                  <c:v>15.613</c:v>
                </c:pt>
                <c:pt idx="185">
                  <c:v>15.417</c:v>
                </c:pt>
                <c:pt idx="186">
                  <c:v>14.627000000000001</c:v>
                </c:pt>
                <c:pt idx="187">
                  <c:v>14.429</c:v>
                </c:pt>
                <c:pt idx="188">
                  <c:v>13.63</c:v>
                </c:pt>
                <c:pt idx="189">
                  <c:v>13.43</c:v>
                </c:pt>
                <c:pt idx="190">
                  <c:v>13.43</c:v>
                </c:pt>
                <c:pt idx="191">
                  <c:v>12.996</c:v>
                </c:pt>
                <c:pt idx="192">
                  <c:v>12.996</c:v>
                </c:pt>
              </c:numCache>
            </c:numRef>
          </c:yVal>
          <c:smooth val="0"/>
        </c:ser>
        <c:dLbls>
          <c:showLegendKey val="0"/>
          <c:showVal val="0"/>
          <c:showCatName val="0"/>
          <c:showSerName val="0"/>
          <c:showPercent val="0"/>
          <c:showBubbleSize val="0"/>
        </c:dLbls>
        <c:axId val="478186384"/>
        <c:axId val="478186776"/>
      </c:scatterChart>
      <c:valAx>
        <c:axId val="478186384"/>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8186776"/>
        <c:crosses val="autoZero"/>
        <c:crossBetween val="midCat"/>
        <c:majorUnit val="1"/>
      </c:valAx>
      <c:valAx>
        <c:axId val="4781867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8186384"/>
        <c:crosses val="autoZero"/>
        <c:crossBetween val="midCat"/>
        <c:majorUnit val="25"/>
      </c:valAx>
      <c:spPr>
        <a:solidFill>
          <a:schemeClr val="bg2"/>
        </a:solidFill>
        <a:ln>
          <a:solidFill>
            <a:schemeClr val="tx1"/>
          </a:solidFill>
        </a:ln>
      </c:spPr>
    </c:plotArea>
    <c:legend>
      <c:legendPos val="r"/>
      <c:layout>
        <c:manualLayout>
          <c:xMode val="edge"/>
          <c:yMode val="edge"/>
          <c:x val="0.12224920446891523"/>
          <c:y val="0.59892790618914571"/>
          <c:w val="0.3722493206048359"/>
          <c:h val="0.17836720006773948"/>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smoothMarker"/>
        <c:varyColors val="0"/>
        <c:ser>
          <c:idx val="0"/>
          <c:order val="0"/>
          <c:tx>
            <c:strRef>
              <c:f>Sheet1!$B$1</c:f>
              <c:strCache>
                <c:ptCount val="1"/>
                <c:pt idx="0">
                  <c:v>No induction (N = 7,722)</c:v>
                </c:pt>
              </c:strCache>
            </c:strRef>
          </c:tx>
          <c:spPr>
            <a:ln w="41275">
              <a:solidFill>
                <a:srgbClr val="00FF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99.792000000000002</c:v>
                </c:pt>
                <c:pt idx="2">
                  <c:v>99.322999999999993</c:v>
                </c:pt>
                <c:pt idx="3">
                  <c:v>98.369</c:v>
                </c:pt>
                <c:pt idx="4">
                  <c:v>97.218999999999994</c:v>
                </c:pt>
                <c:pt idx="5">
                  <c:v>95.936999999999998</c:v>
                </c:pt>
                <c:pt idx="6">
                  <c:v>94.863</c:v>
                </c:pt>
                <c:pt idx="7">
                  <c:v>93.760999999999996</c:v>
                </c:pt>
                <c:pt idx="8">
                  <c:v>92.789000000000001</c:v>
                </c:pt>
                <c:pt idx="9">
                  <c:v>91.828999999999994</c:v>
                </c:pt>
                <c:pt idx="10">
                  <c:v>90.908000000000001</c:v>
                </c:pt>
                <c:pt idx="11">
                  <c:v>89.997</c:v>
                </c:pt>
                <c:pt idx="12">
                  <c:v>89.278000000000006</c:v>
                </c:pt>
                <c:pt idx="13">
                  <c:v>88.263999999999996</c:v>
                </c:pt>
                <c:pt idx="14">
                  <c:v>87.194000000000003</c:v>
                </c:pt>
                <c:pt idx="15">
                  <c:v>86.176000000000002</c:v>
                </c:pt>
                <c:pt idx="16">
                  <c:v>85.293999999999997</c:v>
                </c:pt>
                <c:pt idx="17">
                  <c:v>84.480999999999995</c:v>
                </c:pt>
                <c:pt idx="18">
                  <c:v>83.736000000000004</c:v>
                </c:pt>
                <c:pt idx="19">
                  <c:v>82.921000000000006</c:v>
                </c:pt>
                <c:pt idx="20">
                  <c:v>82.103999999999999</c:v>
                </c:pt>
                <c:pt idx="21">
                  <c:v>81.269000000000005</c:v>
                </c:pt>
                <c:pt idx="22">
                  <c:v>80.331000000000003</c:v>
                </c:pt>
                <c:pt idx="23">
                  <c:v>79.584999999999994</c:v>
                </c:pt>
                <c:pt idx="24">
                  <c:v>78.751999999999995</c:v>
                </c:pt>
                <c:pt idx="25">
                  <c:v>77.938000000000002</c:v>
                </c:pt>
                <c:pt idx="26">
                  <c:v>77.036000000000001</c:v>
                </c:pt>
                <c:pt idx="27">
                  <c:v>76.364999999999995</c:v>
                </c:pt>
                <c:pt idx="28">
                  <c:v>75.497</c:v>
                </c:pt>
                <c:pt idx="29">
                  <c:v>74.804000000000002</c:v>
                </c:pt>
                <c:pt idx="30">
                  <c:v>74.013000000000005</c:v>
                </c:pt>
                <c:pt idx="31">
                  <c:v>73.203999999999994</c:v>
                </c:pt>
                <c:pt idx="32">
                  <c:v>72.489999999999995</c:v>
                </c:pt>
                <c:pt idx="33">
                  <c:v>71.822000000000003</c:v>
                </c:pt>
                <c:pt idx="34">
                  <c:v>71.248000000000005</c:v>
                </c:pt>
                <c:pt idx="35">
                  <c:v>70.47</c:v>
                </c:pt>
                <c:pt idx="36">
                  <c:v>69.813000000000002</c:v>
                </c:pt>
                <c:pt idx="37">
                  <c:v>69.036000000000001</c:v>
                </c:pt>
                <c:pt idx="38">
                  <c:v>68.403999999999996</c:v>
                </c:pt>
                <c:pt idx="39">
                  <c:v>67.819000000000003</c:v>
                </c:pt>
                <c:pt idx="40">
                  <c:v>67.287000000000006</c:v>
                </c:pt>
                <c:pt idx="41">
                  <c:v>66.551000000000002</c:v>
                </c:pt>
                <c:pt idx="42">
                  <c:v>65.611999999999995</c:v>
                </c:pt>
                <c:pt idx="43">
                  <c:v>64.984999999999999</c:v>
                </c:pt>
                <c:pt idx="44">
                  <c:v>64.317999999999998</c:v>
                </c:pt>
                <c:pt idx="45">
                  <c:v>63.853000000000002</c:v>
                </c:pt>
                <c:pt idx="46">
                  <c:v>63.237000000000002</c:v>
                </c:pt>
                <c:pt idx="47">
                  <c:v>62.784999999999997</c:v>
                </c:pt>
                <c:pt idx="48">
                  <c:v>62.136000000000003</c:v>
                </c:pt>
                <c:pt idx="49">
                  <c:v>61.396999999999998</c:v>
                </c:pt>
                <c:pt idx="50">
                  <c:v>60.886000000000003</c:v>
                </c:pt>
                <c:pt idx="51">
                  <c:v>60.267000000000003</c:v>
                </c:pt>
                <c:pt idx="52">
                  <c:v>59.768999999999998</c:v>
                </c:pt>
                <c:pt idx="53">
                  <c:v>59.29</c:v>
                </c:pt>
                <c:pt idx="54">
                  <c:v>58.914000000000001</c:v>
                </c:pt>
                <c:pt idx="55">
                  <c:v>58.475000000000001</c:v>
                </c:pt>
                <c:pt idx="56">
                  <c:v>58.078000000000003</c:v>
                </c:pt>
                <c:pt idx="57">
                  <c:v>57.49</c:v>
                </c:pt>
                <c:pt idx="58">
                  <c:v>56.981999999999999</c:v>
                </c:pt>
                <c:pt idx="59">
                  <c:v>56.405999999999999</c:v>
                </c:pt>
                <c:pt idx="60">
                  <c:v>55.889000000000003</c:v>
                </c:pt>
                <c:pt idx="61">
                  <c:v>55.326999999999998</c:v>
                </c:pt>
                <c:pt idx="62">
                  <c:v>54.777000000000001</c:v>
                </c:pt>
                <c:pt idx="63">
                  <c:v>54.316000000000003</c:v>
                </c:pt>
                <c:pt idx="64">
                  <c:v>53.783999999999999</c:v>
                </c:pt>
                <c:pt idx="65">
                  <c:v>53.204999999999998</c:v>
                </c:pt>
                <c:pt idx="66">
                  <c:v>52.81</c:v>
                </c:pt>
                <c:pt idx="67">
                  <c:v>52.252000000000002</c:v>
                </c:pt>
                <c:pt idx="68">
                  <c:v>51.692</c:v>
                </c:pt>
                <c:pt idx="69">
                  <c:v>51.271999999999998</c:v>
                </c:pt>
                <c:pt idx="70">
                  <c:v>50.847999999999999</c:v>
                </c:pt>
                <c:pt idx="71">
                  <c:v>50.25</c:v>
                </c:pt>
                <c:pt idx="72">
                  <c:v>49.664999999999999</c:v>
                </c:pt>
                <c:pt idx="73">
                  <c:v>49.078000000000003</c:v>
                </c:pt>
                <c:pt idx="74">
                  <c:v>48.662999999999997</c:v>
                </c:pt>
                <c:pt idx="75">
                  <c:v>48.48</c:v>
                </c:pt>
                <c:pt idx="76">
                  <c:v>48.06</c:v>
                </c:pt>
                <c:pt idx="77">
                  <c:v>47.533000000000001</c:v>
                </c:pt>
                <c:pt idx="78">
                  <c:v>47.216999999999999</c:v>
                </c:pt>
                <c:pt idx="79">
                  <c:v>46.872</c:v>
                </c:pt>
                <c:pt idx="80">
                  <c:v>46.445999999999998</c:v>
                </c:pt>
                <c:pt idx="81">
                  <c:v>45.963000000000001</c:v>
                </c:pt>
                <c:pt idx="82">
                  <c:v>45.582000000000001</c:v>
                </c:pt>
                <c:pt idx="83">
                  <c:v>45.085000000000001</c:v>
                </c:pt>
                <c:pt idx="84">
                  <c:v>44.51</c:v>
                </c:pt>
                <c:pt idx="85">
                  <c:v>44.115000000000002</c:v>
                </c:pt>
                <c:pt idx="86">
                  <c:v>43.77</c:v>
                </c:pt>
                <c:pt idx="87">
                  <c:v>43.261000000000003</c:v>
                </c:pt>
                <c:pt idx="88">
                  <c:v>42.813000000000002</c:v>
                </c:pt>
                <c:pt idx="89">
                  <c:v>42.301000000000002</c:v>
                </c:pt>
                <c:pt idx="90">
                  <c:v>41.851999999999997</c:v>
                </c:pt>
                <c:pt idx="91">
                  <c:v>41.271999999999998</c:v>
                </c:pt>
                <c:pt idx="92">
                  <c:v>40.914000000000001</c:v>
                </c:pt>
                <c:pt idx="93">
                  <c:v>40.682000000000002</c:v>
                </c:pt>
                <c:pt idx="94">
                  <c:v>40.481000000000002</c:v>
                </c:pt>
                <c:pt idx="95">
                  <c:v>40.100999999999999</c:v>
                </c:pt>
                <c:pt idx="96">
                  <c:v>39.554000000000002</c:v>
                </c:pt>
                <c:pt idx="97">
                  <c:v>39.107999999999997</c:v>
                </c:pt>
                <c:pt idx="98">
                  <c:v>38.771999999999998</c:v>
                </c:pt>
                <c:pt idx="99">
                  <c:v>38.387</c:v>
                </c:pt>
                <c:pt idx="100">
                  <c:v>37.957000000000001</c:v>
                </c:pt>
                <c:pt idx="101">
                  <c:v>37.481999999999999</c:v>
                </c:pt>
                <c:pt idx="102">
                  <c:v>37.136000000000003</c:v>
                </c:pt>
                <c:pt idx="103">
                  <c:v>36.787999999999997</c:v>
                </c:pt>
                <c:pt idx="104">
                  <c:v>36.436999999999998</c:v>
                </c:pt>
                <c:pt idx="105">
                  <c:v>36.037999999999997</c:v>
                </c:pt>
                <c:pt idx="106">
                  <c:v>35.633000000000003</c:v>
                </c:pt>
                <c:pt idx="107">
                  <c:v>35.265000000000001</c:v>
                </c:pt>
                <c:pt idx="108">
                  <c:v>34.543999999999997</c:v>
                </c:pt>
                <c:pt idx="109">
                  <c:v>34.133000000000003</c:v>
                </c:pt>
                <c:pt idx="110">
                  <c:v>33.701000000000001</c:v>
                </c:pt>
                <c:pt idx="111">
                  <c:v>33.21</c:v>
                </c:pt>
                <c:pt idx="112">
                  <c:v>32.552</c:v>
                </c:pt>
                <c:pt idx="113">
                  <c:v>32.442999999999998</c:v>
                </c:pt>
                <c:pt idx="114">
                  <c:v>32.222999999999999</c:v>
                </c:pt>
                <c:pt idx="115">
                  <c:v>31.945</c:v>
                </c:pt>
                <c:pt idx="116">
                  <c:v>31.495999999999999</c:v>
                </c:pt>
                <c:pt idx="117">
                  <c:v>31.155000000000001</c:v>
                </c:pt>
                <c:pt idx="118">
                  <c:v>30.811</c:v>
                </c:pt>
                <c:pt idx="119">
                  <c:v>30.457000000000001</c:v>
                </c:pt>
                <c:pt idx="120">
                  <c:v>30.202000000000002</c:v>
                </c:pt>
                <c:pt idx="121">
                  <c:v>29.989000000000001</c:v>
                </c:pt>
                <c:pt idx="122">
                  <c:v>29.763000000000002</c:v>
                </c:pt>
                <c:pt idx="123">
                  <c:v>29.533999999999999</c:v>
                </c:pt>
                <c:pt idx="124">
                  <c:v>29.457000000000001</c:v>
                </c:pt>
                <c:pt idx="125">
                  <c:v>28.917999999999999</c:v>
                </c:pt>
                <c:pt idx="126">
                  <c:v>28.532</c:v>
                </c:pt>
                <c:pt idx="127">
                  <c:v>28.221</c:v>
                </c:pt>
                <c:pt idx="128">
                  <c:v>27.901</c:v>
                </c:pt>
                <c:pt idx="129">
                  <c:v>27.488</c:v>
                </c:pt>
                <c:pt idx="130">
                  <c:v>27.488</c:v>
                </c:pt>
                <c:pt idx="131">
                  <c:v>26.962</c:v>
                </c:pt>
                <c:pt idx="132">
                  <c:v>26.78</c:v>
                </c:pt>
                <c:pt idx="133">
                  <c:v>26.332999999999998</c:v>
                </c:pt>
                <c:pt idx="134">
                  <c:v>25.745000000000001</c:v>
                </c:pt>
                <c:pt idx="135">
                  <c:v>25.382999999999999</c:v>
                </c:pt>
                <c:pt idx="136">
                  <c:v>25.262</c:v>
                </c:pt>
                <c:pt idx="137">
                  <c:v>24.898</c:v>
                </c:pt>
                <c:pt idx="138">
                  <c:v>24.654</c:v>
                </c:pt>
                <c:pt idx="139">
                  <c:v>24.529</c:v>
                </c:pt>
                <c:pt idx="140">
                  <c:v>23.76</c:v>
                </c:pt>
                <c:pt idx="141">
                  <c:v>23.361999999999998</c:v>
                </c:pt>
                <c:pt idx="142">
                  <c:v>23.08</c:v>
                </c:pt>
                <c:pt idx="143">
                  <c:v>22.931999999999999</c:v>
                </c:pt>
                <c:pt idx="144">
                  <c:v>22.594999999999999</c:v>
                </c:pt>
              </c:numCache>
            </c:numRef>
          </c:yVal>
          <c:smooth val="0"/>
        </c:ser>
        <c:ser>
          <c:idx val="1"/>
          <c:order val="1"/>
          <c:tx>
            <c:strRef>
              <c:f>Sheet1!$C$1</c:f>
              <c:strCache>
                <c:ptCount val="1"/>
                <c:pt idx="0">
                  <c:v>Induction (N = 8,398)</c:v>
                </c:pt>
              </c:strCache>
            </c:strRef>
          </c:tx>
          <c:spPr>
            <a:ln w="41275">
              <a:solidFill>
                <a:srgbClr val="FFFF00"/>
              </a:solidFill>
              <a:prstDash val="solid"/>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99.844999999999999</c:v>
                </c:pt>
                <c:pt idx="2">
                  <c:v>99.307000000000002</c:v>
                </c:pt>
                <c:pt idx="3">
                  <c:v>98.513999999999996</c:v>
                </c:pt>
                <c:pt idx="4">
                  <c:v>97.757000000000005</c:v>
                </c:pt>
                <c:pt idx="5">
                  <c:v>96.673000000000002</c:v>
                </c:pt>
                <c:pt idx="6">
                  <c:v>95.685000000000002</c:v>
                </c:pt>
                <c:pt idx="7">
                  <c:v>94.828000000000003</c:v>
                </c:pt>
                <c:pt idx="8">
                  <c:v>93.91</c:v>
                </c:pt>
                <c:pt idx="9">
                  <c:v>93.015000000000001</c:v>
                </c:pt>
                <c:pt idx="10">
                  <c:v>92.081999999999994</c:v>
                </c:pt>
                <c:pt idx="11">
                  <c:v>91.230999999999995</c:v>
                </c:pt>
                <c:pt idx="12">
                  <c:v>90.272999999999996</c:v>
                </c:pt>
                <c:pt idx="13">
                  <c:v>89.373000000000005</c:v>
                </c:pt>
                <c:pt idx="14">
                  <c:v>88.296000000000006</c:v>
                </c:pt>
                <c:pt idx="15">
                  <c:v>87.471000000000004</c:v>
                </c:pt>
                <c:pt idx="16">
                  <c:v>86.578999999999994</c:v>
                </c:pt>
                <c:pt idx="17">
                  <c:v>85.79</c:v>
                </c:pt>
                <c:pt idx="18">
                  <c:v>85.075999999999993</c:v>
                </c:pt>
                <c:pt idx="19">
                  <c:v>84.191000000000003</c:v>
                </c:pt>
                <c:pt idx="20">
                  <c:v>83.578000000000003</c:v>
                </c:pt>
                <c:pt idx="21">
                  <c:v>82.766999999999996</c:v>
                </c:pt>
                <c:pt idx="22">
                  <c:v>82.149000000000001</c:v>
                </c:pt>
                <c:pt idx="23">
                  <c:v>81.472999999999999</c:v>
                </c:pt>
                <c:pt idx="24">
                  <c:v>80.822999999999993</c:v>
                </c:pt>
                <c:pt idx="25">
                  <c:v>80.41</c:v>
                </c:pt>
                <c:pt idx="26">
                  <c:v>79.772000000000006</c:v>
                </c:pt>
                <c:pt idx="27">
                  <c:v>79.218000000000004</c:v>
                </c:pt>
                <c:pt idx="28">
                  <c:v>78.617999999999995</c:v>
                </c:pt>
                <c:pt idx="29">
                  <c:v>77.972999999999999</c:v>
                </c:pt>
                <c:pt idx="30">
                  <c:v>77.194000000000003</c:v>
                </c:pt>
                <c:pt idx="31">
                  <c:v>76.501000000000005</c:v>
                </c:pt>
                <c:pt idx="32">
                  <c:v>75.792000000000002</c:v>
                </c:pt>
                <c:pt idx="33">
                  <c:v>75.153000000000006</c:v>
                </c:pt>
                <c:pt idx="34">
                  <c:v>74.436000000000007</c:v>
                </c:pt>
                <c:pt idx="35">
                  <c:v>73.921999999999997</c:v>
                </c:pt>
                <c:pt idx="36">
                  <c:v>73.441999999999993</c:v>
                </c:pt>
                <c:pt idx="37">
                  <c:v>72.855999999999995</c:v>
                </c:pt>
                <c:pt idx="38">
                  <c:v>72.138000000000005</c:v>
                </c:pt>
                <c:pt idx="39">
                  <c:v>71.346000000000004</c:v>
                </c:pt>
                <c:pt idx="40">
                  <c:v>70.787999999999997</c:v>
                </c:pt>
                <c:pt idx="41">
                  <c:v>70.381</c:v>
                </c:pt>
                <c:pt idx="42">
                  <c:v>69.837000000000003</c:v>
                </c:pt>
                <c:pt idx="43">
                  <c:v>69.257999999999996</c:v>
                </c:pt>
                <c:pt idx="44">
                  <c:v>68.692999999999998</c:v>
                </c:pt>
                <c:pt idx="45">
                  <c:v>68.143000000000001</c:v>
                </c:pt>
                <c:pt idx="46">
                  <c:v>67.641000000000005</c:v>
                </c:pt>
                <c:pt idx="47">
                  <c:v>67.254999999999995</c:v>
                </c:pt>
                <c:pt idx="48">
                  <c:v>66.692999999999998</c:v>
                </c:pt>
                <c:pt idx="49">
                  <c:v>66.135999999999996</c:v>
                </c:pt>
                <c:pt idx="50">
                  <c:v>65.623000000000005</c:v>
                </c:pt>
                <c:pt idx="51">
                  <c:v>65.165000000000006</c:v>
                </c:pt>
                <c:pt idx="52">
                  <c:v>64.503</c:v>
                </c:pt>
                <c:pt idx="53">
                  <c:v>63.738</c:v>
                </c:pt>
                <c:pt idx="54">
                  <c:v>63.293999999999997</c:v>
                </c:pt>
                <c:pt idx="55">
                  <c:v>62.706000000000003</c:v>
                </c:pt>
                <c:pt idx="56">
                  <c:v>62.075000000000003</c:v>
                </c:pt>
                <c:pt idx="57">
                  <c:v>61.563000000000002</c:v>
                </c:pt>
                <c:pt idx="58">
                  <c:v>61.046999999999997</c:v>
                </c:pt>
                <c:pt idx="59">
                  <c:v>60.353000000000002</c:v>
                </c:pt>
                <c:pt idx="60">
                  <c:v>59.896000000000001</c:v>
                </c:pt>
                <c:pt idx="61">
                  <c:v>59.526000000000003</c:v>
                </c:pt>
                <c:pt idx="62">
                  <c:v>59.097000000000001</c:v>
                </c:pt>
                <c:pt idx="63">
                  <c:v>58.567999999999998</c:v>
                </c:pt>
                <c:pt idx="64">
                  <c:v>58.058999999999997</c:v>
                </c:pt>
                <c:pt idx="65">
                  <c:v>57.5</c:v>
                </c:pt>
                <c:pt idx="66">
                  <c:v>56.94</c:v>
                </c:pt>
                <c:pt idx="67">
                  <c:v>56.621000000000002</c:v>
                </c:pt>
                <c:pt idx="68">
                  <c:v>56.250999999999998</c:v>
                </c:pt>
                <c:pt idx="69">
                  <c:v>55.73</c:v>
                </c:pt>
                <c:pt idx="70">
                  <c:v>55.353000000000002</c:v>
                </c:pt>
                <c:pt idx="71">
                  <c:v>55.072000000000003</c:v>
                </c:pt>
                <c:pt idx="72">
                  <c:v>54.381999999999998</c:v>
                </c:pt>
                <c:pt idx="73">
                  <c:v>54.128999999999998</c:v>
                </c:pt>
                <c:pt idx="74">
                  <c:v>53.634999999999998</c:v>
                </c:pt>
                <c:pt idx="75">
                  <c:v>53.167000000000002</c:v>
                </c:pt>
                <c:pt idx="76">
                  <c:v>52.545999999999999</c:v>
                </c:pt>
                <c:pt idx="77">
                  <c:v>52.19</c:v>
                </c:pt>
                <c:pt idx="78">
                  <c:v>51.654000000000003</c:v>
                </c:pt>
                <c:pt idx="79">
                  <c:v>51.265000000000001</c:v>
                </c:pt>
                <c:pt idx="80">
                  <c:v>50.662999999999997</c:v>
                </c:pt>
                <c:pt idx="81">
                  <c:v>50.209000000000003</c:v>
                </c:pt>
                <c:pt idx="82">
                  <c:v>49.627000000000002</c:v>
                </c:pt>
                <c:pt idx="83">
                  <c:v>49.158999999999999</c:v>
                </c:pt>
                <c:pt idx="84">
                  <c:v>48.862000000000002</c:v>
                </c:pt>
                <c:pt idx="85">
                  <c:v>48.439</c:v>
                </c:pt>
                <c:pt idx="86">
                  <c:v>47.896000000000001</c:v>
                </c:pt>
                <c:pt idx="87">
                  <c:v>47.308</c:v>
                </c:pt>
                <c:pt idx="88">
                  <c:v>46.753999999999998</c:v>
                </c:pt>
                <c:pt idx="89">
                  <c:v>46.457999999999998</c:v>
                </c:pt>
                <c:pt idx="90">
                  <c:v>46.048999999999999</c:v>
                </c:pt>
                <c:pt idx="91">
                  <c:v>45.787999999999997</c:v>
                </c:pt>
                <c:pt idx="92">
                  <c:v>45.375999999999998</c:v>
                </c:pt>
                <c:pt idx="93">
                  <c:v>44.963000000000001</c:v>
                </c:pt>
                <c:pt idx="94">
                  <c:v>44.506999999999998</c:v>
                </c:pt>
                <c:pt idx="95">
                  <c:v>44.039000000000001</c:v>
                </c:pt>
                <c:pt idx="96">
                  <c:v>43.707000000000001</c:v>
                </c:pt>
                <c:pt idx="97">
                  <c:v>43.218000000000004</c:v>
                </c:pt>
                <c:pt idx="98">
                  <c:v>42.898000000000003</c:v>
                </c:pt>
                <c:pt idx="99">
                  <c:v>42.621000000000002</c:v>
                </c:pt>
                <c:pt idx="100">
                  <c:v>42.387999999999998</c:v>
                </c:pt>
                <c:pt idx="101">
                  <c:v>42.06</c:v>
                </c:pt>
                <c:pt idx="102">
                  <c:v>41.825000000000003</c:v>
                </c:pt>
                <c:pt idx="103">
                  <c:v>41.213000000000001</c:v>
                </c:pt>
                <c:pt idx="104">
                  <c:v>41.024999999999999</c:v>
                </c:pt>
                <c:pt idx="105">
                  <c:v>40.691000000000003</c:v>
                </c:pt>
                <c:pt idx="106">
                  <c:v>40.253999999999998</c:v>
                </c:pt>
                <c:pt idx="107">
                  <c:v>40.052999999999997</c:v>
                </c:pt>
                <c:pt idx="108">
                  <c:v>39.628</c:v>
                </c:pt>
                <c:pt idx="109">
                  <c:v>38.865000000000002</c:v>
                </c:pt>
                <c:pt idx="110">
                  <c:v>38.377000000000002</c:v>
                </c:pt>
                <c:pt idx="111">
                  <c:v>38</c:v>
                </c:pt>
                <c:pt idx="112">
                  <c:v>37.43</c:v>
                </c:pt>
                <c:pt idx="113">
                  <c:v>37.304000000000002</c:v>
                </c:pt>
                <c:pt idx="114">
                  <c:v>36.859000000000002</c:v>
                </c:pt>
                <c:pt idx="115">
                  <c:v>36.536999999999999</c:v>
                </c:pt>
                <c:pt idx="116">
                  <c:v>36.146000000000001</c:v>
                </c:pt>
                <c:pt idx="117">
                  <c:v>35.950000000000003</c:v>
                </c:pt>
                <c:pt idx="118">
                  <c:v>35.549999999999997</c:v>
                </c:pt>
                <c:pt idx="119">
                  <c:v>35.273000000000003</c:v>
                </c:pt>
                <c:pt idx="120">
                  <c:v>34.905999999999999</c:v>
                </c:pt>
                <c:pt idx="121">
                  <c:v>34.664999999999999</c:v>
                </c:pt>
                <c:pt idx="122">
                  <c:v>34.497999999999998</c:v>
                </c:pt>
                <c:pt idx="123">
                  <c:v>34.238999999999997</c:v>
                </c:pt>
                <c:pt idx="124">
                  <c:v>33.805999999999997</c:v>
                </c:pt>
                <c:pt idx="125">
                  <c:v>33.719000000000001</c:v>
                </c:pt>
                <c:pt idx="126">
                  <c:v>33.457999999999998</c:v>
                </c:pt>
                <c:pt idx="127">
                  <c:v>33.104999999999997</c:v>
                </c:pt>
                <c:pt idx="128">
                  <c:v>32.655000000000001</c:v>
                </c:pt>
                <c:pt idx="129">
                  <c:v>32.47</c:v>
                </c:pt>
                <c:pt idx="130">
                  <c:v>32.091000000000001</c:v>
                </c:pt>
                <c:pt idx="131">
                  <c:v>31.890999999999998</c:v>
                </c:pt>
                <c:pt idx="132">
                  <c:v>31.462</c:v>
                </c:pt>
                <c:pt idx="133">
                  <c:v>31.084</c:v>
                </c:pt>
                <c:pt idx="134">
                  <c:v>30.949000000000002</c:v>
                </c:pt>
                <c:pt idx="135">
                  <c:v>30.260999999999999</c:v>
                </c:pt>
                <c:pt idx="136">
                  <c:v>29.984999999999999</c:v>
                </c:pt>
                <c:pt idx="137">
                  <c:v>29.562999999999999</c:v>
                </c:pt>
                <c:pt idx="138">
                  <c:v>29.422999999999998</c:v>
                </c:pt>
                <c:pt idx="139">
                  <c:v>28.997</c:v>
                </c:pt>
                <c:pt idx="140">
                  <c:v>28.568000000000001</c:v>
                </c:pt>
                <c:pt idx="141">
                  <c:v>28.274999999999999</c:v>
                </c:pt>
                <c:pt idx="142">
                  <c:v>28.122</c:v>
                </c:pt>
                <c:pt idx="143">
                  <c:v>27.643000000000001</c:v>
                </c:pt>
                <c:pt idx="144">
                  <c:v>27.643000000000001</c:v>
                </c:pt>
              </c:numCache>
            </c:numRef>
          </c:yVal>
          <c:smooth val="0"/>
        </c:ser>
        <c:dLbls>
          <c:showLegendKey val="0"/>
          <c:showVal val="0"/>
          <c:showCatName val="0"/>
          <c:showSerName val="0"/>
          <c:showPercent val="0"/>
          <c:showBubbleSize val="0"/>
        </c:dLbls>
        <c:axId val="378011912"/>
        <c:axId val="378012304"/>
      </c:scatterChart>
      <c:valAx>
        <c:axId val="378011912"/>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378012304"/>
        <c:crosses val="autoZero"/>
        <c:crossBetween val="midCat"/>
        <c:majorUnit val="1"/>
      </c:valAx>
      <c:valAx>
        <c:axId val="3780123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378011912"/>
        <c:crosses val="autoZero"/>
        <c:crossBetween val="midCat"/>
        <c:majorUnit val="25"/>
      </c:valAx>
      <c:spPr>
        <a:solidFill>
          <a:schemeClr val="bg2"/>
        </a:solidFill>
        <a:ln>
          <a:solidFill>
            <a:schemeClr val="tx1"/>
          </a:solidFill>
        </a:ln>
      </c:spPr>
    </c:plotArea>
    <c:legend>
      <c:legendPos val="r"/>
      <c:layout>
        <c:manualLayout>
          <c:xMode val="edge"/>
          <c:yMode val="edge"/>
          <c:x val="0.12224920446891528"/>
          <c:y val="0.59892790618914571"/>
          <c:w val="0.36339976308272065"/>
          <c:h val="0.1783672000677395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753"/>
          <c:h val="0.73983022955463895"/>
        </c:manualLayout>
      </c:layout>
      <c:barChart>
        <c:barDir val="col"/>
        <c:grouping val="clustered"/>
        <c:varyColors val="0"/>
        <c:ser>
          <c:idx val="0"/>
          <c:order val="0"/>
          <c:tx>
            <c:strRef>
              <c:f>Sheet1!$B$1</c:f>
              <c:strCache>
                <c:ptCount val="1"/>
                <c:pt idx="0">
                  <c:v>Year 1 (N = 12,803)</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Sheet1!$A$2:$A$6</c:f>
              <c:strCache>
                <c:ptCount val="5"/>
                <c:pt idx="0">
                  <c:v>Cyclosporine</c:v>
                </c:pt>
                <c:pt idx="1">
                  <c:v>Tacrolimus</c:v>
                </c:pt>
                <c:pt idx="2">
                  <c:v>Sirolimus/ Everolimus</c:v>
                </c:pt>
                <c:pt idx="3">
                  <c:v>MMF/MPA</c:v>
                </c:pt>
                <c:pt idx="4">
                  <c:v>Azathioprine</c:v>
                </c:pt>
              </c:strCache>
            </c:strRef>
          </c:cat>
          <c:val>
            <c:numRef>
              <c:f>Sheet1!$B$2:$B$6</c:f>
              <c:numCache>
                <c:formatCode>General</c:formatCode>
                <c:ptCount val="5"/>
                <c:pt idx="0">
                  <c:v>14.3248</c:v>
                </c:pt>
                <c:pt idx="1">
                  <c:v>84.409899999999993</c:v>
                </c:pt>
                <c:pt idx="2">
                  <c:v>7.5919999999999996</c:v>
                </c:pt>
                <c:pt idx="3">
                  <c:v>62.688400000000001</c:v>
                </c:pt>
                <c:pt idx="4">
                  <c:v>28.290199999999999</c:v>
                </c:pt>
              </c:numCache>
            </c:numRef>
          </c:val>
        </c:ser>
        <c:ser>
          <c:idx val="1"/>
          <c:order val="1"/>
          <c:tx>
            <c:strRef>
              <c:f>Sheet1!$C$1</c:f>
              <c:strCache>
                <c:ptCount val="1"/>
                <c:pt idx="0">
                  <c:v>Year 5 (N = 5,397)</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Sheet1!$A$2:$A$6</c:f>
              <c:strCache>
                <c:ptCount val="5"/>
                <c:pt idx="0">
                  <c:v>Cyclosporine</c:v>
                </c:pt>
                <c:pt idx="1">
                  <c:v>Tacrolimus</c:v>
                </c:pt>
                <c:pt idx="2">
                  <c:v>Sirolimus/ Everolimus</c:v>
                </c:pt>
                <c:pt idx="3">
                  <c:v>MMF/MPA</c:v>
                </c:pt>
                <c:pt idx="4">
                  <c:v>Azathioprine</c:v>
                </c:pt>
              </c:strCache>
            </c:strRef>
          </c:cat>
          <c:val>
            <c:numRef>
              <c:f>Sheet1!$C$2:$C$6</c:f>
              <c:numCache>
                <c:formatCode>General</c:formatCode>
                <c:ptCount val="5"/>
                <c:pt idx="0">
                  <c:v>16.787099999999999</c:v>
                </c:pt>
                <c:pt idx="1">
                  <c:v>79.599800000000002</c:v>
                </c:pt>
                <c:pt idx="2">
                  <c:v>16.045999999999999</c:v>
                </c:pt>
                <c:pt idx="3">
                  <c:v>54.196800000000003</c:v>
                </c:pt>
                <c:pt idx="4">
                  <c:v>29.349599999999999</c:v>
                </c:pt>
              </c:numCache>
            </c:numRef>
          </c:val>
        </c:ser>
        <c:dLbls>
          <c:showLegendKey val="0"/>
          <c:showVal val="0"/>
          <c:showCatName val="0"/>
          <c:showSerName val="0"/>
          <c:showPercent val="0"/>
          <c:showBubbleSize val="0"/>
        </c:dLbls>
        <c:gapWidth val="35"/>
        <c:axId val="478187560"/>
        <c:axId val="478187952"/>
      </c:barChart>
      <c:catAx>
        <c:axId val="478187560"/>
        <c:scaling>
          <c:orientation val="minMax"/>
        </c:scaling>
        <c:delete val="0"/>
        <c:axPos val="b"/>
        <c:numFmt formatCode="General" sourceLinked="1"/>
        <c:majorTickMark val="out"/>
        <c:minorTickMark val="none"/>
        <c:tickLblPos val="nextTo"/>
        <c:txPr>
          <a:bodyPr rot="0"/>
          <a:lstStyle/>
          <a:p>
            <a:pPr>
              <a:defRPr sz="1500" b="1"/>
            </a:pPr>
            <a:endParaRPr lang="en-US"/>
          </a:p>
        </c:txPr>
        <c:crossAx val="478187952"/>
        <c:crosses val="autoZero"/>
        <c:auto val="1"/>
        <c:lblAlgn val="ctr"/>
        <c:lblOffset val="100"/>
        <c:tickLblSkip val="1"/>
        <c:noMultiLvlLbl val="0"/>
      </c:catAx>
      <c:valAx>
        <c:axId val="478187952"/>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4E-2"/>
              <c:y val="0.21671132842265844"/>
            </c:manualLayout>
          </c:layout>
          <c:overlay val="0"/>
        </c:title>
        <c:numFmt formatCode="General" sourceLinked="1"/>
        <c:majorTickMark val="out"/>
        <c:minorTickMark val="none"/>
        <c:tickLblPos val="nextTo"/>
        <c:txPr>
          <a:bodyPr/>
          <a:lstStyle/>
          <a:p>
            <a:pPr>
              <a:defRPr sz="1500" b="1"/>
            </a:pPr>
            <a:endParaRPr lang="en-US"/>
          </a:p>
        </c:txPr>
        <c:crossAx val="478187560"/>
        <c:crosses val="autoZero"/>
        <c:crossBetween val="between"/>
        <c:majorUnit val="20"/>
      </c:valAx>
      <c:spPr>
        <a:solidFill>
          <a:schemeClr val="bg2"/>
        </a:solidFill>
        <a:ln>
          <a:solidFill>
            <a:schemeClr val="tx1"/>
          </a:solidFill>
        </a:ln>
      </c:spPr>
    </c:plotArea>
    <c:legend>
      <c:legendPos val="r"/>
      <c:layout>
        <c:manualLayout>
          <c:xMode val="edge"/>
          <c:yMode val="edge"/>
          <c:x val="0.50293649687593955"/>
          <c:y val="6.1859350914469015E-2"/>
          <c:w val="0.45041146958400741"/>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41881251330059E-2"/>
          <c:y val="5.3520001810118914E-2"/>
          <c:w val="0.90077270789869213"/>
          <c:h val="0.74715177844150105"/>
        </c:manualLayout>
      </c:layout>
      <c:barChart>
        <c:barDir val="col"/>
        <c:grouping val="clustered"/>
        <c:varyColors val="0"/>
        <c:ser>
          <c:idx val="0"/>
          <c:order val="0"/>
          <c:tx>
            <c:strRef>
              <c:f>Sheet1!$B$1</c:f>
              <c:strCache>
                <c:ptCount val="1"/>
                <c:pt idx="0">
                  <c:v>2002</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2"/>
            <c:invertIfNegative val="0"/>
            <c:bubble3D val="0"/>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chemeClr val="bg2"/>
                </a:solidFill>
              </a:ln>
            </c:spPr>
          </c:dPt>
          <c:dPt>
            <c:idx val="3"/>
            <c:invertIfNegative val="0"/>
            <c:bubble3D val="0"/>
            <c:spPr>
              <a:gradFill flip="none" rotWithShape="1">
                <a:gsLst>
                  <a:gs pos="0">
                    <a:srgbClr val="B8B400"/>
                  </a:gs>
                  <a:gs pos="50000">
                    <a:srgbClr val="FFFF00"/>
                  </a:gs>
                  <a:gs pos="100000">
                    <a:srgbClr val="B8B400"/>
                  </a:gs>
                </a:gsLst>
                <a:lin ang="10800000" scaled="1"/>
                <a:tileRect/>
              </a:gradFill>
              <a:ln>
                <a:solidFill>
                  <a:schemeClr val="bg2"/>
                </a:solidFill>
              </a:ln>
            </c:spPr>
          </c:dPt>
          <c:dPt>
            <c:idx val="4"/>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6"/>
            <c:invertIfNegative val="0"/>
            <c:bubble3D val="0"/>
            <c:spPr>
              <a:gradFill flip="none" rotWithShape="1">
                <a:gsLst>
                  <a:gs pos="0">
                    <a:srgbClr val="7030A0"/>
                  </a:gs>
                  <a:gs pos="50000">
                    <a:srgbClr val="9933FF"/>
                  </a:gs>
                  <a:gs pos="100000">
                    <a:srgbClr val="7030A0"/>
                  </a:gs>
                </a:gsLst>
                <a:lin ang="10800000" scaled="1"/>
                <a:tileRect/>
              </a:gradFill>
              <a:ln>
                <a:solidFill>
                  <a:schemeClr val="bg2"/>
                </a:solidFill>
              </a:ln>
            </c:spPr>
          </c:dPt>
          <c:dPt>
            <c:idx val="8"/>
            <c:invertIfNegative val="0"/>
            <c:bubble3D val="0"/>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chemeClr val="bg2"/>
                </a:solidFill>
              </a:ln>
            </c:spPr>
          </c:dPt>
          <c:dPt>
            <c:idx val="9"/>
            <c:invertIfNegative val="0"/>
            <c:bubble3D val="0"/>
            <c:spPr>
              <a:gradFill flip="none" rotWithShape="1">
                <a:gsLst>
                  <a:gs pos="0">
                    <a:srgbClr val="B8B400"/>
                  </a:gs>
                  <a:gs pos="50000">
                    <a:srgbClr val="FFFF00"/>
                  </a:gs>
                  <a:gs pos="100000">
                    <a:srgbClr val="B8B400"/>
                  </a:gs>
                </a:gsLst>
                <a:lin ang="10800000" scaled="1"/>
                <a:tileRect/>
              </a:gradFill>
              <a:ln>
                <a:solidFill>
                  <a:schemeClr val="bg2"/>
                </a:solidFill>
              </a:ln>
            </c:spPr>
          </c:dPt>
          <c:dPt>
            <c:idx val="10"/>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1"/>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2"/>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3"/>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4"/>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5"/>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6"/>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7"/>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8"/>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19"/>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0"/>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1"/>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2"/>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3"/>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24"/>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25"/>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26"/>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27"/>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28"/>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29"/>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30"/>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31"/>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32"/>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33"/>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34"/>
            <c:invertIfNegative val="0"/>
            <c:bubble3D val="0"/>
            <c:spPr>
              <a:gradFill flip="none" rotWithShape="1">
                <a:gsLst>
                  <a:gs pos="0">
                    <a:srgbClr val="7030A0"/>
                  </a:gs>
                  <a:gs pos="50000">
                    <a:srgbClr val="CC00FF"/>
                  </a:gs>
                  <a:gs pos="100000">
                    <a:srgbClr val="7030A0"/>
                  </a:gs>
                </a:gsLst>
                <a:lin ang="10800000" scaled="1"/>
                <a:tileRect/>
              </a:gradFill>
              <a:ln>
                <a:solidFill>
                  <a:schemeClr val="bg2"/>
                </a:solidFill>
              </a:ln>
            </c:spPr>
          </c:dPt>
          <c:dPt>
            <c:idx val="36"/>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39"/>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0"/>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1"/>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2"/>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3"/>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4"/>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5"/>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dPt>
            <c:idx val="46"/>
            <c:invertIfNegative val="0"/>
            <c:bubble3D val="0"/>
            <c:spPr>
              <a:gradFill flip="none" rotWithShape="1">
                <a:gsLst>
                  <a:gs pos="0">
                    <a:srgbClr val="008080"/>
                  </a:gs>
                  <a:gs pos="50000">
                    <a:srgbClr val="00FFFF"/>
                  </a:gs>
                  <a:gs pos="100000">
                    <a:srgbClr val="008080"/>
                  </a:gs>
                </a:gsLst>
                <a:lin ang="10800000" scaled="1"/>
                <a:tileRect/>
              </a:gradFill>
              <a:ln>
                <a:solidFill>
                  <a:schemeClr val="bg2"/>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Sheet1!$B$2:$B$12</c:f>
              <c:numCache>
                <c:formatCode>General</c:formatCode>
                <c:ptCount val="11"/>
                <c:pt idx="0">
                  <c:v>33.659999999999997</c:v>
                </c:pt>
                <c:pt idx="1">
                  <c:v>67.72</c:v>
                </c:pt>
                <c:pt idx="2">
                  <c:v>10.9</c:v>
                </c:pt>
                <c:pt idx="3">
                  <c:v>52.28</c:v>
                </c:pt>
                <c:pt idx="4">
                  <c:v>40.549999999999997</c:v>
                </c:pt>
                <c:pt idx="6">
                  <c:v>39.659999999999997</c:v>
                </c:pt>
                <c:pt idx="7">
                  <c:v>59.22</c:v>
                </c:pt>
                <c:pt idx="8">
                  <c:v>12.01</c:v>
                </c:pt>
                <c:pt idx="9">
                  <c:v>45.81</c:v>
                </c:pt>
                <c:pt idx="10">
                  <c:v>37.15</c:v>
                </c:pt>
              </c:numCache>
            </c:numRef>
          </c:val>
        </c:ser>
        <c:ser>
          <c:idx val="1"/>
          <c:order val="1"/>
          <c:tx>
            <c:strRef>
              <c:f>Sheet1!$C$1</c:f>
              <c:strCache>
                <c:ptCount val="1"/>
                <c:pt idx="0">
                  <c:v>2003</c:v>
                </c:pt>
              </c:strCache>
            </c:strRef>
          </c:tx>
          <c:invertIfNegative val="0"/>
          <c:dPt>
            <c:idx val="0"/>
            <c:invertIfNegative val="0"/>
            <c:bubble3D val="0"/>
            <c:spPr>
              <a:gradFill>
                <a:gsLst>
                  <a:gs pos="0">
                    <a:srgbClr val="7030A0"/>
                  </a:gs>
                  <a:gs pos="50000">
                    <a:srgbClr val="9933FF"/>
                  </a:gs>
                  <a:gs pos="100000">
                    <a:srgbClr val="7030A0"/>
                  </a:gs>
                </a:gsLst>
                <a:lin ang="10800000" scaled="1"/>
              </a:gradFill>
              <a:ln>
                <a:solidFill>
                  <a:schemeClr val="bg2"/>
                </a:solidFill>
              </a:ln>
            </c:spPr>
          </c:dPt>
          <c:dPt>
            <c:idx val="1"/>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dPt>
          <c:dPt>
            <c:idx val="2"/>
            <c:invertIfNegative val="0"/>
            <c:bubble3D val="0"/>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Sheet1!$C$2:$C$12</c:f>
              <c:numCache>
                <c:formatCode>General</c:formatCode>
                <c:ptCount val="11"/>
                <c:pt idx="0">
                  <c:v>26.69</c:v>
                </c:pt>
                <c:pt idx="1">
                  <c:v>72.94</c:v>
                </c:pt>
                <c:pt idx="2">
                  <c:v>14.27</c:v>
                </c:pt>
                <c:pt idx="3">
                  <c:v>55.1</c:v>
                </c:pt>
                <c:pt idx="4">
                  <c:v>35.549999999999997</c:v>
                </c:pt>
                <c:pt idx="6">
                  <c:v>33.86</c:v>
                </c:pt>
                <c:pt idx="7">
                  <c:v>64.89</c:v>
                </c:pt>
                <c:pt idx="8">
                  <c:v>17.87</c:v>
                </c:pt>
                <c:pt idx="9">
                  <c:v>43.57</c:v>
                </c:pt>
                <c:pt idx="10">
                  <c:v>41.07</c:v>
                </c:pt>
              </c:numCache>
            </c:numRef>
          </c:val>
        </c:ser>
        <c:ser>
          <c:idx val="2"/>
          <c:order val="2"/>
          <c:tx>
            <c:strRef>
              <c:f>Sheet1!$D$1</c:f>
              <c:strCache>
                <c:ptCount val="1"/>
                <c:pt idx="0">
                  <c:v>2004</c:v>
                </c:pt>
              </c:strCache>
            </c:strRef>
          </c:tx>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Sheet1!$D$2:$D$12</c:f>
              <c:numCache>
                <c:formatCode>General</c:formatCode>
                <c:ptCount val="11"/>
                <c:pt idx="0">
                  <c:v>24.03</c:v>
                </c:pt>
                <c:pt idx="1">
                  <c:v>74.680000000000007</c:v>
                </c:pt>
                <c:pt idx="2">
                  <c:v>10.37</c:v>
                </c:pt>
                <c:pt idx="3">
                  <c:v>51.47</c:v>
                </c:pt>
                <c:pt idx="4">
                  <c:v>37.69</c:v>
                </c:pt>
                <c:pt idx="6">
                  <c:v>37.1</c:v>
                </c:pt>
                <c:pt idx="7">
                  <c:v>61.16</c:v>
                </c:pt>
                <c:pt idx="8">
                  <c:v>17.97</c:v>
                </c:pt>
                <c:pt idx="9">
                  <c:v>46.67</c:v>
                </c:pt>
                <c:pt idx="10">
                  <c:v>35.36</c:v>
                </c:pt>
              </c:numCache>
            </c:numRef>
          </c:val>
        </c:ser>
        <c:ser>
          <c:idx val="3"/>
          <c:order val="3"/>
          <c:tx>
            <c:strRef>
              <c:f>Sheet1!$E$1</c:f>
              <c:strCache>
                <c:ptCount val="1"/>
                <c:pt idx="0">
                  <c:v>2005</c:v>
                </c:pt>
              </c:strCache>
            </c:strRef>
          </c:tx>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Sheet1!$E$2:$E$12</c:f>
              <c:numCache>
                <c:formatCode>General</c:formatCode>
                <c:ptCount val="11"/>
                <c:pt idx="0">
                  <c:v>16.739999999999998</c:v>
                </c:pt>
                <c:pt idx="1">
                  <c:v>83.05</c:v>
                </c:pt>
                <c:pt idx="2">
                  <c:v>8.64</c:v>
                </c:pt>
                <c:pt idx="3">
                  <c:v>54.16</c:v>
                </c:pt>
                <c:pt idx="4">
                  <c:v>34.54</c:v>
                </c:pt>
                <c:pt idx="6">
                  <c:v>25.92</c:v>
                </c:pt>
                <c:pt idx="7">
                  <c:v>70.87</c:v>
                </c:pt>
                <c:pt idx="8">
                  <c:v>17.89</c:v>
                </c:pt>
                <c:pt idx="9">
                  <c:v>53.44</c:v>
                </c:pt>
                <c:pt idx="10">
                  <c:v>30.05</c:v>
                </c:pt>
              </c:numCache>
            </c:numRef>
          </c:val>
        </c:ser>
        <c:ser>
          <c:idx val="4"/>
          <c:order val="4"/>
          <c:tx>
            <c:strRef>
              <c:f>Sheet1!$F$1</c:f>
              <c:strCache>
                <c:ptCount val="1"/>
                <c:pt idx="0">
                  <c:v>2006</c:v>
                </c:pt>
              </c:strCache>
            </c:strRef>
          </c:tx>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Sheet1!$F$2:$F$12</c:f>
              <c:numCache>
                <c:formatCode>General</c:formatCode>
                <c:ptCount val="11"/>
                <c:pt idx="0">
                  <c:v>15.2</c:v>
                </c:pt>
                <c:pt idx="1">
                  <c:v>83.79</c:v>
                </c:pt>
                <c:pt idx="2">
                  <c:v>7.78</c:v>
                </c:pt>
                <c:pt idx="3">
                  <c:v>59.89</c:v>
                </c:pt>
                <c:pt idx="4">
                  <c:v>32.33</c:v>
                </c:pt>
                <c:pt idx="6">
                  <c:v>17.920000000000002</c:v>
                </c:pt>
                <c:pt idx="7">
                  <c:v>76.55</c:v>
                </c:pt>
                <c:pt idx="8">
                  <c:v>20.13</c:v>
                </c:pt>
                <c:pt idx="9">
                  <c:v>54.2</c:v>
                </c:pt>
                <c:pt idx="10">
                  <c:v>31.42</c:v>
                </c:pt>
              </c:numCache>
            </c:numRef>
          </c:val>
        </c:ser>
        <c:ser>
          <c:idx val="5"/>
          <c:order val="5"/>
          <c:tx>
            <c:strRef>
              <c:f>Sheet1!$G$1</c:f>
              <c:strCache>
                <c:ptCount val="1"/>
                <c:pt idx="0">
                  <c:v>2007</c:v>
                </c:pt>
              </c:strCache>
            </c:strRef>
          </c:tx>
          <c:invertIfNegative val="0"/>
          <c:dPt>
            <c:idx val="0"/>
            <c:invertIfNegative val="0"/>
            <c:bubble3D val="0"/>
            <c:spPr>
              <a:gradFill flip="none" rotWithShape="1">
                <a:gsLst>
                  <a:gs pos="0">
                    <a:srgbClr val="7030A0"/>
                  </a:gs>
                  <a:gs pos="50000">
                    <a:srgbClr val="9933FF"/>
                  </a:gs>
                  <a:gs pos="100000">
                    <a:srgbClr val="7030A0"/>
                  </a:gs>
                </a:gsLst>
                <a:lin ang="10800000" scaled="1"/>
                <a:tileRect/>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Sheet1!$G$2:$G$12</c:f>
              <c:numCache>
                <c:formatCode>General</c:formatCode>
                <c:ptCount val="11"/>
                <c:pt idx="0">
                  <c:v>11.05</c:v>
                </c:pt>
                <c:pt idx="1">
                  <c:v>87.29</c:v>
                </c:pt>
                <c:pt idx="2">
                  <c:v>7.46</c:v>
                </c:pt>
                <c:pt idx="3">
                  <c:v>62.25</c:v>
                </c:pt>
                <c:pt idx="4">
                  <c:v>31.12</c:v>
                </c:pt>
                <c:pt idx="6">
                  <c:v>12.59</c:v>
                </c:pt>
                <c:pt idx="7">
                  <c:v>81.010000000000005</c:v>
                </c:pt>
                <c:pt idx="8">
                  <c:v>19.68</c:v>
                </c:pt>
                <c:pt idx="9">
                  <c:v>54.92</c:v>
                </c:pt>
                <c:pt idx="10">
                  <c:v>29.06</c:v>
                </c:pt>
              </c:numCache>
            </c:numRef>
          </c:val>
        </c:ser>
        <c:ser>
          <c:idx val="6"/>
          <c:order val="6"/>
          <c:tx>
            <c:strRef>
              <c:f>Sheet1!$H$1</c:f>
              <c:strCache>
                <c:ptCount val="1"/>
                <c:pt idx="0">
                  <c:v>2008</c:v>
                </c:pt>
              </c:strCache>
            </c:strRef>
          </c:tx>
          <c:spPr>
            <a:ln>
              <a:solidFill>
                <a:srgbClr val="000000"/>
              </a:solidFill>
            </a:ln>
          </c:spPr>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Sheet1!$H$2:$H$12</c:f>
              <c:numCache>
                <c:formatCode>General</c:formatCode>
                <c:ptCount val="11"/>
                <c:pt idx="0">
                  <c:v>11.33</c:v>
                </c:pt>
                <c:pt idx="1">
                  <c:v>87.88</c:v>
                </c:pt>
                <c:pt idx="2">
                  <c:v>6.71</c:v>
                </c:pt>
                <c:pt idx="3">
                  <c:v>65.13</c:v>
                </c:pt>
                <c:pt idx="4">
                  <c:v>26.94</c:v>
                </c:pt>
                <c:pt idx="6">
                  <c:v>13.19</c:v>
                </c:pt>
                <c:pt idx="7">
                  <c:v>80.34</c:v>
                </c:pt>
                <c:pt idx="8">
                  <c:v>19.18</c:v>
                </c:pt>
                <c:pt idx="9">
                  <c:v>51.08</c:v>
                </c:pt>
                <c:pt idx="10">
                  <c:v>29.98</c:v>
                </c:pt>
              </c:numCache>
            </c:numRef>
          </c:val>
        </c:ser>
        <c:ser>
          <c:idx val="7"/>
          <c:order val="7"/>
          <c:tx>
            <c:strRef>
              <c:f>Sheet1!$I$1</c:f>
              <c:strCache>
                <c:ptCount val="1"/>
                <c:pt idx="0">
                  <c:v>2009</c:v>
                </c:pt>
              </c:strCache>
            </c:strRef>
          </c:tx>
          <c:spPr>
            <a:ln>
              <a:solidFill>
                <a:srgbClr val="000000"/>
              </a:solidFill>
            </a:ln>
          </c:spPr>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Sheet1!$I$2:$I$12</c:f>
              <c:numCache>
                <c:formatCode>General</c:formatCode>
                <c:ptCount val="11"/>
                <c:pt idx="0">
                  <c:v>10.48</c:v>
                </c:pt>
                <c:pt idx="1">
                  <c:v>88.37</c:v>
                </c:pt>
                <c:pt idx="2">
                  <c:v>6.43</c:v>
                </c:pt>
                <c:pt idx="3">
                  <c:v>66.87</c:v>
                </c:pt>
                <c:pt idx="4">
                  <c:v>23.52</c:v>
                </c:pt>
                <c:pt idx="6">
                  <c:v>8.9600000000000009</c:v>
                </c:pt>
                <c:pt idx="7">
                  <c:v>86.56</c:v>
                </c:pt>
                <c:pt idx="8">
                  <c:v>16.899999999999999</c:v>
                </c:pt>
                <c:pt idx="9">
                  <c:v>57.03</c:v>
                </c:pt>
                <c:pt idx="10">
                  <c:v>26.88</c:v>
                </c:pt>
              </c:numCache>
            </c:numRef>
          </c:val>
        </c:ser>
        <c:ser>
          <c:idx val="8"/>
          <c:order val="8"/>
          <c:tx>
            <c:strRef>
              <c:f>Sheet1!$J$1</c:f>
              <c:strCache>
                <c:ptCount val="1"/>
                <c:pt idx="0">
                  <c:v>2010</c:v>
                </c:pt>
              </c:strCache>
            </c:strRef>
          </c:tx>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flip="none" rotWithShape="1">
                <a:gsLst>
                  <a:gs pos="0">
                    <a:srgbClr val="00004C">
                      <a:lumMod val="75000"/>
                      <a:lumOff val="25000"/>
                    </a:srgbClr>
                  </a:gs>
                  <a:gs pos="50000">
                    <a:srgbClr val="00004C">
                      <a:lumMod val="50000"/>
                      <a:lumOff val="50000"/>
                    </a:srgbClr>
                  </a:gs>
                  <a:gs pos="100000">
                    <a:schemeClr val="bg1">
                      <a:lumMod val="75000"/>
                      <a:lumOff val="25000"/>
                    </a:schemeClr>
                  </a:gs>
                </a:gsLst>
                <a:lin ang="10800000" scaled="1"/>
                <a:tileRect/>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Sheet1!$J$2:$J$12</c:f>
              <c:numCache>
                <c:formatCode>General</c:formatCode>
                <c:ptCount val="11"/>
                <c:pt idx="0">
                  <c:v>11.04</c:v>
                </c:pt>
                <c:pt idx="1">
                  <c:v>88.19</c:v>
                </c:pt>
                <c:pt idx="2">
                  <c:v>4.9400000000000004</c:v>
                </c:pt>
                <c:pt idx="3">
                  <c:v>62.08</c:v>
                </c:pt>
                <c:pt idx="4">
                  <c:v>23.63</c:v>
                </c:pt>
                <c:pt idx="6">
                  <c:v>7.95</c:v>
                </c:pt>
                <c:pt idx="7">
                  <c:v>89.17</c:v>
                </c:pt>
                <c:pt idx="8">
                  <c:v>14.72</c:v>
                </c:pt>
                <c:pt idx="9">
                  <c:v>58.88</c:v>
                </c:pt>
                <c:pt idx="10">
                  <c:v>23.86</c:v>
                </c:pt>
              </c:numCache>
            </c:numRef>
          </c:val>
        </c:ser>
        <c:ser>
          <c:idx val="9"/>
          <c:order val="9"/>
          <c:tx>
            <c:strRef>
              <c:f>Sheet1!$K$1</c:f>
              <c:strCache>
                <c:ptCount val="1"/>
                <c:pt idx="0">
                  <c:v>2011</c:v>
                </c:pt>
              </c:strCache>
            </c:strRef>
          </c:tx>
          <c:spPr>
            <a:ln>
              <a:solidFill>
                <a:srgbClr val="000000"/>
              </a:solidFill>
            </a:ln>
          </c:spPr>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2"/>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lin ang="10800000" scaled="1"/>
              </a:gradFill>
              <a:ln>
                <a:solidFill>
                  <a:srgbClr val="000000"/>
                </a:solidFill>
              </a:ln>
            </c:spPr>
          </c:dPt>
          <c:dPt>
            <c:idx val="6"/>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7"/>
            <c:invertIfNegative val="0"/>
            <c:bubble3D val="0"/>
            <c:spPr>
              <a:gradFill>
                <a:gsLst>
                  <a:gs pos="0">
                    <a:srgbClr val="00B050"/>
                  </a:gs>
                  <a:gs pos="50000">
                    <a:srgbClr val="00FF00"/>
                  </a:gs>
                  <a:gs pos="100000">
                    <a:srgbClr val="00B050"/>
                  </a:gs>
                </a:gsLst>
                <a:lin ang="10800000" scaled="1"/>
              </a:gradFill>
              <a:ln>
                <a:solidFill>
                  <a:srgbClr val="000000"/>
                </a:solidFill>
              </a:ln>
            </c:spPr>
          </c:dPt>
          <c:dPt>
            <c:idx val="8"/>
            <c:invertIfNegative val="0"/>
            <c:bubble3D val="0"/>
            <c:spPr>
              <a:gradFill>
                <a:gsLst>
                  <a:gs pos="0">
                    <a:srgbClr val="00004C">
                      <a:lumMod val="75000"/>
                      <a:lumOff val="25000"/>
                    </a:srgbClr>
                  </a:gs>
                  <a:gs pos="50000">
                    <a:srgbClr val="00004C">
                      <a:lumMod val="50000"/>
                      <a:lumOff val="50000"/>
                    </a:srgbClr>
                  </a:gs>
                  <a:gs pos="100000">
                    <a:srgbClr val="00004C">
                      <a:lumMod val="75000"/>
                      <a:lumOff val="25000"/>
                    </a:srgbClr>
                  </a:gs>
                </a:gsLst>
                <a:lin ang="10800000" scaled="1"/>
              </a:gradFill>
              <a:ln>
                <a:solidFill>
                  <a:srgbClr val="000000"/>
                </a:solidFill>
              </a:ln>
            </c:spPr>
          </c:dPt>
          <c:dPt>
            <c:idx val="9"/>
            <c:invertIfNegative val="0"/>
            <c:bubble3D val="0"/>
            <c:spPr>
              <a:gradFill>
                <a:gsLst>
                  <a:gs pos="0">
                    <a:srgbClr val="B8B400"/>
                  </a:gs>
                  <a:gs pos="50000">
                    <a:srgbClr val="FFFF00"/>
                  </a:gs>
                  <a:gs pos="100000">
                    <a:srgbClr val="B8B400"/>
                  </a:gs>
                </a:gsLst>
                <a:lin ang="10800000" scaled="1"/>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Sheet1!$K$2:$K$12</c:f>
              <c:numCache>
                <c:formatCode>General</c:formatCode>
                <c:ptCount val="11"/>
                <c:pt idx="0">
                  <c:v>9.1300000000000008</c:v>
                </c:pt>
                <c:pt idx="1">
                  <c:v>87.65</c:v>
                </c:pt>
                <c:pt idx="2">
                  <c:v>5.77</c:v>
                </c:pt>
                <c:pt idx="3">
                  <c:v>65.569999999999993</c:v>
                </c:pt>
                <c:pt idx="4">
                  <c:v>25.84</c:v>
                </c:pt>
                <c:pt idx="6">
                  <c:v>9.33</c:v>
                </c:pt>
                <c:pt idx="7">
                  <c:v>87.73</c:v>
                </c:pt>
                <c:pt idx="8">
                  <c:v>13.26</c:v>
                </c:pt>
                <c:pt idx="9">
                  <c:v>53.85</c:v>
                </c:pt>
                <c:pt idx="10">
                  <c:v>28.81</c:v>
                </c:pt>
              </c:numCache>
            </c:numRef>
          </c:val>
        </c:ser>
        <c:ser>
          <c:idx val="10"/>
          <c:order val="10"/>
          <c:tx>
            <c:strRef>
              <c:f>Sheet1!$L$1</c:f>
              <c:strCache>
                <c:ptCount val="1"/>
                <c:pt idx="0">
                  <c:v>2012</c:v>
                </c:pt>
              </c:strCache>
            </c:strRef>
          </c:tx>
          <c:spPr>
            <a:ln>
              <a:solidFill>
                <a:srgbClr val="000000"/>
              </a:solidFill>
            </a:ln>
          </c:spPr>
          <c:invertIfNegative val="0"/>
          <c:dPt>
            <c:idx val="0"/>
            <c:invertIfNegative val="0"/>
            <c:bubble3D val="0"/>
            <c:spPr>
              <a:gradFill>
                <a:gsLst>
                  <a:gs pos="0">
                    <a:srgbClr val="7030A0"/>
                  </a:gs>
                  <a:gs pos="50000">
                    <a:srgbClr val="9933FF"/>
                  </a:gs>
                  <a:gs pos="100000">
                    <a:srgbClr val="7030A0"/>
                  </a:gs>
                </a:gsLst>
                <a:lin ang="10800000" scaled="1"/>
              </a:gradFill>
              <a:ln>
                <a:solidFill>
                  <a:srgbClr val="000000"/>
                </a:solidFill>
              </a:ln>
            </c:spPr>
          </c:dPt>
          <c:dPt>
            <c:idx val="1"/>
            <c:invertIfNegative val="0"/>
            <c:bubble3D val="0"/>
            <c:spPr>
              <a:gradFill>
                <a:gsLst>
                  <a:gs pos="0">
                    <a:srgbClr val="008000"/>
                  </a:gs>
                  <a:gs pos="50000">
                    <a:srgbClr val="00FF00"/>
                  </a:gs>
                  <a:gs pos="100000">
                    <a:srgbClr val="008000"/>
                  </a:gs>
                </a:gsLst>
                <a:lin ang="10800000" scaled="1"/>
              </a:gradFill>
              <a:ln>
                <a:solidFill>
                  <a:srgbClr val="000000"/>
                </a:solidFill>
              </a:ln>
            </c:spPr>
          </c:dPt>
          <c:dPt>
            <c:idx val="2"/>
            <c:invertIfNegative val="0"/>
            <c:bubble3D val="0"/>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a:solidFill>
                  <a:srgbClr val="000000"/>
                </a:solidFill>
              </a:ln>
            </c:spPr>
          </c:dPt>
          <c:dPt>
            <c:idx val="3"/>
            <c:invertIfNegative val="0"/>
            <c:bubble3D val="0"/>
            <c:spPr>
              <a:gradFill>
                <a:gsLst>
                  <a:gs pos="0">
                    <a:srgbClr val="CCCC00"/>
                  </a:gs>
                  <a:gs pos="50000">
                    <a:srgbClr val="FFFF00"/>
                  </a:gs>
                  <a:gs pos="100000">
                    <a:srgbClr val="CCCC00"/>
                  </a:gs>
                </a:gsLst>
                <a:lin ang="10800000" scaled="1"/>
              </a:gradFill>
              <a:ln>
                <a:solidFill>
                  <a:srgbClr val="000000"/>
                </a:solidFill>
              </a:ln>
            </c:spPr>
          </c:dPt>
          <c:dPt>
            <c:idx val="4"/>
            <c:invertIfNegative val="0"/>
            <c:bubble3D val="0"/>
            <c:spPr>
              <a:gradFill>
                <a:gsLst>
                  <a:gs pos="0">
                    <a:srgbClr val="C00000"/>
                  </a:gs>
                  <a:gs pos="50000">
                    <a:srgbClr val="FF0000"/>
                  </a:gs>
                  <a:gs pos="100000">
                    <a:srgbClr val="C00000"/>
                  </a:gs>
                </a:gsLst>
              </a:gradFill>
              <a:ln>
                <a:solidFill>
                  <a:srgbClr val="000000"/>
                </a:solidFill>
              </a:ln>
            </c:spPr>
          </c:dPt>
          <c:dPt>
            <c:idx val="6"/>
            <c:invertIfNegative val="0"/>
            <c:bubble3D val="0"/>
            <c:spPr>
              <a:gradFill>
                <a:gsLst>
                  <a:gs pos="0">
                    <a:srgbClr val="7030A0"/>
                  </a:gs>
                  <a:gs pos="50000">
                    <a:srgbClr val="9933FF"/>
                  </a:gs>
                  <a:gs pos="100000">
                    <a:srgbClr val="7030A0"/>
                  </a:gs>
                </a:gsLst>
              </a:gradFill>
              <a:ln>
                <a:solidFill>
                  <a:srgbClr val="000000"/>
                </a:solidFill>
              </a:ln>
            </c:spPr>
          </c:dPt>
          <c:dPt>
            <c:idx val="7"/>
            <c:invertIfNegative val="0"/>
            <c:bubble3D val="0"/>
            <c:spPr>
              <a:gradFill>
                <a:gsLst>
                  <a:gs pos="0">
                    <a:srgbClr val="008000"/>
                  </a:gs>
                  <a:gs pos="50000">
                    <a:srgbClr val="00FF00"/>
                  </a:gs>
                  <a:gs pos="100000">
                    <a:srgbClr val="008000"/>
                  </a:gs>
                </a:gsLst>
                <a:lin ang="10800000" scaled="1"/>
              </a:gradFill>
              <a:ln>
                <a:solidFill>
                  <a:srgbClr val="000000"/>
                </a:solidFill>
              </a:ln>
            </c:spPr>
          </c:dPt>
          <c:dPt>
            <c:idx val="8"/>
            <c:invertIfNegative val="0"/>
            <c:bubble3D val="0"/>
            <c:spPr>
              <a:gradFill>
                <a:gsLst>
                  <a:gs pos="0">
                    <a:srgbClr val="00004C">
                      <a:lumMod val="75000"/>
                      <a:lumOff val="25000"/>
                    </a:srgbClr>
                  </a:gs>
                  <a:gs pos="50000">
                    <a:schemeClr val="bg1">
                      <a:lumMod val="50000"/>
                      <a:lumOff val="50000"/>
                    </a:schemeClr>
                  </a:gs>
                  <a:gs pos="100000">
                    <a:srgbClr val="00004C">
                      <a:lumMod val="75000"/>
                      <a:lumOff val="25000"/>
                    </a:srgbClr>
                  </a:gs>
                </a:gsLst>
              </a:gradFill>
              <a:ln>
                <a:solidFill>
                  <a:srgbClr val="000000"/>
                </a:solidFill>
              </a:ln>
            </c:spPr>
          </c:dPt>
          <c:dPt>
            <c:idx val="9"/>
            <c:invertIfNegative val="0"/>
            <c:bubble3D val="0"/>
            <c:spPr>
              <a:gradFill>
                <a:gsLst>
                  <a:gs pos="0">
                    <a:srgbClr val="CCCC00"/>
                  </a:gs>
                  <a:gs pos="50000">
                    <a:srgbClr val="FFFF00"/>
                  </a:gs>
                  <a:gs pos="100000">
                    <a:srgbClr val="CCCC00"/>
                  </a:gs>
                </a:gsLst>
              </a:gradFill>
              <a:ln>
                <a:solidFill>
                  <a:srgbClr val="000000"/>
                </a:solidFill>
              </a:ln>
            </c:spPr>
          </c:dPt>
          <c:dPt>
            <c:idx val="10"/>
            <c:invertIfNegative val="0"/>
            <c:bubble3D val="0"/>
            <c:spPr>
              <a:gradFill>
                <a:gsLst>
                  <a:gs pos="0">
                    <a:srgbClr val="C00000"/>
                  </a:gs>
                  <a:gs pos="50000">
                    <a:srgbClr val="FF0000"/>
                  </a:gs>
                  <a:gs pos="100000">
                    <a:srgbClr val="C00000"/>
                  </a:gs>
                </a:gsLst>
                <a:lin ang="10800000" scaled="1"/>
              </a:gradFill>
              <a:ln>
                <a:solidFill>
                  <a:srgbClr val="000000"/>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Sheet1!$L$2:$L$12</c:f>
              <c:numCache>
                <c:formatCode>General</c:formatCode>
                <c:ptCount val="11"/>
                <c:pt idx="0">
                  <c:v>9.99</c:v>
                </c:pt>
                <c:pt idx="1">
                  <c:v>87.22</c:v>
                </c:pt>
                <c:pt idx="2">
                  <c:v>6.52</c:v>
                </c:pt>
                <c:pt idx="3">
                  <c:v>72.040000000000006</c:v>
                </c:pt>
                <c:pt idx="4">
                  <c:v>20.37</c:v>
                </c:pt>
                <c:pt idx="6">
                  <c:v>8.5399999999999991</c:v>
                </c:pt>
                <c:pt idx="7">
                  <c:v>88.04</c:v>
                </c:pt>
                <c:pt idx="8">
                  <c:v>12.73</c:v>
                </c:pt>
                <c:pt idx="9">
                  <c:v>63.35</c:v>
                </c:pt>
                <c:pt idx="10">
                  <c:v>22.36</c:v>
                </c:pt>
              </c:numCache>
            </c:numRef>
          </c:val>
        </c:ser>
        <c:ser>
          <c:idx val="11"/>
          <c:order val="11"/>
          <c:tx>
            <c:strRef>
              <c:f>Sheet1!$M$1</c:f>
              <c:strCache>
                <c:ptCount val="1"/>
                <c:pt idx="0">
                  <c:v>2013</c:v>
                </c:pt>
              </c:strCache>
            </c:strRef>
          </c:tx>
          <c:invertIfNegative val="0"/>
          <c:dPt>
            <c:idx val="0"/>
            <c:invertIfNegative val="0"/>
            <c:bubble3D val="0"/>
            <c:spPr>
              <a:gradFill flip="none" rotWithShape="1">
                <a:gsLst>
                  <a:gs pos="0">
                    <a:srgbClr val="7030A0"/>
                  </a:gs>
                  <a:gs pos="50000">
                    <a:srgbClr val="9900FF"/>
                  </a:gs>
                  <a:gs pos="97000">
                    <a:srgbClr val="7030A0"/>
                  </a:gs>
                </a:gsLst>
                <a:path path="circle">
                  <a:fillToRect l="50000" t="50000" r="50000" b="50000"/>
                </a:path>
                <a:tileRect/>
              </a:gradFill>
              <a:ln>
                <a:solidFill>
                  <a:schemeClr val="bg2"/>
                </a:solidFill>
              </a:ln>
            </c:spPr>
          </c:dPt>
          <c:dPt>
            <c:idx val="1"/>
            <c:invertIfNegative val="0"/>
            <c:bubble3D val="0"/>
            <c:spPr>
              <a:gradFill>
                <a:gsLst>
                  <a:gs pos="0">
                    <a:srgbClr val="00B050"/>
                  </a:gs>
                  <a:gs pos="50000">
                    <a:srgbClr val="00FF00"/>
                  </a:gs>
                  <a:gs pos="97000">
                    <a:srgbClr val="00B050"/>
                  </a:gs>
                </a:gsLst>
                <a:lin ang="0" scaled="0"/>
              </a:gradFill>
              <a:ln>
                <a:solidFill>
                  <a:schemeClr val="bg2"/>
                </a:solidFill>
              </a:ln>
            </c:spPr>
          </c:dPt>
          <c:dPt>
            <c:idx val="2"/>
            <c:invertIfNegative val="0"/>
            <c:bubble3D val="0"/>
            <c:spPr>
              <a:gradFill>
                <a:gsLst>
                  <a:gs pos="0">
                    <a:schemeClr val="bg1">
                      <a:lumMod val="75000"/>
                      <a:lumOff val="25000"/>
                    </a:schemeClr>
                  </a:gs>
                  <a:gs pos="50000">
                    <a:schemeClr val="bg1">
                      <a:lumMod val="50000"/>
                      <a:lumOff val="50000"/>
                    </a:schemeClr>
                  </a:gs>
                  <a:gs pos="97000">
                    <a:schemeClr val="bg1">
                      <a:lumMod val="75000"/>
                      <a:lumOff val="25000"/>
                    </a:schemeClr>
                  </a:gs>
                </a:gsLst>
                <a:lin ang="0" scaled="0"/>
              </a:gradFill>
              <a:ln>
                <a:solidFill>
                  <a:schemeClr val="bg2"/>
                </a:solidFill>
              </a:ln>
            </c:spPr>
          </c:dPt>
          <c:dPt>
            <c:idx val="3"/>
            <c:invertIfNegative val="0"/>
            <c:bubble3D val="0"/>
            <c:spPr>
              <a:gradFill>
                <a:gsLst>
                  <a:gs pos="0">
                    <a:srgbClr val="CCCC00"/>
                  </a:gs>
                  <a:gs pos="50000">
                    <a:srgbClr val="FFFF00"/>
                  </a:gs>
                  <a:gs pos="97000">
                    <a:srgbClr val="CCCC00"/>
                  </a:gs>
                </a:gsLst>
                <a:lin ang="0" scaled="0"/>
              </a:gradFill>
              <a:ln>
                <a:solidFill>
                  <a:schemeClr val="bg2"/>
                </a:solidFill>
              </a:ln>
            </c:spPr>
          </c:dPt>
          <c:dPt>
            <c:idx val="4"/>
            <c:invertIfNegative val="0"/>
            <c:bubble3D val="0"/>
            <c:spPr>
              <a:gradFill flip="none" rotWithShape="1">
                <a:gsLst>
                  <a:gs pos="0">
                    <a:srgbClr val="C00000"/>
                  </a:gs>
                  <a:gs pos="50000">
                    <a:srgbClr val="FF0000"/>
                  </a:gs>
                  <a:gs pos="97000">
                    <a:srgbClr val="C00000"/>
                  </a:gs>
                </a:gsLst>
                <a:path path="circle">
                  <a:fillToRect l="50000" t="50000" r="50000" b="50000"/>
                </a:path>
                <a:tileRect/>
              </a:gradFill>
              <a:ln>
                <a:solidFill>
                  <a:schemeClr val="bg2"/>
                </a:solidFill>
              </a:ln>
            </c:spPr>
          </c:dPt>
          <c:dPt>
            <c:idx val="6"/>
            <c:invertIfNegative val="0"/>
            <c:bubble3D val="0"/>
            <c:spPr>
              <a:gradFill>
                <a:gsLst>
                  <a:gs pos="0">
                    <a:srgbClr val="7030A0"/>
                  </a:gs>
                  <a:gs pos="50000">
                    <a:srgbClr val="9900FF"/>
                  </a:gs>
                  <a:gs pos="97000">
                    <a:srgbClr val="7030A0"/>
                  </a:gs>
                </a:gsLst>
              </a:gradFill>
              <a:ln>
                <a:solidFill>
                  <a:schemeClr val="bg2"/>
                </a:solidFill>
              </a:ln>
            </c:spPr>
          </c:dPt>
          <c:dPt>
            <c:idx val="7"/>
            <c:invertIfNegative val="0"/>
            <c:bubble3D val="0"/>
            <c:spPr>
              <a:gradFill>
                <a:gsLst>
                  <a:gs pos="0">
                    <a:srgbClr val="00B050"/>
                  </a:gs>
                  <a:gs pos="50000">
                    <a:srgbClr val="00FF00"/>
                  </a:gs>
                  <a:gs pos="97000">
                    <a:srgbClr val="00B050"/>
                  </a:gs>
                </a:gsLst>
              </a:gradFill>
              <a:ln>
                <a:solidFill>
                  <a:schemeClr val="bg2"/>
                </a:solidFill>
              </a:ln>
            </c:spPr>
          </c:dPt>
          <c:dPt>
            <c:idx val="8"/>
            <c:invertIfNegative val="0"/>
            <c:bubble3D val="0"/>
            <c:spPr>
              <a:gradFill>
                <a:gsLst>
                  <a:gs pos="0">
                    <a:schemeClr val="bg1">
                      <a:lumMod val="75000"/>
                      <a:lumOff val="25000"/>
                    </a:schemeClr>
                  </a:gs>
                  <a:gs pos="50000">
                    <a:schemeClr val="bg1">
                      <a:lumMod val="50000"/>
                      <a:lumOff val="50000"/>
                    </a:schemeClr>
                  </a:gs>
                  <a:gs pos="97000">
                    <a:schemeClr val="bg1">
                      <a:lumMod val="75000"/>
                      <a:lumOff val="25000"/>
                    </a:schemeClr>
                  </a:gs>
                </a:gsLst>
              </a:gradFill>
              <a:ln>
                <a:solidFill>
                  <a:schemeClr val="bg2"/>
                </a:solidFill>
              </a:ln>
            </c:spPr>
          </c:dPt>
          <c:dPt>
            <c:idx val="9"/>
            <c:invertIfNegative val="0"/>
            <c:bubble3D val="0"/>
            <c:spPr>
              <a:gradFill>
                <a:gsLst>
                  <a:gs pos="0">
                    <a:srgbClr val="CCCC00"/>
                  </a:gs>
                  <a:gs pos="50000">
                    <a:srgbClr val="FFFF00"/>
                  </a:gs>
                  <a:gs pos="97000">
                    <a:srgbClr val="CCCC00"/>
                  </a:gs>
                </a:gsLst>
              </a:gradFill>
              <a:ln>
                <a:solidFill>
                  <a:schemeClr val="bg2"/>
                </a:solidFill>
              </a:ln>
            </c:spPr>
          </c:dPt>
          <c:dPt>
            <c:idx val="10"/>
            <c:invertIfNegative val="0"/>
            <c:bubble3D val="0"/>
            <c:spPr>
              <a:gradFill>
                <a:gsLst>
                  <a:gs pos="0">
                    <a:srgbClr val="C00000"/>
                  </a:gs>
                  <a:gs pos="50000">
                    <a:srgbClr val="FF0000"/>
                  </a:gs>
                  <a:gs pos="97000">
                    <a:srgbClr val="C00000"/>
                  </a:gs>
                </a:gsLst>
              </a:gradFill>
              <a:ln>
                <a:solidFill>
                  <a:schemeClr val="bg2"/>
                </a:solidFill>
              </a:ln>
            </c:spPr>
          </c:dPt>
          <c:cat>
            <c:strRef>
              <c:f>Sheet1!$A$2:$A$12</c:f>
              <c:strCache>
                <c:ptCount val="11"/>
                <c:pt idx="0">
                  <c:v>CyA</c:v>
                </c:pt>
                <c:pt idx="1">
                  <c:v>TAC</c:v>
                </c:pt>
                <c:pt idx="2">
                  <c:v>Sirolimus/
Everolimus</c:v>
                </c:pt>
                <c:pt idx="3">
                  <c:v>MMF/
MPA</c:v>
                </c:pt>
                <c:pt idx="4">
                  <c:v>AZA</c:v>
                </c:pt>
                <c:pt idx="6">
                  <c:v>CyA</c:v>
                </c:pt>
                <c:pt idx="7">
                  <c:v>TAC</c:v>
                </c:pt>
                <c:pt idx="8">
                  <c:v>Sirolimus/
Everolimus</c:v>
                </c:pt>
                <c:pt idx="9">
                  <c:v>MMF/
MPA</c:v>
                </c:pt>
                <c:pt idx="10">
                  <c:v>AZA</c:v>
                </c:pt>
              </c:strCache>
            </c:strRef>
          </c:cat>
          <c:val>
            <c:numRef>
              <c:f>Sheet1!$M$2:$M$12</c:f>
              <c:numCache>
                <c:formatCode>General</c:formatCode>
                <c:ptCount val="11"/>
                <c:pt idx="0">
                  <c:v>6.57</c:v>
                </c:pt>
                <c:pt idx="1">
                  <c:v>92.75</c:v>
                </c:pt>
                <c:pt idx="2">
                  <c:v>6.02</c:v>
                </c:pt>
                <c:pt idx="3">
                  <c:v>75.92</c:v>
                </c:pt>
                <c:pt idx="4">
                  <c:v>17.920000000000002</c:v>
                </c:pt>
                <c:pt idx="6">
                  <c:v>7.09</c:v>
                </c:pt>
                <c:pt idx="7">
                  <c:v>90.2</c:v>
                </c:pt>
                <c:pt idx="8">
                  <c:v>12.16</c:v>
                </c:pt>
                <c:pt idx="9">
                  <c:v>55.74</c:v>
                </c:pt>
                <c:pt idx="10">
                  <c:v>27.03</c:v>
                </c:pt>
              </c:numCache>
            </c:numRef>
          </c:val>
        </c:ser>
        <c:dLbls>
          <c:showLegendKey val="0"/>
          <c:showVal val="0"/>
          <c:showCatName val="0"/>
          <c:showSerName val="0"/>
          <c:showPercent val="0"/>
          <c:showBubbleSize val="0"/>
        </c:dLbls>
        <c:gapWidth val="0"/>
        <c:axId val="478188736"/>
        <c:axId val="478189128"/>
      </c:barChart>
      <c:catAx>
        <c:axId val="478188736"/>
        <c:scaling>
          <c:orientation val="minMax"/>
        </c:scaling>
        <c:delete val="0"/>
        <c:axPos val="b"/>
        <c:numFmt formatCode="General" sourceLinked="1"/>
        <c:majorTickMark val="out"/>
        <c:minorTickMark val="none"/>
        <c:tickLblPos val="nextTo"/>
        <c:txPr>
          <a:bodyPr rot="0"/>
          <a:lstStyle/>
          <a:p>
            <a:pPr>
              <a:defRPr sz="1200" b="1"/>
            </a:pPr>
            <a:endParaRPr lang="en-US"/>
          </a:p>
        </c:txPr>
        <c:crossAx val="478189128"/>
        <c:crosses val="autoZero"/>
        <c:auto val="1"/>
        <c:lblAlgn val="ctr"/>
        <c:lblOffset val="100"/>
        <c:tickLblSkip val="1"/>
        <c:noMultiLvlLbl val="0"/>
      </c:catAx>
      <c:valAx>
        <c:axId val="478189128"/>
        <c:scaling>
          <c:orientation val="minMax"/>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478188736"/>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92830757267124E-2"/>
          <c:y val="0.20829580512962559"/>
          <c:w val="0.37514059006513084"/>
          <c:h val="0.71079269696552794"/>
        </c:manualLayout>
      </c:layout>
      <c:pieChart>
        <c:varyColors val="1"/>
        <c:ser>
          <c:idx val="0"/>
          <c:order val="0"/>
          <c:tx>
            <c:strRef>
              <c:f>Sheet1!$B$1</c:f>
              <c:strCache>
                <c:ptCount val="1"/>
                <c:pt idx="0">
                  <c:v>Single</c:v>
                </c:pt>
              </c:strCache>
            </c:strRef>
          </c:tx>
          <c:spPr>
            <a:ln>
              <a:solidFill>
                <a:srgbClr val="000000"/>
              </a:solidFill>
            </a:ln>
          </c:spPr>
          <c:dPt>
            <c:idx val="0"/>
            <c:bubble3D val="0"/>
            <c:spPr>
              <a:solidFill>
                <a:srgbClr val="FF0000"/>
              </a:solidFill>
              <a:ln>
                <a:solidFill>
                  <a:srgbClr val="000000"/>
                </a:solidFill>
              </a:ln>
            </c:spPr>
          </c:dPt>
          <c:dPt>
            <c:idx val="1"/>
            <c:bubble3D val="0"/>
            <c:spPr>
              <a:solidFill>
                <a:srgbClr val="00FF00"/>
              </a:solidFill>
              <a:ln>
                <a:solidFill>
                  <a:srgbClr val="000000"/>
                </a:solidFill>
              </a:ln>
            </c:spPr>
          </c:dPt>
          <c:dPt>
            <c:idx val="2"/>
            <c:bubble3D val="0"/>
            <c:spPr>
              <a:solidFill>
                <a:srgbClr val="990099"/>
              </a:solidFill>
              <a:ln>
                <a:solidFill>
                  <a:srgbClr val="000000"/>
                </a:solidFill>
              </a:ln>
            </c:spPr>
          </c:dPt>
          <c:dPt>
            <c:idx val="3"/>
            <c:bubble3D val="0"/>
            <c:spPr>
              <a:solidFill>
                <a:srgbClr val="FFFF00"/>
              </a:solidFill>
              <a:ln>
                <a:solidFill>
                  <a:srgbClr val="000000"/>
                </a:solidFill>
              </a:ln>
            </c:spPr>
          </c:dPt>
          <c:dPt>
            <c:idx val="4"/>
            <c:bubble3D val="0"/>
            <c:spPr>
              <a:solidFill>
                <a:schemeClr val="bg1">
                  <a:lumMod val="50000"/>
                  <a:lumOff val="50000"/>
                </a:schemeClr>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4"/>
              <c:layout>
                <c:manualLayout>
                  <c:x val="-6.5359477124183911E-3"/>
                  <c:y val="-1.1695906432748536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Sheet1!$A$2:$A$8</c:f>
              <c:strCache>
                <c:ptCount val="7"/>
                <c:pt idx="0">
                  <c:v>Alpha-1</c:v>
                </c:pt>
                <c:pt idx="1">
                  <c:v>COPD</c:v>
                </c:pt>
                <c:pt idx="2">
                  <c:v>CF</c:v>
                </c:pt>
                <c:pt idx="3">
                  <c:v>IPF</c:v>
                </c:pt>
                <c:pt idx="4">
                  <c:v>IPAH</c:v>
                </c:pt>
                <c:pt idx="5">
                  <c:v>Retx</c:v>
                </c:pt>
                <c:pt idx="6">
                  <c:v>Other*</c:v>
                </c:pt>
              </c:strCache>
            </c:strRef>
          </c:cat>
          <c:val>
            <c:numRef>
              <c:f>Sheet1!$B$2:$B$8</c:f>
              <c:numCache>
                <c:formatCode>0.00%</c:formatCode>
                <c:ptCount val="7"/>
                <c:pt idx="0">
                  <c:v>5.0323E-2</c:v>
                </c:pt>
                <c:pt idx="1">
                  <c:v>0.43038999999999999</c:v>
                </c:pt>
                <c:pt idx="2">
                  <c:v>1.5273E-2</c:v>
                </c:pt>
                <c:pt idx="3">
                  <c:v>0.34944999999999998</c:v>
                </c:pt>
                <c:pt idx="4">
                  <c:v>6.0049999999999999E-3</c:v>
                </c:pt>
                <c:pt idx="5">
                  <c:v>3.3744999999999997E-2</c:v>
                </c:pt>
                <c:pt idx="6">
                  <c:v>0.11481</c:v>
                </c:pt>
              </c:numCache>
            </c:numRef>
          </c:val>
        </c:ser>
        <c:dLbls>
          <c:showLegendKey val="0"/>
          <c:showVal val="0"/>
          <c:showCatName val="0"/>
          <c:showSerName val="0"/>
          <c:showPercent val="0"/>
          <c:showBubbleSize val="0"/>
          <c:showLeaderLines val="1"/>
        </c:dLbls>
        <c:firstSliceAng val="100"/>
      </c:pieChart>
    </c:plotArea>
    <c:legend>
      <c:legendPos val="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6.8235360666123637E-2"/>
          <c:w val="0.87785160151443831"/>
          <c:h val="0.75473074486378855"/>
        </c:manualLayout>
      </c:layout>
      <c:barChart>
        <c:barDir val="col"/>
        <c:grouping val="clustered"/>
        <c:varyColors val="0"/>
        <c:ser>
          <c:idx val="0"/>
          <c:order val="0"/>
          <c:tx>
            <c:strRef>
              <c:f>Sheet1!$B$1</c:f>
              <c:strCache>
                <c:ptCount val="1"/>
                <c:pt idx="0">
                  <c:v>2002 (N = 726)</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invertIfNegative val="0"/>
          <c:cat>
            <c:strRef>
              <c:f>Sheet1!$A$2:$A$6</c:f>
              <c:strCache>
                <c:ptCount val="5"/>
                <c:pt idx="0">
                  <c:v>Cyclosporine</c:v>
                </c:pt>
                <c:pt idx="1">
                  <c:v>Tacrolimus</c:v>
                </c:pt>
                <c:pt idx="2">
                  <c:v>Sirolimus/
Everolimus</c:v>
                </c:pt>
                <c:pt idx="3">
                  <c:v>MMF/
MPA</c:v>
                </c:pt>
                <c:pt idx="4">
                  <c:v>Azathioprine</c:v>
                </c:pt>
              </c:strCache>
            </c:strRef>
          </c:cat>
          <c:val>
            <c:numRef>
              <c:f>Sheet1!$B$2:$B$6</c:f>
              <c:numCache>
                <c:formatCode>General</c:formatCode>
                <c:ptCount val="5"/>
                <c:pt idx="0">
                  <c:v>33.746600000000001</c:v>
                </c:pt>
                <c:pt idx="1">
                  <c:v>67.630899999999997</c:v>
                </c:pt>
                <c:pt idx="2">
                  <c:v>10.881500000000001</c:v>
                </c:pt>
                <c:pt idx="3">
                  <c:v>52.3416</c:v>
                </c:pt>
                <c:pt idx="4">
                  <c:v>40.495899999999999</c:v>
                </c:pt>
              </c:numCache>
            </c:numRef>
          </c:val>
        </c:ser>
        <c:ser>
          <c:idx val="1"/>
          <c:order val="1"/>
          <c:tx>
            <c:strRef>
              <c:f>Sheet1!$C$1</c:f>
              <c:strCache>
                <c:ptCount val="1"/>
                <c:pt idx="0">
                  <c:v>2006 (N = 1,101)</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Sheet1!$A$2:$A$6</c:f>
              <c:strCache>
                <c:ptCount val="5"/>
                <c:pt idx="0">
                  <c:v>Cyclosporine</c:v>
                </c:pt>
                <c:pt idx="1">
                  <c:v>Tacrolimus</c:v>
                </c:pt>
                <c:pt idx="2">
                  <c:v>Sirolimus/
Everolimus</c:v>
                </c:pt>
                <c:pt idx="3">
                  <c:v>MMF/
MPA</c:v>
                </c:pt>
                <c:pt idx="4">
                  <c:v>Azathioprine</c:v>
                </c:pt>
              </c:strCache>
            </c:strRef>
          </c:cat>
          <c:val>
            <c:numRef>
              <c:f>Sheet1!$C$2:$C$6</c:f>
              <c:numCache>
                <c:formatCode>General</c:formatCode>
                <c:ptCount val="5"/>
                <c:pt idx="0">
                  <c:v>15.167999999999999</c:v>
                </c:pt>
                <c:pt idx="1">
                  <c:v>83.832899999999995</c:v>
                </c:pt>
                <c:pt idx="2">
                  <c:v>7.7202999999999999</c:v>
                </c:pt>
                <c:pt idx="3">
                  <c:v>59.945500000000003</c:v>
                </c:pt>
                <c:pt idx="4">
                  <c:v>32.243400000000001</c:v>
                </c:pt>
              </c:numCache>
            </c:numRef>
          </c:val>
        </c:ser>
        <c:ser>
          <c:idx val="2"/>
          <c:order val="2"/>
          <c:tx>
            <c:strRef>
              <c:f>Sheet1!$D$1</c:f>
              <c:strCache>
                <c:ptCount val="1"/>
                <c:pt idx="0">
                  <c:v>7/2012-6/2013 (N = 1,514)</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Sheet1!$A$2:$A$6</c:f>
              <c:strCache>
                <c:ptCount val="5"/>
                <c:pt idx="0">
                  <c:v>Cyclosporine</c:v>
                </c:pt>
                <c:pt idx="1">
                  <c:v>Tacrolimus</c:v>
                </c:pt>
                <c:pt idx="2">
                  <c:v>Sirolimus/
Everolimus</c:v>
                </c:pt>
                <c:pt idx="3">
                  <c:v>MMF/
MPA</c:v>
                </c:pt>
                <c:pt idx="4">
                  <c:v>Azathioprine</c:v>
                </c:pt>
              </c:strCache>
            </c:strRef>
          </c:cat>
          <c:val>
            <c:numRef>
              <c:f>Sheet1!$D$2:$D$6</c:f>
              <c:numCache>
                <c:formatCode>General</c:formatCode>
                <c:ptCount val="5"/>
                <c:pt idx="0">
                  <c:v>8.3884000000000007</c:v>
                </c:pt>
                <c:pt idx="1">
                  <c:v>89.960400000000007</c:v>
                </c:pt>
                <c:pt idx="2">
                  <c:v>6.5389999999999997</c:v>
                </c:pt>
                <c:pt idx="3">
                  <c:v>75.429299999999998</c:v>
                </c:pt>
                <c:pt idx="4">
                  <c:v>18.361999999999998</c:v>
                </c:pt>
              </c:numCache>
            </c:numRef>
          </c:val>
        </c:ser>
        <c:dLbls>
          <c:showLegendKey val="0"/>
          <c:showVal val="0"/>
          <c:showCatName val="0"/>
          <c:showSerName val="0"/>
          <c:showPercent val="0"/>
          <c:showBubbleSize val="0"/>
        </c:dLbls>
        <c:gapWidth val="35"/>
        <c:axId val="478189912"/>
        <c:axId val="478190304"/>
      </c:barChart>
      <c:catAx>
        <c:axId val="478189912"/>
        <c:scaling>
          <c:orientation val="minMax"/>
        </c:scaling>
        <c:delete val="0"/>
        <c:axPos val="b"/>
        <c:numFmt formatCode="General" sourceLinked="1"/>
        <c:majorTickMark val="out"/>
        <c:minorTickMark val="none"/>
        <c:tickLblPos val="nextTo"/>
        <c:txPr>
          <a:bodyPr rot="0"/>
          <a:lstStyle/>
          <a:p>
            <a:pPr>
              <a:defRPr sz="1500" b="1"/>
            </a:pPr>
            <a:endParaRPr lang="en-US"/>
          </a:p>
        </c:txPr>
        <c:crossAx val="478190304"/>
        <c:crosses val="autoZero"/>
        <c:auto val="1"/>
        <c:lblAlgn val="ctr"/>
        <c:lblOffset val="100"/>
        <c:tickLblSkip val="1"/>
        <c:noMultiLvlLbl val="0"/>
      </c:catAx>
      <c:valAx>
        <c:axId val="478190304"/>
        <c:scaling>
          <c:orientation val="minMax"/>
          <c:max val="100"/>
          <c:min val="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2802359882005903E-2"/>
              <c:y val="0.24896939293878853"/>
            </c:manualLayout>
          </c:layout>
          <c:overlay val="0"/>
        </c:title>
        <c:numFmt formatCode="General" sourceLinked="1"/>
        <c:majorTickMark val="out"/>
        <c:minorTickMark val="none"/>
        <c:tickLblPos val="nextTo"/>
        <c:txPr>
          <a:bodyPr/>
          <a:lstStyle/>
          <a:p>
            <a:pPr>
              <a:defRPr sz="1500" b="1"/>
            </a:pPr>
            <a:endParaRPr lang="en-US"/>
          </a:p>
        </c:txPr>
        <c:crossAx val="478189912"/>
        <c:crosses val="autoZero"/>
        <c:crossBetween val="between"/>
        <c:majorUnit val="20"/>
      </c:valAx>
      <c:spPr>
        <a:solidFill>
          <a:schemeClr val="bg2"/>
        </a:solidFill>
        <a:ln>
          <a:solidFill>
            <a:schemeClr val="tx1"/>
          </a:solidFill>
        </a:ln>
      </c:spPr>
    </c:plotArea>
    <c:legend>
      <c:legendPos val="r"/>
      <c:layout>
        <c:manualLayout>
          <c:xMode val="edge"/>
          <c:yMode val="edge"/>
          <c:x val="0.23892469746591408"/>
          <c:y val="1.9247443207530093E-2"/>
          <c:w val="0.70818433094093258"/>
          <c:h val="9.8862501058335467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753"/>
          <c:h val="0.68956565913131829"/>
        </c:manualLayout>
      </c:layout>
      <c:barChart>
        <c:barDir val="col"/>
        <c:grouping val="stacked"/>
        <c:varyColors val="0"/>
        <c:ser>
          <c:idx val="0"/>
          <c:order val="0"/>
          <c:tx>
            <c:strRef>
              <c:f>Sheet1!$B$1</c:f>
              <c:strCache>
                <c:ptCount val="1"/>
                <c:pt idx="0">
                  <c:v>%</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Pt>
            <c:idx val="0"/>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2"/>
            <c:invertIfNegative val="0"/>
            <c:bubble3D val="0"/>
            <c:spPr>
              <a:gradFill flip="none" rotWithShape="1">
                <a:gsLst>
                  <a:gs pos="0">
                    <a:srgbClr val="008080"/>
                  </a:gs>
                  <a:gs pos="50000">
                    <a:srgbClr val="66FFFF"/>
                  </a:gs>
                  <a:gs pos="100000">
                    <a:srgbClr val="008080"/>
                  </a:gs>
                </a:gsLst>
                <a:lin ang="10800000" scaled="1"/>
                <a:tileRect/>
              </a:gradFill>
              <a:ln>
                <a:solidFill>
                  <a:schemeClr val="bg2"/>
                </a:solidFill>
              </a:ln>
            </c:spPr>
          </c:dPt>
          <c:dPt>
            <c:idx val="4"/>
            <c:invertIfNegative val="0"/>
            <c:bubble3D val="0"/>
            <c:spPr>
              <a:gradFill flip="none" rotWithShape="1">
                <a:gsLst>
                  <a:gs pos="0">
                    <a:srgbClr val="C00000"/>
                  </a:gs>
                  <a:gs pos="50000">
                    <a:srgbClr val="FF0000"/>
                  </a:gs>
                  <a:gs pos="100000">
                    <a:srgbClr val="C00000"/>
                  </a:gs>
                </a:gsLst>
                <a:lin ang="10800000" scaled="1"/>
                <a:tileRect/>
              </a:gradFill>
              <a:ln>
                <a:solidFill>
                  <a:schemeClr val="bg2"/>
                </a:solidFill>
              </a:ln>
            </c:spPr>
          </c:dPt>
          <c:dPt>
            <c:idx val="6"/>
            <c:invertIfNegative val="0"/>
            <c:bubble3D val="0"/>
            <c:spPr>
              <a:gradFill flip="none" rotWithShape="1">
                <a:gsLst>
                  <a:gs pos="0">
                    <a:srgbClr val="008080"/>
                  </a:gs>
                  <a:gs pos="50000">
                    <a:srgbClr val="66FFFF"/>
                  </a:gs>
                  <a:gs pos="100000">
                    <a:srgbClr val="008080"/>
                  </a:gs>
                </a:gsLst>
                <a:lin ang="10800000" scaled="1"/>
                <a:tileRect/>
              </a:gradFill>
              <a:ln>
                <a:solidFill>
                  <a:schemeClr val="bg2"/>
                </a:solidFill>
              </a:ln>
            </c:spPr>
          </c:dPt>
          <c:cat>
            <c:strRef>
              <c:f>Sheet1!$A$2:$A$8</c:f>
              <c:strCache>
                <c:ptCount val="7"/>
                <c:pt idx="0">
                  <c:v>Calcineurin Inhibitor</c:v>
                </c:pt>
                <c:pt idx="1">
                  <c:v>CellCycle</c:v>
                </c:pt>
                <c:pt idx="2">
                  <c:v>Sirolimus/
Everolimus</c:v>
                </c:pt>
                <c:pt idx="4">
                  <c:v>Calcineurin Inhibitor</c:v>
                </c:pt>
                <c:pt idx="5">
                  <c:v>CellCycle</c:v>
                </c:pt>
                <c:pt idx="6">
                  <c:v>Sirolimus/
Everolimus</c:v>
                </c:pt>
              </c:strCache>
            </c:strRef>
          </c:cat>
          <c:val>
            <c:numRef>
              <c:f>Sheet1!$B$2:$B$8</c:f>
              <c:numCache>
                <c:formatCode>General</c:formatCode>
                <c:ptCount val="7"/>
                <c:pt idx="0">
                  <c:v>13.707700000000001</c:v>
                </c:pt>
                <c:pt idx="1">
                  <c:v>27.602900000000002</c:v>
                </c:pt>
                <c:pt idx="2">
                  <c:v>7.5919999999999996</c:v>
                </c:pt>
                <c:pt idx="4">
                  <c:v>16.398</c:v>
                </c:pt>
                <c:pt idx="5">
                  <c:v>28.8123</c:v>
                </c:pt>
                <c:pt idx="6">
                  <c:v>16.045999999999999</c:v>
                </c:pt>
              </c:numCache>
            </c:numRef>
          </c:val>
        </c:ser>
        <c:ser>
          <c:idx val="1"/>
          <c:order val="1"/>
          <c:tx>
            <c:strRef>
              <c:f>Sheet1!$C$1</c:f>
              <c:strCache>
                <c:ptCount val="1"/>
                <c:pt idx="0">
                  <c:v>%2</c:v>
                </c:pt>
              </c:strCache>
            </c:strRef>
          </c:tx>
          <c:spPr>
            <a:gradFill>
              <a:gsLst>
                <a:gs pos="0">
                  <a:srgbClr val="00B050"/>
                </a:gs>
                <a:gs pos="50000">
                  <a:srgbClr val="00FF00"/>
                </a:gs>
                <a:gs pos="100000">
                  <a:srgbClr val="00B050"/>
                </a:gs>
              </a:gsLst>
              <a:lin ang="10800000" scaled="1"/>
            </a:gradFill>
            <a:ln>
              <a:solidFill>
                <a:schemeClr val="bg2"/>
              </a:solidFill>
            </a:ln>
          </c:spPr>
          <c:invertIfNegative val="0"/>
          <c:dPt>
            <c:idx val="1"/>
            <c:invertIfNegative val="0"/>
            <c:bubble3D val="0"/>
            <c:spPr>
              <a:gradFill>
                <a:gsLst>
                  <a:gs pos="0">
                    <a:srgbClr val="CCCC00"/>
                  </a:gs>
                  <a:gs pos="50000">
                    <a:srgbClr val="FFFF00"/>
                  </a:gs>
                  <a:gs pos="100000">
                    <a:srgbClr val="CCCC00"/>
                  </a:gs>
                </a:gsLst>
                <a:lin ang="10800000" scaled="1"/>
              </a:gradFill>
              <a:ln>
                <a:solidFill>
                  <a:schemeClr val="bg2"/>
                </a:solidFill>
              </a:ln>
            </c:spPr>
          </c:dPt>
          <c:dPt>
            <c:idx val="5"/>
            <c:invertIfNegative val="0"/>
            <c:bubble3D val="0"/>
            <c:spPr>
              <a:gradFill>
                <a:gsLst>
                  <a:gs pos="0">
                    <a:srgbClr val="CCCC00"/>
                  </a:gs>
                  <a:gs pos="50000">
                    <a:srgbClr val="FFFF00"/>
                  </a:gs>
                  <a:gs pos="100000">
                    <a:srgbClr val="CCCC00"/>
                  </a:gs>
                </a:gsLst>
                <a:lin ang="10800000" scaled="1"/>
              </a:gradFill>
              <a:ln>
                <a:solidFill>
                  <a:schemeClr val="bg2"/>
                </a:solidFill>
              </a:ln>
            </c:spPr>
          </c:dPt>
          <c:cat>
            <c:strRef>
              <c:f>Sheet1!$A$2:$A$8</c:f>
              <c:strCache>
                <c:ptCount val="7"/>
                <c:pt idx="0">
                  <c:v>Calcineurin Inhibitor</c:v>
                </c:pt>
                <c:pt idx="1">
                  <c:v>CellCycle</c:v>
                </c:pt>
                <c:pt idx="2">
                  <c:v>Sirolimus/
Everolimus</c:v>
                </c:pt>
                <c:pt idx="4">
                  <c:v>Calcineurin Inhibitor</c:v>
                </c:pt>
                <c:pt idx="5">
                  <c:v>CellCycle</c:v>
                </c:pt>
                <c:pt idx="6">
                  <c:v>Sirolimus/
Everolimus</c:v>
                </c:pt>
              </c:strCache>
            </c:strRef>
          </c:cat>
          <c:val>
            <c:numRef>
              <c:f>Sheet1!$C$2:$C$8</c:f>
              <c:numCache>
                <c:formatCode>General</c:formatCode>
                <c:ptCount val="7"/>
                <c:pt idx="0">
                  <c:v>83.792900000000003</c:v>
                </c:pt>
                <c:pt idx="1">
                  <c:v>62.001100000000001</c:v>
                </c:pt>
                <c:pt idx="4">
                  <c:v>79.210700000000003</c:v>
                </c:pt>
                <c:pt idx="5">
                  <c:v>53.659399999999998</c:v>
                </c:pt>
              </c:numCache>
            </c:numRef>
          </c:val>
        </c:ser>
        <c:dLbls>
          <c:showLegendKey val="0"/>
          <c:showVal val="0"/>
          <c:showCatName val="0"/>
          <c:showSerName val="0"/>
          <c:showPercent val="0"/>
          <c:showBubbleSize val="0"/>
        </c:dLbls>
        <c:gapWidth val="35"/>
        <c:overlap val="100"/>
        <c:axId val="478191480"/>
        <c:axId val="478191872"/>
      </c:barChart>
      <c:catAx>
        <c:axId val="478191480"/>
        <c:scaling>
          <c:orientation val="minMax"/>
        </c:scaling>
        <c:delete val="0"/>
        <c:axPos val="b"/>
        <c:numFmt formatCode="General" sourceLinked="1"/>
        <c:majorTickMark val="out"/>
        <c:minorTickMark val="none"/>
        <c:tickLblPos val="nextTo"/>
        <c:txPr>
          <a:bodyPr rot="0"/>
          <a:lstStyle/>
          <a:p>
            <a:pPr>
              <a:defRPr sz="1500" b="1"/>
            </a:pPr>
            <a:endParaRPr lang="en-US"/>
          </a:p>
        </c:txPr>
        <c:crossAx val="478191872"/>
        <c:crosses val="autoZero"/>
        <c:auto val="1"/>
        <c:lblAlgn val="ctr"/>
        <c:lblOffset val="100"/>
        <c:tickLblSkip val="1"/>
        <c:noMultiLvlLbl val="0"/>
      </c:catAx>
      <c:valAx>
        <c:axId val="478191872"/>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874E-2"/>
              <c:y val="0.21671132842265844"/>
            </c:manualLayout>
          </c:layout>
          <c:overlay val="0"/>
        </c:title>
        <c:numFmt formatCode="General" sourceLinked="1"/>
        <c:majorTickMark val="out"/>
        <c:minorTickMark val="none"/>
        <c:tickLblPos val="nextTo"/>
        <c:txPr>
          <a:bodyPr/>
          <a:lstStyle/>
          <a:p>
            <a:pPr>
              <a:defRPr sz="1500" b="1"/>
            </a:pPr>
            <a:endParaRPr lang="en-US"/>
          </a:p>
        </c:txPr>
        <c:crossAx val="478191480"/>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613E-2"/>
          <c:w val="0.89292662330252193"/>
          <c:h val="0.8728787026621867"/>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421E-3"/>
                  <c:y val="7.4896419197602218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313E-3"/>
                  <c:y val="7.9416947881516875E-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
                  <c:y val="0.23129209484408195"/>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Year 1 (N = 12,803)</c:v>
                </c:pt>
                <c:pt idx="1">
                  <c:v>Year 5 (N = 5,397)</c:v>
                </c:pt>
                <c:pt idx="2">
                  <c:v>Column2</c:v>
                </c:pt>
              </c:strCache>
            </c:strRef>
          </c:cat>
          <c:val>
            <c:numRef>
              <c:f>Sheet1!$B$2:$D$2</c:f>
              <c:numCache>
                <c:formatCode>General</c:formatCode>
                <c:ptCount val="3"/>
                <c:pt idx="0">
                  <c:v>4.8348000000000004</c:v>
                </c:pt>
                <c:pt idx="1">
                  <c:v>5.5772000000000004</c:v>
                </c:pt>
              </c:numCache>
            </c:numRef>
          </c:val>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Year 1 (N = 12,803)</c:v>
                </c:pt>
                <c:pt idx="1">
                  <c:v>Year 5 (N = 5,397)</c:v>
                </c:pt>
                <c:pt idx="2">
                  <c:v>Column2</c:v>
                </c:pt>
              </c:strCache>
            </c:strRef>
          </c:cat>
          <c:val>
            <c:numRef>
              <c:f>Sheet1!$B$3:$D$3</c:f>
              <c:numCache>
                <c:formatCode>General</c:formatCode>
                <c:ptCount val="3"/>
                <c:pt idx="0">
                  <c:v>6.7953000000000001</c:v>
                </c:pt>
                <c:pt idx="1">
                  <c:v>7.1151</c:v>
                </c:pt>
              </c:numCache>
            </c:numRef>
          </c:val>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Year 1 (N = 12,803)</c:v>
                </c:pt>
                <c:pt idx="1">
                  <c:v>Year 5 (N = 5,397)</c:v>
                </c:pt>
                <c:pt idx="2">
                  <c:v>Column2</c:v>
                </c:pt>
              </c:strCache>
            </c:strRef>
          </c:cat>
          <c:val>
            <c:numRef>
              <c:f>Sheet1!$B$4:$D$4</c:f>
              <c:numCache>
                <c:formatCode>General</c:formatCode>
                <c:ptCount val="3"/>
                <c:pt idx="0">
                  <c:v>20.838899999999999</c:v>
                </c:pt>
                <c:pt idx="1">
                  <c:v>19.937000000000001</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Sheet1!$B$1:$D$1</c:f>
              <c:strCache>
                <c:ptCount val="3"/>
                <c:pt idx="0">
                  <c:v>Year 1 (N = 12,803)</c:v>
                </c:pt>
                <c:pt idx="1">
                  <c:v>Year 5 (N = 5,397)</c:v>
                </c:pt>
                <c:pt idx="2">
                  <c:v>Column2</c:v>
                </c:pt>
              </c:strCache>
            </c:strRef>
          </c:cat>
          <c:val>
            <c:numRef>
              <c:f>Sheet1!$B$5:$D$5</c:f>
              <c:numCache>
                <c:formatCode>General</c:formatCode>
                <c:ptCount val="3"/>
                <c:pt idx="0">
                  <c:v>50.238199999999999</c:v>
                </c:pt>
                <c:pt idx="1">
                  <c:v>39.762799999999999</c:v>
                </c:pt>
              </c:numCache>
            </c:numRef>
          </c:val>
        </c:ser>
        <c:ser>
          <c:idx val="4"/>
          <c:order val="4"/>
          <c:tx>
            <c:strRef>
              <c:f>Sheet1!$A$6</c:f>
              <c:strCache>
                <c:ptCount val="1"/>
                <c:pt idx="0">
                  <c:v>Tacrolimus Alone</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Sheet1!$B$1:$D$1</c:f>
              <c:strCache>
                <c:ptCount val="3"/>
                <c:pt idx="0">
                  <c:v>Year 1 (N = 12,803)</c:v>
                </c:pt>
                <c:pt idx="1">
                  <c:v>Year 5 (N = 5,397)</c:v>
                </c:pt>
                <c:pt idx="2">
                  <c:v>Column2</c:v>
                </c:pt>
              </c:strCache>
            </c:strRef>
          </c:cat>
          <c:val>
            <c:numRef>
              <c:f>Sheet1!$B$6:$D$6</c:f>
              <c:numCache>
                <c:formatCode>General</c:formatCode>
                <c:ptCount val="3"/>
                <c:pt idx="0">
                  <c:v>6.4126000000000003</c:v>
                </c:pt>
                <c:pt idx="1">
                  <c:v>8.6158999999999999</c:v>
                </c:pt>
              </c:numCache>
            </c:numRef>
          </c:val>
        </c:ser>
        <c:ser>
          <c:idx val="5"/>
          <c:order val="5"/>
          <c:tx>
            <c:strRef>
              <c:f>Sheet1!$A$7</c:f>
              <c:strCache>
                <c:ptCount val="1"/>
                <c:pt idx="0">
                  <c:v>Sirolimus/Everolimus + Calcineurin</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Sheet1!$B$1:$D$1</c:f>
              <c:strCache>
                <c:ptCount val="3"/>
                <c:pt idx="0">
                  <c:v>Year 1 (N = 12,803)</c:v>
                </c:pt>
                <c:pt idx="1">
                  <c:v>Year 5 (N = 5,397)</c:v>
                </c:pt>
                <c:pt idx="2">
                  <c:v>Column2</c:v>
                </c:pt>
              </c:strCache>
            </c:strRef>
          </c:cat>
          <c:val>
            <c:numRef>
              <c:f>Sheet1!$B$7:$D$7</c:f>
              <c:numCache>
                <c:formatCode>General</c:formatCode>
                <c:ptCount val="3"/>
                <c:pt idx="0">
                  <c:v>1.5621</c:v>
                </c:pt>
                <c:pt idx="1">
                  <c:v>6.0960000000000001</c:v>
                </c:pt>
              </c:numCache>
            </c:numRef>
          </c:val>
        </c:ser>
        <c:ser>
          <c:idx val="6"/>
          <c:order val="6"/>
          <c:tx>
            <c:strRef>
              <c:f>Sheet1!$A$8</c:f>
              <c:strCache>
                <c:ptCount val="1"/>
                <c:pt idx="0">
                  <c:v>Sirolimus/Everolimus + Cellcycle</c:v>
                </c:pt>
              </c:strCache>
            </c:strRef>
          </c:tx>
          <c:spPr>
            <a:gradFill>
              <a:gsLst>
                <a:gs pos="0">
                  <a:srgbClr val="7030A0"/>
                </a:gs>
                <a:gs pos="50000">
                  <a:srgbClr val="9933FF"/>
                </a:gs>
                <a:gs pos="100000">
                  <a:srgbClr val="7030A0"/>
                </a:gs>
              </a:gsLst>
              <a:lin ang="10800000" scaled="1"/>
            </a:gradFill>
            <a:ln>
              <a:solidFill>
                <a:srgbClr val="000000"/>
              </a:solidFill>
            </a:ln>
          </c:spPr>
          <c:invertIfNegative val="0"/>
          <c:cat>
            <c:strRef>
              <c:f>Sheet1!$B$1:$D$1</c:f>
              <c:strCache>
                <c:ptCount val="3"/>
                <c:pt idx="0">
                  <c:v>Year 1 (N = 12,803)</c:v>
                </c:pt>
                <c:pt idx="1">
                  <c:v>Year 5 (N = 5,397)</c:v>
                </c:pt>
                <c:pt idx="2">
                  <c:v>Column2</c:v>
                </c:pt>
              </c:strCache>
            </c:strRef>
          </c:cat>
          <c:val>
            <c:numRef>
              <c:f>Sheet1!$B$8:$D$8</c:f>
              <c:numCache>
                <c:formatCode>General</c:formatCode>
                <c:ptCount val="3"/>
                <c:pt idx="0">
                  <c:v>0.49209999999999998</c:v>
                </c:pt>
                <c:pt idx="1">
                  <c:v>3.0573000000000001</c:v>
                </c:pt>
              </c:numCache>
            </c:numRef>
          </c:val>
        </c:ser>
        <c:ser>
          <c:idx val="7"/>
          <c:order val="7"/>
          <c:tx>
            <c:strRef>
              <c:f>Sheet1!$A$9</c:f>
              <c:strCache>
                <c:ptCount val="1"/>
                <c:pt idx="0">
                  <c:v>Sirolimus/Everolimus + Calcineurin + Cellcycle</c:v>
                </c:pt>
              </c:strCache>
            </c:strRef>
          </c:tx>
          <c:spPr>
            <a:gradFill>
              <a:gsLst>
                <a:gs pos="0">
                  <a:srgbClr val="CAE2B8">
                    <a:lumMod val="10000"/>
                  </a:srgbClr>
                </a:gs>
                <a:gs pos="50000">
                  <a:srgbClr val="008080"/>
                </a:gs>
                <a:gs pos="100000">
                  <a:srgbClr val="CAE2B8">
                    <a:lumMod val="10000"/>
                  </a:srgbClr>
                </a:gs>
              </a:gsLst>
              <a:lin ang="10800000" scaled="1"/>
            </a:gradFill>
            <a:ln>
              <a:solidFill>
                <a:srgbClr val="000000"/>
              </a:solidFill>
            </a:ln>
          </c:spPr>
          <c:invertIfNegative val="0"/>
          <c:cat>
            <c:strRef>
              <c:f>Sheet1!$B$1:$D$1</c:f>
              <c:strCache>
                <c:ptCount val="3"/>
                <c:pt idx="0">
                  <c:v>Year 1 (N = 12,803)</c:v>
                </c:pt>
                <c:pt idx="1">
                  <c:v>Year 5 (N = 5,397)</c:v>
                </c:pt>
                <c:pt idx="2">
                  <c:v>Column2</c:v>
                </c:pt>
              </c:strCache>
            </c:strRef>
          </c:cat>
          <c:val>
            <c:numRef>
              <c:f>Sheet1!$B$9:$D$9</c:f>
              <c:numCache>
                <c:formatCode>General</c:formatCode>
                <c:ptCount val="3"/>
                <c:pt idx="0">
                  <c:v>5.2252999999999998</c:v>
                </c:pt>
                <c:pt idx="1">
                  <c:v>6.3554000000000004</c:v>
                </c:pt>
              </c:numCache>
            </c:numRef>
          </c:val>
        </c:ser>
        <c:ser>
          <c:idx val="8"/>
          <c:order val="8"/>
          <c:tx>
            <c:strRef>
              <c:f>Sheet1!$A$10</c:f>
              <c:strCache>
                <c:ptCount val="1"/>
                <c:pt idx="0">
                  <c:v>Other</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Sheet1!$B$1:$D$1</c:f>
              <c:strCache>
                <c:ptCount val="3"/>
                <c:pt idx="0">
                  <c:v>Year 1 (N = 12,803)</c:v>
                </c:pt>
                <c:pt idx="1">
                  <c:v>Year 5 (N = 5,397)</c:v>
                </c:pt>
                <c:pt idx="2">
                  <c:v>Column2</c:v>
                </c:pt>
              </c:strCache>
            </c:strRef>
          </c:cat>
          <c:val>
            <c:numRef>
              <c:f>Sheet1!$B$10:$D$10</c:f>
              <c:numCache>
                <c:formatCode>General</c:formatCode>
                <c:ptCount val="3"/>
                <c:pt idx="0">
                  <c:v>3.6006999999999998</c:v>
                </c:pt>
                <c:pt idx="1">
                  <c:v>3.4834000000000001</c:v>
                </c:pt>
              </c:numCache>
            </c:numRef>
          </c:val>
        </c:ser>
        <c:dLbls>
          <c:showLegendKey val="0"/>
          <c:showVal val="0"/>
          <c:showCatName val="0"/>
          <c:showSerName val="0"/>
          <c:showPercent val="0"/>
          <c:showBubbleSize val="0"/>
        </c:dLbls>
        <c:gapWidth val="62"/>
        <c:overlap val="100"/>
        <c:axId val="478192656"/>
        <c:axId val="478193048"/>
      </c:barChart>
      <c:catAx>
        <c:axId val="478192656"/>
        <c:scaling>
          <c:orientation val="minMax"/>
        </c:scaling>
        <c:delete val="1"/>
        <c:axPos val="b"/>
        <c:numFmt formatCode="General" sourceLinked="0"/>
        <c:majorTickMark val="out"/>
        <c:minorTickMark val="none"/>
        <c:tickLblPos val="none"/>
        <c:crossAx val="478193048"/>
        <c:crosses val="autoZero"/>
        <c:auto val="1"/>
        <c:lblAlgn val="ctr"/>
        <c:lblOffset val="100"/>
        <c:noMultiLvlLbl val="0"/>
      </c:catAx>
      <c:valAx>
        <c:axId val="478193048"/>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78192656"/>
        <c:crosses val="autoZero"/>
        <c:crossBetween val="between"/>
        <c:majorUnit val="0.2"/>
      </c:valAx>
      <c:spPr>
        <a:solidFill>
          <a:srgbClr val="000000"/>
        </a:solidFill>
        <a:ln>
          <a:solidFill>
            <a:srgbClr val="FFFFFF"/>
          </a:solidFill>
        </a:ln>
      </c:spPr>
    </c:plotArea>
    <c:legend>
      <c:legendPos val="r"/>
      <c:layout>
        <c:manualLayout>
          <c:xMode val="edge"/>
          <c:yMode val="edge"/>
          <c:x val="0.66828825744609432"/>
          <c:y val="5.4710817397826753E-2"/>
          <c:w val="0.31322617824946608"/>
          <c:h val="0.838505811773539"/>
        </c:manualLayout>
      </c:layout>
      <c:overlay val="0"/>
      <c:spPr>
        <a:solidFill>
          <a:schemeClr val="bg2"/>
        </a:solidFill>
        <a:ln w="12700">
          <a:solidFill>
            <a:srgbClr val="FFFFFF"/>
          </a:solidFill>
        </a:ln>
      </c:spPr>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smoothMarker"/>
        <c:varyColors val="0"/>
        <c:ser>
          <c:idx val="0"/>
          <c:order val="0"/>
          <c:tx>
            <c:strRef>
              <c:f>Sheet1!$B$1</c:f>
              <c:strCache>
                <c:ptCount val="1"/>
                <c:pt idx="0">
                  <c:v>Tacrolimus + MMF/MPA use at discharge and 1 year (N=4,702)</c:v>
                </c:pt>
              </c:strCache>
            </c:strRef>
          </c:tx>
          <c:spPr>
            <a:ln w="41275">
              <a:solidFill>
                <a:srgbClr val="00FF00"/>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100</c:v>
                </c:pt>
                <c:pt idx="2">
                  <c:v>100</c:v>
                </c:pt>
                <c:pt idx="3">
                  <c:v>100</c:v>
                </c:pt>
                <c:pt idx="4">
                  <c:v>100</c:v>
                </c:pt>
                <c:pt idx="5">
                  <c:v>97.82</c:v>
                </c:pt>
                <c:pt idx="6">
                  <c:v>95.445999999999998</c:v>
                </c:pt>
                <c:pt idx="7">
                  <c:v>93.236999999999995</c:v>
                </c:pt>
                <c:pt idx="8">
                  <c:v>90.988</c:v>
                </c:pt>
                <c:pt idx="9">
                  <c:v>88.775999999999996</c:v>
                </c:pt>
                <c:pt idx="10">
                  <c:v>86.421999999999997</c:v>
                </c:pt>
                <c:pt idx="11">
                  <c:v>84.096000000000004</c:v>
                </c:pt>
                <c:pt idx="12">
                  <c:v>82.022000000000006</c:v>
                </c:pt>
                <c:pt idx="13">
                  <c:v>79.322000000000003</c:v>
                </c:pt>
                <c:pt idx="14">
                  <c:v>77.126000000000005</c:v>
                </c:pt>
                <c:pt idx="15">
                  <c:v>75.429000000000002</c:v>
                </c:pt>
                <c:pt idx="16">
                  <c:v>73.63</c:v>
                </c:pt>
                <c:pt idx="17">
                  <c:v>71.694999999999993</c:v>
                </c:pt>
                <c:pt idx="18">
                  <c:v>69.813999999999993</c:v>
                </c:pt>
                <c:pt idx="19">
                  <c:v>68.034000000000006</c:v>
                </c:pt>
                <c:pt idx="20">
                  <c:v>65.694000000000003</c:v>
                </c:pt>
                <c:pt idx="21">
                  <c:v>63.795999999999999</c:v>
                </c:pt>
                <c:pt idx="22">
                  <c:v>61.973999999999997</c:v>
                </c:pt>
                <c:pt idx="23">
                  <c:v>59.956000000000003</c:v>
                </c:pt>
                <c:pt idx="24">
                  <c:v>58.057000000000002</c:v>
                </c:pt>
                <c:pt idx="25">
                  <c:v>56.49</c:v>
                </c:pt>
                <c:pt idx="26">
                  <c:v>54.933</c:v>
                </c:pt>
                <c:pt idx="27">
                  <c:v>53.399000000000001</c:v>
                </c:pt>
                <c:pt idx="28">
                  <c:v>52.207000000000001</c:v>
                </c:pt>
                <c:pt idx="29">
                  <c:v>50.265999999999998</c:v>
                </c:pt>
                <c:pt idx="30">
                  <c:v>49.209000000000003</c:v>
                </c:pt>
                <c:pt idx="31">
                  <c:v>47.828000000000003</c:v>
                </c:pt>
                <c:pt idx="32">
                  <c:v>46.5</c:v>
                </c:pt>
                <c:pt idx="33">
                  <c:v>44.798000000000002</c:v>
                </c:pt>
                <c:pt idx="34">
                  <c:v>43.734000000000002</c:v>
                </c:pt>
                <c:pt idx="35">
                  <c:v>42.485999999999997</c:v>
                </c:pt>
                <c:pt idx="36">
                  <c:v>40.783000000000001</c:v>
                </c:pt>
                <c:pt idx="37">
                  <c:v>38.518000000000001</c:v>
                </c:pt>
                <c:pt idx="38">
                  <c:v>37.521999999999998</c:v>
                </c:pt>
                <c:pt idx="39">
                  <c:v>36.999000000000002</c:v>
                </c:pt>
                <c:pt idx="40">
                  <c:v>35.607999999999997</c:v>
                </c:pt>
                <c:pt idx="41">
                  <c:v>35.194000000000003</c:v>
                </c:pt>
                <c:pt idx="42">
                  <c:v>33.508000000000003</c:v>
                </c:pt>
                <c:pt idx="43">
                  <c:v>32.183999999999997</c:v>
                </c:pt>
                <c:pt idx="44">
                  <c:v>30.523</c:v>
                </c:pt>
              </c:numCache>
            </c:numRef>
          </c:yVal>
          <c:smooth val="0"/>
        </c:ser>
        <c:ser>
          <c:idx val="1"/>
          <c:order val="1"/>
          <c:tx>
            <c:strRef>
              <c:f>Sheet1!$C$1</c:f>
              <c:strCache>
                <c:ptCount val="1"/>
                <c:pt idx="0">
                  <c:v>Tacrolimus + AZA use at discharge and 1 year (N=1,725)</c:v>
                </c:pt>
              </c:strCache>
            </c:strRef>
          </c:tx>
          <c:spPr>
            <a:ln w="41275">
              <a:solidFill>
                <a:srgbClr val="FFFF00"/>
              </a:solidFill>
              <a:prstDash val="solid"/>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100</c:v>
                </c:pt>
                <c:pt idx="2">
                  <c:v>100</c:v>
                </c:pt>
                <c:pt idx="3">
                  <c:v>100</c:v>
                </c:pt>
                <c:pt idx="4">
                  <c:v>100</c:v>
                </c:pt>
                <c:pt idx="5">
                  <c:v>98.875</c:v>
                </c:pt>
                <c:pt idx="6">
                  <c:v>96.557000000000002</c:v>
                </c:pt>
                <c:pt idx="7">
                  <c:v>94.822000000000003</c:v>
                </c:pt>
                <c:pt idx="8">
                  <c:v>93.001999999999995</c:v>
                </c:pt>
                <c:pt idx="9">
                  <c:v>91.108999999999995</c:v>
                </c:pt>
                <c:pt idx="10">
                  <c:v>88.998000000000005</c:v>
                </c:pt>
                <c:pt idx="11">
                  <c:v>86.938999999999993</c:v>
                </c:pt>
                <c:pt idx="12">
                  <c:v>85.153999999999996</c:v>
                </c:pt>
                <c:pt idx="13">
                  <c:v>83.19</c:v>
                </c:pt>
                <c:pt idx="14">
                  <c:v>81.804000000000002</c:v>
                </c:pt>
                <c:pt idx="15">
                  <c:v>79.867000000000004</c:v>
                </c:pt>
                <c:pt idx="16">
                  <c:v>78.911000000000001</c:v>
                </c:pt>
                <c:pt idx="17">
                  <c:v>77.010999999999996</c:v>
                </c:pt>
                <c:pt idx="18">
                  <c:v>75.245999999999995</c:v>
                </c:pt>
                <c:pt idx="19">
                  <c:v>73.375</c:v>
                </c:pt>
                <c:pt idx="20">
                  <c:v>71.540000000000006</c:v>
                </c:pt>
                <c:pt idx="21">
                  <c:v>70.055000000000007</c:v>
                </c:pt>
                <c:pt idx="22">
                  <c:v>68.343999999999994</c:v>
                </c:pt>
                <c:pt idx="23">
                  <c:v>66.010999999999996</c:v>
                </c:pt>
                <c:pt idx="24">
                  <c:v>64.275999999999996</c:v>
                </c:pt>
                <c:pt idx="25">
                  <c:v>63.103999999999999</c:v>
                </c:pt>
                <c:pt idx="26">
                  <c:v>61.552</c:v>
                </c:pt>
                <c:pt idx="27">
                  <c:v>60.109000000000002</c:v>
                </c:pt>
                <c:pt idx="28">
                  <c:v>58.319000000000003</c:v>
                </c:pt>
                <c:pt idx="29">
                  <c:v>57.43</c:v>
                </c:pt>
                <c:pt idx="30">
                  <c:v>54.976999999999997</c:v>
                </c:pt>
                <c:pt idx="31">
                  <c:v>53.719000000000001</c:v>
                </c:pt>
                <c:pt idx="32">
                  <c:v>52.195999999999998</c:v>
                </c:pt>
                <c:pt idx="33">
                  <c:v>50.570999999999998</c:v>
                </c:pt>
                <c:pt idx="34">
                  <c:v>49.505000000000003</c:v>
                </c:pt>
                <c:pt idx="35">
                  <c:v>48.854999999999997</c:v>
                </c:pt>
                <c:pt idx="36">
                  <c:v>47.463000000000001</c:v>
                </c:pt>
                <c:pt idx="37">
                  <c:v>44.404000000000003</c:v>
                </c:pt>
                <c:pt idx="38">
                  <c:v>42.411000000000001</c:v>
                </c:pt>
                <c:pt idx="39">
                  <c:v>41.551000000000002</c:v>
                </c:pt>
                <c:pt idx="40">
                  <c:v>40.645000000000003</c:v>
                </c:pt>
                <c:pt idx="41">
                  <c:v>39.512</c:v>
                </c:pt>
                <c:pt idx="42">
                  <c:v>37.582000000000001</c:v>
                </c:pt>
                <c:pt idx="43">
                  <c:v>36.39</c:v>
                </c:pt>
                <c:pt idx="44">
                  <c:v>35.456000000000003</c:v>
                </c:pt>
              </c:numCache>
            </c:numRef>
          </c:yVal>
          <c:smooth val="0"/>
        </c:ser>
        <c:ser>
          <c:idx val="2"/>
          <c:order val="2"/>
          <c:tx>
            <c:strRef>
              <c:f>Sheet1!$D$1</c:f>
              <c:strCache>
                <c:ptCount val="1"/>
                <c:pt idx="0">
                  <c:v>Cyclosporine + MM/MPA use at discharge and 1 year (N=504)</c:v>
                </c:pt>
              </c:strCache>
            </c:strRef>
          </c:tx>
          <c:spPr>
            <a:ln w="41275">
              <a:solidFill>
                <a:srgbClr val="00FF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Sheet1!$D$2:$D$46</c:f>
              <c:numCache>
                <c:formatCode>General</c:formatCode>
                <c:ptCount val="45"/>
                <c:pt idx="0">
                  <c:v>100</c:v>
                </c:pt>
                <c:pt idx="1">
                  <c:v>100</c:v>
                </c:pt>
                <c:pt idx="2">
                  <c:v>100</c:v>
                </c:pt>
                <c:pt idx="3">
                  <c:v>100</c:v>
                </c:pt>
                <c:pt idx="4">
                  <c:v>100</c:v>
                </c:pt>
                <c:pt idx="5">
                  <c:v>98.793999999999997</c:v>
                </c:pt>
                <c:pt idx="6">
                  <c:v>97.174999999999997</c:v>
                </c:pt>
                <c:pt idx="7">
                  <c:v>95.138000000000005</c:v>
                </c:pt>
                <c:pt idx="8">
                  <c:v>92.433999999999997</c:v>
                </c:pt>
                <c:pt idx="9">
                  <c:v>90.706999999999994</c:v>
                </c:pt>
                <c:pt idx="10">
                  <c:v>88.54</c:v>
                </c:pt>
                <c:pt idx="11">
                  <c:v>86.147000000000006</c:v>
                </c:pt>
                <c:pt idx="12">
                  <c:v>83.066000000000003</c:v>
                </c:pt>
                <c:pt idx="13">
                  <c:v>80.358000000000004</c:v>
                </c:pt>
                <c:pt idx="14">
                  <c:v>78.533000000000001</c:v>
                </c:pt>
                <c:pt idx="15">
                  <c:v>75.322000000000003</c:v>
                </c:pt>
                <c:pt idx="16">
                  <c:v>72.983999999999995</c:v>
                </c:pt>
                <c:pt idx="17">
                  <c:v>71.269000000000005</c:v>
                </c:pt>
                <c:pt idx="18">
                  <c:v>70.284000000000006</c:v>
                </c:pt>
                <c:pt idx="19">
                  <c:v>69.540999999999997</c:v>
                </c:pt>
                <c:pt idx="20">
                  <c:v>67.278000000000006</c:v>
                </c:pt>
                <c:pt idx="21">
                  <c:v>64.938000000000002</c:v>
                </c:pt>
                <c:pt idx="22">
                  <c:v>62.850999999999999</c:v>
                </c:pt>
                <c:pt idx="23">
                  <c:v>61.015999999999998</c:v>
                </c:pt>
                <c:pt idx="24">
                  <c:v>59.369</c:v>
                </c:pt>
                <c:pt idx="25">
                  <c:v>57.674999999999997</c:v>
                </c:pt>
                <c:pt idx="26">
                  <c:v>57.106999999999999</c:v>
                </c:pt>
                <c:pt idx="27">
                  <c:v>55.118000000000002</c:v>
                </c:pt>
                <c:pt idx="28">
                  <c:v>53.12</c:v>
                </c:pt>
                <c:pt idx="29">
                  <c:v>51.033999999999999</c:v>
                </c:pt>
                <c:pt idx="30">
                  <c:v>49.210999999999999</c:v>
                </c:pt>
                <c:pt idx="31">
                  <c:v>47.372999999999998</c:v>
                </c:pt>
                <c:pt idx="32">
                  <c:v>46.436</c:v>
                </c:pt>
                <c:pt idx="33">
                  <c:v>44.427999999999997</c:v>
                </c:pt>
                <c:pt idx="34">
                  <c:v>44.075000000000003</c:v>
                </c:pt>
                <c:pt idx="35">
                  <c:v>43.713999999999999</c:v>
                </c:pt>
                <c:pt idx="36">
                  <c:v>42.598999999999997</c:v>
                </c:pt>
                <c:pt idx="37">
                  <c:v>42.598999999999997</c:v>
                </c:pt>
                <c:pt idx="38">
                  <c:v>40.097000000000001</c:v>
                </c:pt>
                <c:pt idx="39">
                  <c:v>37.948999999999998</c:v>
                </c:pt>
                <c:pt idx="40">
                  <c:v>36.625</c:v>
                </c:pt>
                <c:pt idx="41">
                  <c:v>36.625</c:v>
                </c:pt>
                <c:pt idx="42">
                  <c:v>36.625</c:v>
                </c:pt>
                <c:pt idx="43">
                  <c:v>36.116</c:v>
                </c:pt>
                <c:pt idx="44">
                  <c:v>36.116</c:v>
                </c:pt>
              </c:numCache>
            </c:numRef>
          </c:yVal>
          <c:smooth val="0"/>
        </c:ser>
        <c:ser>
          <c:idx val="3"/>
          <c:order val="3"/>
          <c:tx>
            <c:strRef>
              <c:f>Sheet1!$E$1</c:f>
              <c:strCache>
                <c:ptCount val="1"/>
                <c:pt idx="0">
                  <c:v>Cyclosporine + AZA use at discharge and 1 year (N=551)</c:v>
                </c:pt>
              </c:strCache>
            </c:strRef>
          </c:tx>
          <c:spPr>
            <a:ln w="41275">
              <a:solidFill>
                <a:srgbClr val="FF00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Sheet1!$E$2:$E$46</c:f>
              <c:numCache>
                <c:formatCode>General</c:formatCode>
                <c:ptCount val="45"/>
                <c:pt idx="0">
                  <c:v>100</c:v>
                </c:pt>
                <c:pt idx="1">
                  <c:v>100</c:v>
                </c:pt>
                <c:pt idx="2">
                  <c:v>100</c:v>
                </c:pt>
                <c:pt idx="3">
                  <c:v>100</c:v>
                </c:pt>
                <c:pt idx="4">
                  <c:v>100</c:v>
                </c:pt>
                <c:pt idx="5">
                  <c:v>99.090999999999994</c:v>
                </c:pt>
                <c:pt idx="6">
                  <c:v>96.908000000000001</c:v>
                </c:pt>
                <c:pt idx="7">
                  <c:v>94.903999999999996</c:v>
                </c:pt>
                <c:pt idx="8">
                  <c:v>93.257000000000005</c:v>
                </c:pt>
                <c:pt idx="9">
                  <c:v>90.763000000000005</c:v>
                </c:pt>
                <c:pt idx="10">
                  <c:v>88.460999999999999</c:v>
                </c:pt>
                <c:pt idx="11">
                  <c:v>86.733999999999995</c:v>
                </c:pt>
                <c:pt idx="12">
                  <c:v>85.003</c:v>
                </c:pt>
                <c:pt idx="13">
                  <c:v>82.251999999999995</c:v>
                </c:pt>
                <c:pt idx="14">
                  <c:v>79.688000000000002</c:v>
                </c:pt>
                <c:pt idx="15">
                  <c:v>78.103999999999999</c:v>
                </c:pt>
                <c:pt idx="16">
                  <c:v>75.498999999999995</c:v>
                </c:pt>
                <c:pt idx="17">
                  <c:v>73.447000000000003</c:v>
                </c:pt>
                <c:pt idx="18">
                  <c:v>71.593000000000004</c:v>
                </c:pt>
                <c:pt idx="19">
                  <c:v>69.941000000000003</c:v>
                </c:pt>
                <c:pt idx="20">
                  <c:v>68.072999999999993</c:v>
                </c:pt>
                <c:pt idx="21">
                  <c:v>67.23</c:v>
                </c:pt>
                <c:pt idx="22">
                  <c:v>65.962000000000003</c:v>
                </c:pt>
                <c:pt idx="23">
                  <c:v>64.475999999999999</c:v>
                </c:pt>
                <c:pt idx="24">
                  <c:v>63.829000000000001</c:v>
                </c:pt>
                <c:pt idx="25">
                  <c:v>62.94</c:v>
                </c:pt>
                <c:pt idx="26">
                  <c:v>61.591000000000001</c:v>
                </c:pt>
                <c:pt idx="27">
                  <c:v>59.337000000000003</c:v>
                </c:pt>
                <c:pt idx="28">
                  <c:v>56.805999999999997</c:v>
                </c:pt>
                <c:pt idx="29">
                  <c:v>55.35</c:v>
                </c:pt>
                <c:pt idx="30">
                  <c:v>54.615000000000002</c:v>
                </c:pt>
                <c:pt idx="31">
                  <c:v>53.88</c:v>
                </c:pt>
                <c:pt idx="32">
                  <c:v>53.122</c:v>
                </c:pt>
                <c:pt idx="33">
                  <c:v>52.021999999999998</c:v>
                </c:pt>
                <c:pt idx="34">
                  <c:v>51.182000000000002</c:v>
                </c:pt>
                <c:pt idx="35">
                  <c:v>49.488</c:v>
                </c:pt>
                <c:pt idx="36">
                  <c:v>48.322000000000003</c:v>
                </c:pt>
                <c:pt idx="37">
                  <c:v>46.738</c:v>
                </c:pt>
                <c:pt idx="38">
                  <c:v>45.148000000000003</c:v>
                </c:pt>
                <c:pt idx="39">
                  <c:v>44.192</c:v>
                </c:pt>
                <c:pt idx="40">
                  <c:v>41.543999999999997</c:v>
                </c:pt>
                <c:pt idx="41">
                  <c:v>40.774999999999999</c:v>
                </c:pt>
                <c:pt idx="42">
                  <c:v>40.774999999999999</c:v>
                </c:pt>
                <c:pt idx="43">
                  <c:v>38.835999999999999</c:v>
                </c:pt>
                <c:pt idx="44">
                  <c:v>38.436</c:v>
                </c:pt>
              </c:numCache>
            </c:numRef>
          </c:yVal>
          <c:smooth val="0"/>
        </c:ser>
        <c:dLbls>
          <c:showLegendKey val="0"/>
          <c:showVal val="0"/>
          <c:showCatName val="0"/>
          <c:showSerName val="0"/>
          <c:showPercent val="0"/>
          <c:showBubbleSize val="0"/>
        </c:dLbls>
        <c:axId val="441065928"/>
        <c:axId val="441066320"/>
      </c:scatterChart>
      <c:valAx>
        <c:axId val="441065928"/>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41066320"/>
        <c:crosses val="autoZero"/>
        <c:crossBetween val="midCat"/>
        <c:majorUnit val="1"/>
      </c:valAx>
      <c:valAx>
        <c:axId val="4410663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41065928"/>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54785263737194145"/>
          <c:w val="0.70667409936590064"/>
          <c:h val="0.2451581153162309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097248619784601"/>
        </c:manualLayout>
      </c:layout>
      <c:scatterChart>
        <c:scatterStyle val="smoothMarker"/>
        <c:varyColors val="0"/>
        <c:ser>
          <c:idx val="0"/>
          <c:order val="0"/>
          <c:tx>
            <c:strRef>
              <c:f>Sheet1!$B$1</c:f>
              <c:strCache>
                <c:ptCount val="1"/>
                <c:pt idx="0">
                  <c:v>Tacrolimus + MMF/MPA use at discharge and 1 year (N=1,363)</c:v>
                </c:pt>
              </c:strCache>
            </c:strRef>
          </c:tx>
          <c:spPr>
            <a:ln w="41275">
              <a:solidFill>
                <a:srgbClr val="00FF00"/>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Sheet1!$B$2:$B$46</c:f>
              <c:numCache>
                <c:formatCode>General</c:formatCode>
                <c:ptCount val="45"/>
                <c:pt idx="0">
                  <c:v>100</c:v>
                </c:pt>
                <c:pt idx="1">
                  <c:v>100</c:v>
                </c:pt>
                <c:pt idx="2">
                  <c:v>100</c:v>
                </c:pt>
                <c:pt idx="3">
                  <c:v>100</c:v>
                </c:pt>
                <c:pt idx="4">
                  <c:v>100</c:v>
                </c:pt>
                <c:pt idx="5">
                  <c:v>97.68</c:v>
                </c:pt>
                <c:pt idx="6">
                  <c:v>95.798000000000002</c:v>
                </c:pt>
                <c:pt idx="7">
                  <c:v>93.594999999999999</c:v>
                </c:pt>
                <c:pt idx="8">
                  <c:v>91.02</c:v>
                </c:pt>
                <c:pt idx="9">
                  <c:v>88.483999999999995</c:v>
                </c:pt>
                <c:pt idx="10">
                  <c:v>86.344999999999999</c:v>
                </c:pt>
                <c:pt idx="11">
                  <c:v>84.658000000000001</c:v>
                </c:pt>
                <c:pt idx="12">
                  <c:v>82.147000000000006</c:v>
                </c:pt>
                <c:pt idx="13">
                  <c:v>79.765000000000001</c:v>
                </c:pt>
                <c:pt idx="14">
                  <c:v>78.197999999999993</c:v>
                </c:pt>
                <c:pt idx="15">
                  <c:v>77.186000000000007</c:v>
                </c:pt>
                <c:pt idx="16">
                  <c:v>75.331000000000003</c:v>
                </c:pt>
                <c:pt idx="17">
                  <c:v>72.674000000000007</c:v>
                </c:pt>
                <c:pt idx="18">
                  <c:v>70.197000000000003</c:v>
                </c:pt>
                <c:pt idx="19">
                  <c:v>68.099000000000004</c:v>
                </c:pt>
                <c:pt idx="20">
                  <c:v>65.263999999999996</c:v>
                </c:pt>
                <c:pt idx="21">
                  <c:v>63.646999999999998</c:v>
                </c:pt>
                <c:pt idx="22">
                  <c:v>61.223999999999997</c:v>
                </c:pt>
                <c:pt idx="23">
                  <c:v>58.932000000000002</c:v>
                </c:pt>
                <c:pt idx="24">
                  <c:v>56.226999999999997</c:v>
                </c:pt>
                <c:pt idx="25">
                  <c:v>54.220999999999997</c:v>
                </c:pt>
                <c:pt idx="26">
                  <c:v>52.179000000000002</c:v>
                </c:pt>
                <c:pt idx="27">
                  <c:v>50.68</c:v>
                </c:pt>
                <c:pt idx="28">
                  <c:v>49.52</c:v>
                </c:pt>
                <c:pt idx="29">
                  <c:v>46.834000000000003</c:v>
                </c:pt>
                <c:pt idx="30">
                  <c:v>46.145000000000003</c:v>
                </c:pt>
                <c:pt idx="31">
                  <c:v>44.968000000000004</c:v>
                </c:pt>
                <c:pt idx="32">
                  <c:v>43.137999999999998</c:v>
                </c:pt>
                <c:pt idx="33">
                  <c:v>40.616999999999997</c:v>
                </c:pt>
                <c:pt idx="34">
                  <c:v>39.962000000000003</c:v>
                </c:pt>
                <c:pt idx="35">
                  <c:v>38.613</c:v>
                </c:pt>
                <c:pt idx="36">
                  <c:v>37.874000000000002</c:v>
                </c:pt>
                <c:pt idx="37">
                  <c:v>35.322000000000003</c:v>
                </c:pt>
                <c:pt idx="38">
                  <c:v>34.234999999999999</c:v>
                </c:pt>
                <c:pt idx="39">
                  <c:v>33.673999999999999</c:v>
                </c:pt>
                <c:pt idx="40">
                  <c:v>33.112000000000002</c:v>
                </c:pt>
                <c:pt idx="41">
                  <c:v>32.262999999999998</c:v>
                </c:pt>
                <c:pt idx="42">
                  <c:v>29.622</c:v>
                </c:pt>
                <c:pt idx="43">
                  <c:v>27.826000000000001</c:v>
                </c:pt>
                <c:pt idx="44">
                  <c:v>24.568999999999999</c:v>
                </c:pt>
              </c:numCache>
            </c:numRef>
          </c:yVal>
          <c:smooth val="0"/>
        </c:ser>
        <c:ser>
          <c:idx val="1"/>
          <c:order val="1"/>
          <c:tx>
            <c:strRef>
              <c:f>Sheet1!$C$1</c:f>
              <c:strCache>
                <c:ptCount val="1"/>
                <c:pt idx="0">
                  <c:v>Tacrolimus + AZA use at discharge and 1 year (N=566)</c:v>
                </c:pt>
              </c:strCache>
            </c:strRef>
          </c:tx>
          <c:spPr>
            <a:ln w="41275">
              <a:solidFill>
                <a:srgbClr val="FFFF00"/>
              </a:solidFill>
              <a:prstDash val="solid"/>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Sheet1!$C$2:$C$46</c:f>
              <c:numCache>
                <c:formatCode>General</c:formatCode>
                <c:ptCount val="45"/>
                <c:pt idx="0">
                  <c:v>100</c:v>
                </c:pt>
                <c:pt idx="1">
                  <c:v>100</c:v>
                </c:pt>
                <c:pt idx="2">
                  <c:v>100</c:v>
                </c:pt>
                <c:pt idx="3">
                  <c:v>100</c:v>
                </c:pt>
                <c:pt idx="4">
                  <c:v>100</c:v>
                </c:pt>
                <c:pt idx="5">
                  <c:v>98.751999999999995</c:v>
                </c:pt>
                <c:pt idx="6">
                  <c:v>97.501999999999995</c:v>
                </c:pt>
                <c:pt idx="7">
                  <c:v>96.242000000000004</c:v>
                </c:pt>
                <c:pt idx="8">
                  <c:v>94.963999999999999</c:v>
                </c:pt>
                <c:pt idx="9">
                  <c:v>93.215000000000003</c:v>
                </c:pt>
                <c:pt idx="10">
                  <c:v>91.460999999999999</c:v>
                </c:pt>
                <c:pt idx="11">
                  <c:v>89.896000000000001</c:v>
                </c:pt>
                <c:pt idx="12">
                  <c:v>89.1</c:v>
                </c:pt>
                <c:pt idx="13">
                  <c:v>86.730999999999995</c:v>
                </c:pt>
                <c:pt idx="14">
                  <c:v>85.858999999999995</c:v>
                </c:pt>
                <c:pt idx="15">
                  <c:v>84.328000000000003</c:v>
                </c:pt>
                <c:pt idx="16">
                  <c:v>83.191999999999993</c:v>
                </c:pt>
                <c:pt idx="17">
                  <c:v>81.228999999999999</c:v>
                </c:pt>
                <c:pt idx="18">
                  <c:v>79.966999999999999</c:v>
                </c:pt>
                <c:pt idx="19">
                  <c:v>77.683000000000007</c:v>
                </c:pt>
                <c:pt idx="20">
                  <c:v>74.540999999999997</c:v>
                </c:pt>
                <c:pt idx="21">
                  <c:v>72.867999999999995</c:v>
                </c:pt>
                <c:pt idx="22">
                  <c:v>70.891000000000005</c:v>
                </c:pt>
                <c:pt idx="23">
                  <c:v>68.897999999999996</c:v>
                </c:pt>
                <c:pt idx="24">
                  <c:v>65.597999999999999</c:v>
                </c:pt>
                <c:pt idx="25">
                  <c:v>63.329000000000001</c:v>
                </c:pt>
                <c:pt idx="26">
                  <c:v>61.36</c:v>
                </c:pt>
                <c:pt idx="27">
                  <c:v>59.390999999999998</c:v>
                </c:pt>
                <c:pt idx="28">
                  <c:v>57.645000000000003</c:v>
                </c:pt>
                <c:pt idx="29">
                  <c:v>56.816000000000003</c:v>
                </c:pt>
                <c:pt idx="30">
                  <c:v>52.634999999999998</c:v>
                </c:pt>
                <c:pt idx="31">
                  <c:v>50.48</c:v>
                </c:pt>
                <c:pt idx="32">
                  <c:v>50.003999999999998</c:v>
                </c:pt>
                <c:pt idx="33">
                  <c:v>48.972000000000001</c:v>
                </c:pt>
                <c:pt idx="34">
                  <c:v>47.314999999999998</c:v>
                </c:pt>
                <c:pt idx="35">
                  <c:v>46.201999999999998</c:v>
                </c:pt>
                <c:pt idx="36">
                  <c:v>45.02</c:v>
                </c:pt>
                <c:pt idx="37">
                  <c:v>41.204000000000001</c:v>
                </c:pt>
                <c:pt idx="38">
                  <c:v>40.427</c:v>
                </c:pt>
                <c:pt idx="39">
                  <c:v>38.872</c:v>
                </c:pt>
                <c:pt idx="40">
                  <c:v>38.045000000000002</c:v>
                </c:pt>
                <c:pt idx="41">
                  <c:v>36.988</c:v>
                </c:pt>
                <c:pt idx="42">
                  <c:v>34.813000000000002</c:v>
                </c:pt>
                <c:pt idx="43">
                  <c:v>32.637</c:v>
                </c:pt>
                <c:pt idx="44">
                  <c:v>30.062000000000001</c:v>
                </c:pt>
              </c:numCache>
            </c:numRef>
          </c:yVal>
          <c:smooth val="0"/>
        </c:ser>
        <c:ser>
          <c:idx val="2"/>
          <c:order val="2"/>
          <c:tx>
            <c:strRef>
              <c:f>Sheet1!$D$1</c:f>
              <c:strCache>
                <c:ptCount val="1"/>
                <c:pt idx="0">
                  <c:v>Cyclosporine + MM/MPA use at discharge and 1 year (N=213)</c:v>
                </c:pt>
              </c:strCache>
            </c:strRef>
          </c:tx>
          <c:spPr>
            <a:ln w="41275">
              <a:solidFill>
                <a:srgbClr val="00FF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Sheet1!$D$2:$D$46</c:f>
              <c:numCache>
                <c:formatCode>General</c:formatCode>
                <c:ptCount val="45"/>
                <c:pt idx="0">
                  <c:v>100</c:v>
                </c:pt>
                <c:pt idx="1">
                  <c:v>100</c:v>
                </c:pt>
                <c:pt idx="2">
                  <c:v>100</c:v>
                </c:pt>
                <c:pt idx="3">
                  <c:v>100</c:v>
                </c:pt>
                <c:pt idx="4">
                  <c:v>100</c:v>
                </c:pt>
                <c:pt idx="5">
                  <c:v>99.048000000000002</c:v>
                </c:pt>
                <c:pt idx="6">
                  <c:v>97.611999999999995</c:v>
                </c:pt>
                <c:pt idx="7">
                  <c:v>94.263000000000005</c:v>
                </c:pt>
                <c:pt idx="8">
                  <c:v>91.361999999999995</c:v>
                </c:pt>
                <c:pt idx="9">
                  <c:v>89.397000000000006</c:v>
                </c:pt>
                <c:pt idx="10">
                  <c:v>86.45</c:v>
                </c:pt>
                <c:pt idx="11">
                  <c:v>83.994</c:v>
                </c:pt>
                <c:pt idx="12">
                  <c:v>81.522999999999996</c:v>
                </c:pt>
                <c:pt idx="13">
                  <c:v>77.522000000000006</c:v>
                </c:pt>
                <c:pt idx="14">
                  <c:v>76.515000000000001</c:v>
                </c:pt>
                <c:pt idx="15">
                  <c:v>72.977999999999994</c:v>
                </c:pt>
                <c:pt idx="16">
                  <c:v>70.921999999999997</c:v>
                </c:pt>
                <c:pt idx="17">
                  <c:v>68.789000000000001</c:v>
                </c:pt>
                <c:pt idx="18">
                  <c:v>68.789000000000001</c:v>
                </c:pt>
                <c:pt idx="19">
                  <c:v>67.713999999999999</c:v>
                </c:pt>
                <c:pt idx="20">
                  <c:v>65.53</c:v>
                </c:pt>
                <c:pt idx="21">
                  <c:v>61.609000000000002</c:v>
                </c:pt>
                <c:pt idx="22">
                  <c:v>59.369</c:v>
                </c:pt>
                <c:pt idx="23">
                  <c:v>56.546999999999997</c:v>
                </c:pt>
                <c:pt idx="24">
                  <c:v>55.375</c:v>
                </c:pt>
                <c:pt idx="25">
                  <c:v>52.429000000000002</c:v>
                </c:pt>
                <c:pt idx="26">
                  <c:v>51.238</c:v>
                </c:pt>
                <c:pt idx="27">
                  <c:v>48.853999999999999</c:v>
                </c:pt>
                <c:pt idx="28">
                  <c:v>45.243000000000002</c:v>
                </c:pt>
                <c:pt idx="29">
                  <c:v>43.365000000000002</c:v>
                </c:pt>
                <c:pt idx="30">
                  <c:v>43.365000000000002</c:v>
                </c:pt>
                <c:pt idx="31">
                  <c:v>42.09</c:v>
                </c:pt>
                <c:pt idx="32">
                  <c:v>41.421999999999997</c:v>
                </c:pt>
                <c:pt idx="33">
                  <c:v>40.017000000000003</c:v>
                </c:pt>
                <c:pt idx="34">
                  <c:v>40.017000000000003</c:v>
                </c:pt>
                <c:pt idx="35">
                  <c:v>39.276000000000003</c:v>
                </c:pt>
                <c:pt idx="36">
                  <c:v>37.765000000000001</c:v>
                </c:pt>
                <c:pt idx="37">
                  <c:v>37.765000000000001</c:v>
                </c:pt>
                <c:pt idx="38">
                  <c:v>36.009</c:v>
                </c:pt>
                <c:pt idx="39">
                  <c:v>34.206000000000003</c:v>
                </c:pt>
                <c:pt idx="40">
                  <c:v>33.256</c:v>
                </c:pt>
                <c:pt idx="41">
                  <c:v>33.256</c:v>
                </c:pt>
                <c:pt idx="42">
                  <c:v>33.256</c:v>
                </c:pt>
                <c:pt idx="43">
                  <c:v>32.183</c:v>
                </c:pt>
                <c:pt idx="44">
                  <c:v>32.183</c:v>
                </c:pt>
              </c:numCache>
            </c:numRef>
          </c:yVal>
          <c:smooth val="0"/>
        </c:ser>
        <c:ser>
          <c:idx val="3"/>
          <c:order val="3"/>
          <c:tx>
            <c:strRef>
              <c:f>Sheet1!$E$1</c:f>
              <c:strCache>
                <c:ptCount val="1"/>
                <c:pt idx="0">
                  <c:v>Cyclosporine + AZA use at discharge and 1 year (N=243)</c:v>
                </c:pt>
              </c:strCache>
            </c:strRef>
          </c:tx>
          <c:spPr>
            <a:ln w="41275">
              <a:solidFill>
                <a:srgbClr val="FF00FF"/>
              </a:solidFill>
            </a:ln>
          </c:spPr>
          <c:marker>
            <c:symbol val="none"/>
          </c:marker>
          <c:xVal>
            <c:numRef>
              <c:f>Sheet1!$A$2:$A$46</c:f>
              <c:numCache>
                <c:formatCode>General</c:formatCode>
                <c:ptCount val="45"/>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numCache>
            </c:numRef>
          </c:xVal>
          <c:yVal>
            <c:numRef>
              <c:f>Sheet1!$E$2:$E$46</c:f>
              <c:numCache>
                <c:formatCode>General</c:formatCode>
                <c:ptCount val="45"/>
                <c:pt idx="0">
                  <c:v>100</c:v>
                </c:pt>
                <c:pt idx="1">
                  <c:v>100</c:v>
                </c:pt>
                <c:pt idx="2">
                  <c:v>100</c:v>
                </c:pt>
                <c:pt idx="3">
                  <c:v>100</c:v>
                </c:pt>
                <c:pt idx="4">
                  <c:v>100</c:v>
                </c:pt>
                <c:pt idx="5">
                  <c:v>98.353999999999999</c:v>
                </c:pt>
                <c:pt idx="6">
                  <c:v>95.472999999999999</c:v>
                </c:pt>
                <c:pt idx="7">
                  <c:v>93.826999999999998</c:v>
                </c:pt>
                <c:pt idx="8">
                  <c:v>91.334000000000003</c:v>
                </c:pt>
                <c:pt idx="9">
                  <c:v>89.19</c:v>
                </c:pt>
                <c:pt idx="10">
                  <c:v>86.617000000000004</c:v>
                </c:pt>
                <c:pt idx="11">
                  <c:v>85.331000000000003</c:v>
                </c:pt>
                <c:pt idx="12">
                  <c:v>82.757999999999996</c:v>
                </c:pt>
                <c:pt idx="13">
                  <c:v>80.171999999999997</c:v>
                </c:pt>
                <c:pt idx="14">
                  <c:v>78.447999999999993</c:v>
                </c:pt>
                <c:pt idx="15">
                  <c:v>77.150000000000006</c:v>
                </c:pt>
                <c:pt idx="16">
                  <c:v>74.515000000000001</c:v>
                </c:pt>
                <c:pt idx="17">
                  <c:v>72.284000000000006</c:v>
                </c:pt>
                <c:pt idx="18">
                  <c:v>69.606999999999999</c:v>
                </c:pt>
                <c:pt idx="19">
                  <c:v>67.822000000000003</c:v>
                </c:pt>
                <c:pt idx="20">
                  <c:v>65.590999999999994</c:v>
                </c:pt>
                <c:pt idx="21">
                  <c:v>65.590999999999994</c:v>
                </c:pt>
                <c:pt idx="22">
                  <c:v>63.805999999999997</c:v>
                </c:pt>
                <c:pt idx="23">
                  <c:v>61.128999999999998</c:v>
                </c:pt>
                <c:pt idx="24">
                  <c:v>60.676000000000002</c:v>
                </c:pt>
                <c:pt idx="25">
                  <c:v>60.676000000000002</c:v>
                </c:pt>
                <c:pt idx="26">
                  <c:v>58.823</c:v>
                </c:pt>
                <c:pt idx="27">
                  <c:v>56.496000000000002</c:v>
                </c:pt>
                <c:pt idx="28">
                  <c:v>54.56</c:v>
                </c:pt>
                <c:pt idx="29">
                  <c:v>51.5</c:v>
                </c:pt>
                <c:pt idx="30">
                  <c:v>51.5</c:v>
                </c:pt>
                <c:pt idx="31">
                  <c:v>50.47</c:v>
                </c:pt>
                <c:pt idx="32">
                  <c:v>49.908999999999999</c:v>
                </c:pt>
                <c:pt idx="33">
                  <c:v>49.341999999999999</c:v>
                </c:pt>
                <c:pt idx="34">
                  <c:v>48.194000000000003</c:v>
                </c:pt>
                <c:pt idx="35">
                  <c:v>47.04</c:v>
                </c:pt>
                <c:pt idx="36">
                  <c:v>45.298000000000002</c:v>
                </c:pt>
                <c:pt idx="37">
                  <c:v>42.332000000000001</c:v>
                </c:pt>
                <c:pt idx="38">
                  <c:v>40.543999999999997</c:v>
                </c:pt>
                <c:pt idx="39">
                  <c:v>39.341999999999999</c:v>
                </c:pt>
                <c:pt idx="40">
                  <c:v>35.631999999999998</c:v>
                </c:pt>
                <c:pt idx="41">
                  <c:v>34.947000000000003</c:v>
                </c:pt>
                <c:pt idx="42">
                  <c:v>34.947000000000003</c:v>
                </c:pt>
                <c:pt idx="43">
                  <c:v>32.877000000000002</c:v>
                </c:pt>
                <c:pt idx="44">
                  <c:v>32.161999999999999</c:v>
                </c:pt>
              </c:numCache>
            </c:numRef>
          </c:yVal>
          <c:smooth val="0"/>
        </c:ser>
        <c:dLbls>
          <c:showLegendKey val="0"/>
          <c:showVal val="0"/>
          <c:showCatName val="0"/>
          <c:showSerName val="0"/>
          <c:showPercent val="0"/>
          <c:showBubbleSize val="0"/>
        </c:dLbls>
        <c:axId val="478194224"/>
        <c:axId val="478194616"/>
      </c:scatterChart>
      <c:valAx>
        <c:axId val="478194224"/>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478194616"/>
        <c:crosses val="autoZero"/>
        <c:crossBetween val="midCat"/>
        <c:majorUnit val="1"/>
      </c:valAx>
      <c:valAx>
        <c:axId val="4781946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478194224"/>
        <c:crosses val="autoZero"/>
        <c:crossBetween val="midCat"/>
        <c:majorUnit val="25"/>
      </c:valAx>
      <c:spPr>
        <a:solidFill>
          <a:schemeClr val="bg2"/>
        </a:solidFill>
        <a:ln>
          <a:solidFill>
            <a:schemeClr val="tx1"/>
          </a:solidFill>
        </a:ln>
      </c:spPr>
    </c:plotArea>
    <c:legend>
      <c:legendPos val="r"/>
      <c:layout>
        <c:manualLayout>
          <c:xMode val="edge"/>
          <c:yMode val="edge"/>
          <c:x val="0.10602501567834996"/>
          <c:y val="0.58585776993393068"/>
          <c:w val="0.70667409936590064"/>
          <c:h val="0.2416356683862793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820070610642698"/>
          <c:h val="0.81097248619784601"/>
        </c:manualLayout>
      </c:layout>
      <c:scatterChart>
        <c:scatterStyle val="smoothMarker"/>
        <c:varyColors val="0"/>
        <c:ser>
          <c:idx val="0"/>
          <c:order val="0"/>
          <c:tx>
            <c:strRef>
              <c:f>Sheet1!$B$1</c:f>
              <c:strCache>
                <c:ptCount val="1"/>
                <c:pt idx="0">
                  <c:v>Tacrolimus + MMF/MPA use at discharge and 1 year (N=1,543)</c:v>
                </c:pt>
              </c:strCache>
            </c:strRef>
          </c:tx>
          <c:spPr>
            <a:ln w="41275">
              <a:solidFill>
                <a:srgbClr val="00FF0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97.992999999999995</c:v>
                </c:pt>
                <c:pt idx="6">
                  <c:v>94.831000000000003</c:v>
                </c:pt>
                <c:pt idx="7">
                  <c:v>92.704999999999998</c:v>
                </c:pt>
                <c:pt idx="8">
                  <c:v>90.426000000000002</c:v>
                </c:pt>
                <c:pt idx="9">
                  <c:v>88.605000000000004</c:v>
                </c:pt>
                <c:pt idx="10">
                  <c:v>85.457999999999998</c:v>
                </c:pt>
                <c:pt idx="11">
                  <c:v>82.635000000000005</c:v>
                </c:pt>
                <c:pt idx="12">
                  <c:v>81.233999999999995</c:v>
                </c:pt>
                <c:pt idx="13">
                  <c:v>77.637</c:v>
                </c:pt>
                <c:pt idx="14">
                  <c:v>75.304000000000002</c:v>
                </c:pt>
                <c:pt idx="15">
                  <c:v>72.617999999999995</c:v>
                </c:pt>
                <c:pt idx="16">
                  <c:v>71.244</c:v>
                </c:pt>
                <c:pt idx="17">
                  <c:v>69.507000000000005</c:v>
                </c:pt>
                <c:pt idx="18">
                  <c:v>67.156999999999996</c:v>
                </c:pt>
                <c:pt idx="19">
                  <c:v>64.483000000000004</c:v>
                </c:pt>
                <c:pt idx="20">
                  <c:v>62.692</c:v>
                </c:pt>
                <c:pt idx="21">
                  <c:v>60.784999999999997</c:v>
                </c:pt>
                <c:pt idx="22">
                  <c:v>58.978000000000002</c:v>
                </c:pt>
                <c:pt idx="23">
                  <c:v>57.488</c:v>
                </c:pt>
                <c:pt idx="24">
                  <c:v>56.334000000000003</c:v>
                </c:pt>
                <c:pt idx="25">
                  <c:v>54.884999999999998</c:v>
                </c:pt>
                <c:pt idx="26">
                  <c:v>52.582000000000001</c:v>
                </c:pt>
                <c:pt idx="27">
                  <c:v>50.179000000000002</c:v>
                </c:pt>
                <c:pt idx="28">
                  <c:v>49.05</c:v>
                </c:pt>
                <c:pt idx="29">
                  <c:v>47.360999999999997</c:v>
                </c:pt>
                <c:pt idx="30">
                  <c:v>46.057000000000002</c:v>
                </c:pt>
                <c:pt idx="31">
                  <c:v>44.241</c:v>
                </c:pt>
                <c:pt idx="32">
                  <c:v>42.698</c:v>
                </c:pt>
                <c:pt idx="33">
                  <c:v>39.701000000000001</c:v>
                </c:pt>
                <c:pt idx="34">
                  <c:v>38.874000000000002</c:v>
                </c:pt>
                <c:pt idx="35">
                  <c:v>37.22</c:v>
                </c:pt>
                <c:pt idx="36">
                  <c:v>35.527999999999999</c:v>
                </c:pt>
                <c:pt idx="37">
                  <c:v>31.315000000000001</c:v>
                </c:pt>
                <c:pt idx="38">
                  <c:v>30.196000000000002</c:v>
                </c:pt>
                <c:pt idx="39">
                  <c:v>30.196000000000002</c:v>
                </c:pt>
                <c:pt idx="40">
                  <c:v>26.236999999999998</c:v>
                </c:pt>
              </c:numCache>
            </c:numRef>
          </c:yVal>
          <c:smooth val="0"/>
        </c:ser>
        <c:ser>
          <c:idx val="1"/>
          <c:order val="1"/>
          <c:tx>
            <c:strRef>
              <c:f>Sheet1!$C$1</c:f>
              <c:strCache>
                <c:ptCount val="1"/>
                <c:pt idx="0">
                  <c:v>Tacrolimus + AZA use at discharge and 1 year (N=518)</c:v>
                </c:pt>
              </c:strCache>
            </c:strRef>
          </c:tx>
          <c:spPr>
            <a:ln w="41275">
              <a:solidFill>
                <a:srgbClr val="FFFF00"/>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99.397999999999996</c:v>
                </c:pt>
                <c:pt idx="6">
                  <c:v>96.784000000000006</c:v>
                </c:pt>
                <c:pt idx="7">
                  <c:v>94.963999999999999</c:v>
                </c:pt>
                <c:pt idx="8">
                  <c:v>92.491</c:v>
                </c:pt>
                <c:pt idx="9">
                  <c:v>91.367999999999995</c:v>
                </c:pt>
                <c:pt idx="10">
                  <c:v>88.855999999999995</c:v>
                </c:pt>
                <c:pt idx="11">
                  <c:v>87.475999999999999</c:v>
                </c:pt>
                <c:pt idx="12">
                  <c:v>84.837000000000003</c:v>
                </c:pt>
                <c:pt idx="13">
                  <c:v>82.965999999999994</c:v>
                </c:pt>
                <c:pt idx="14">
                  <c:v>81.301000000000002</c:v>
                </c:pt>
                <c:pt idx="15">
                  <c:v>79.623999999999995</c:v>
                </c:pt>
                <c:pt idx="16">
                  <c:v>78.760000000000005</c:v>
                </c:pt>
                <c:pt idx="17">
                  <c:v>75.923000000000002</c:v>
                </c:pt>
                <c:pt idx="18">
                  <c:v>73.680000000000007</c:v>
                </c:pt>
                <c:pt idx="19">
                  <c:v>71.09</c:v>
                </c:pt>
                <c:pt idx="20">
                  <c:v>69.432000000000002</c:v>
                </c:pt>
                <c:pt idx="21">
                  <c:v>67.974999999999994</c:v>
                </c:pt>
                <c:pt idx="22">
                  <c:v>66.864999999999995</c:v>
                </c:pt>
                <c:pt idx="23">
                  <c:v>64.247</c:v>
                </c:pt>
                <c:pt idx="24">
                  <c:v>63.030999999999999</c:v>
                </c:pt>
                <c:pt idx="25">
                  <c:v>62.584000000000003</c:v>
                </c:pt>
                <c:pt idx="26">
                  <c:v>61.677</c:v>
                </c:pt>
                <c:pt idx="27">
                  <c:v>60.756999999999998</c:v>
                </c:pt>
                <c:pt idx="28">
                  <c:v>56.817999999999998</c:v>
                </c:pt>
                <c:pt idx="29">
                  <c:v>56.267000000000003</c:v>
                </c:pt>
                <c:pt idx="30">
                  <c:v>56.267000000000003</c:v>
                </c:pt>
                <c:pt idx="31">
                  <c:v>55.613</c:v>
                </c:pt>
                <c:pt idx="32">
                  <c:v>54.881</c:v>
                </c:pt>
                <c:pt idx="33">
                  <c:v>51.146000000000001</c:v>
                </c:pt>
                <c:pt idx="34">
                  <c:v>50.101999999999997</c:v>
                </c:pt>
                <c:pt idx="35">
                  <c:v>50.101999999999997</c:v>
                </c:pt>
                <c:pt idx="36">
                  <c:v>46.625999999999998</c:v>
                </c:pt>
                <c:pt idx="37">
                  <c:v>42.622999999999998</c:v>
                </c:pt>
                <c:pt idx="38">
                  <c:v>39.872999999999998</c:v>
                </c:pt>
                <c:pt idx="39">
                  <c:v>39.872999999999998</c:v>
                </c:pt>
                <c:pt idx="40">
                  <c:v>37.024999999999999</c:v>
                </c:pt>
              </c:numCache>
            </c:numRef>
          </c:yVal>
          <c:smooth val="0"/>
        </c:ser>
        <c:ser>
          <c:idx val="2"/>
          <c:order val="2"/>
          <c:tx>
            <c:strRef>
              <c:f>Sheet1!$D$1</c:f>
              <c:strCache>
                <c:ptCount val="1"/>
                <c:pt idx="0">
                  <c:v>Cyclosporine + MM/MPA use at discharge and 1 year (N=127)</c:v>
                </c:pt>
              </c:strCache>
            </c:strRef>
          </c:tx>
          <c:spPr>
            <a:ln w="41275">
              <a:solidFill>
                <a:srgbClr val="00FF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99.212999999999994</c:v>
                </c:pt>
                <c:pt idx="6">
                  <c:v>97.631</c:v>
                </c:pt>
                <c:pt idx="7">
                  <c:v>97.631</c:v>
                </c:pt>
                <c:pt idx="8">
                  <c:v>95.135000000000005</c:v>
                </c:pt>
                <c:pt idx="9">
                  <c:v>93.364000000000004</c:v>
                </c:pt>
                <c:pt idx="10">
                  <c:v>89.772999999999996</c:v>
                </c:pt>
                <c:pt idx="11">
                  <c:v>87.96</c:v>
                </c:pt>
                <c:pt idx="12">
                  <c:v>84.203999999999994</c:v>
                </c:pt>
                <c:pt idx="13">
                  <c:v>84.203999999999994</c:v>
                </c:pt>
                <c:pt idx="14">
                  <c:v>81.197000000000003</c:v>
                </c:pt>
                <c:pt idx="15">
                  <c:v>79.167000000000002</c:v>
                </c:pt>
                <c:pt idx="16">
                  <c:v>78.138999999999996</c:v>
                </c:pt>
                <c:pt idx="17">
                  <c:v>78.138999999999996</c:v>
                </c:pt>
                <c:pt idx="18">
                  <c:v>75.966999999999999</c:v>
                </c:pt>
                <c:pt idx="19">
                  <c:v>75.966999999999999</c:v>
                </c:pt>
                <c:pt idx="20">
                  <c:v>73.7</c:v>
                </c:pt>
                <c:pt idx="21">
                  <c:v>72.53</c:v>
                </c:pt>
                <c:pt idx="22">
                  <c:v>70.152000000000001</c:v>
                </c:pt>
                <c:pt idx="23">
                  <c:v>68.962999999999994</c:v>
                </c:pt>
                <c:pt idx="24">
                  <c:v>67.730999999999995</c:v>
                </c:pt>
                <c:pt idx="25">
                  <c:v>67.730999999999995</c:v>
                </c:pt>
                <c:pt idx="26">
                  <c:v>67.730999999999995</c:v>
                </c:pt>
                <c:pt idx="27">
                  <c:v>65.126000000000005</c:v>
                </c:pt>
                <c:pt idx="28">
                  <c:v>63.823999999999998</c:v>
                </c:pt>
                <c:pt idx="29">
                  <c:v>62.466000000000001</c:v>
                </c:pt>
                <c:pt idx="30">
                  <c:v>54.317999999999998</c:v>
                </c:pt>
                <c:pt idx="31">
                  <c:v>51.531999999999996</c:v>
                </c:pt>
                <c:pt idx="32">
                  <c:v>48.707000000000001</c:v>
                </c:pt>
                <c:pt idx="33">
                  <c:v>48.707000000000001</c:v>
                </c:pt>
                <c:pt idx="34">
                  <c:v>48.707000000000001</c:v>
                </c:pt>
                <c:pt idx="35">
                  <c:v>48.707000000000001</c:v>
                </c:pt>
                <c:pt idx="36">
                  <c:v>48.707000000000001</c:v>
                </c:pt>
                <c:pt idx="37">
                  <c:v>48.707000000000001</c:v>
                </c:pt>
                <c:pt idx="38">
                  <c:v>43.835999999999999</c:v>
                </c:pt>
                <c:pt idx="39">
                  <c:v>38.966000000000001</c:v>
                </c:pt>
                <c:pt idx="40">
                  <c:v>36.53</c:v>
                </c:pt>
              </c:numCache>
            </c:numRef>
          </c:yVal>
          <c:smooth val="0"/>
        </c:ser>
        <c:ser>
          <c:idx val="3"/>
          <c:order val="3"/>
          <c:tx>
            <c:strRef>
              <c:f>Sheet1!$E$1</c:f>
              <c:strCache>
                <c:ptCount val="1"/>
                <c:pt idx="0">
                  <c:v>Cyclosporine + AZA use at discharge and 1 year (N=105)</c:v>
                </c:pt>
              </c:strCache>
            </c:strRef>
          </c:tx>
          <c:spPr>
            <a:ln w="41275">
              <a:solidFill>
                <a:srgbClr val="FF00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100</c:v>
                </c:pt>
                <c:pt idx="2">
                  <c:v>100</c:v>
                </c:pt>
                <c:pt idx="3">
                  <c:v>100</c:v>
                </c:pt>
                <c:pt idx="4">
                  <c:v>100</c:v>
                </c:pt>
                <c:pt idx="5">
                  <c:v>100</c:v>
                </c:pt>
                <c:pt idx="6">
                  <c:v>98.094999999999999</c:v>
                </c:pt>
                <c:pt idx="7">
                  <c:v>96.171999999999997</c:v>
                </c:pt>
                <c:pt idx="8">
                  <c:v>96.171999999999997</c:v>
                </c:pt>
                <c:pt idx="9">
                  <c:v>93.986000000000004</c:v>
                </c:pt>
                <c:pt idx="10">
                  <c:v>91.8</c:v>
                </c:pt>
                <c:pt idx="11">
                  <c:v>90.706999999999994</c:v>
                </c:pt>
                <c:pt idx="12">
                  <c:v>88.507999999999996</c:v>
                </c:pt>
                <c:pt idx="13">
                  <c:v>85.06</c:v>
                </c:pt>
                <c:pt idx="14">
                  <c:v>80.462000000000003</c:v>
                </c:pt>
                <c:pt idx="15">
                  <c:v>77.013999999999996</c:v>
                </c:pt>
                <c:pt idx="16">
                  <c:v>75.846999999999994</c:v>
                </c:pt>
                <c:pt idx="17">
                  <c:v>73.36</c:v>
                </c:pt>
                <c:pt idx="18">
                  <c:v>70.873000000000005</c:v>
                </c:pt>
                <c:pt idx="19">
                  <c:v>68.385999999999996</c:v>
                </c:pt>
                <c:pt idx="20">
                  <c:v>64.608000000000004</c:v>
                </c:pt>
                <c:pt idx="21">
                  <c:v>60.57</c:v>
                </c:pt>
                <c:pt idx="22">
                  <c:v>60.57</c:v>
                </c:pt>
                <c:pt idx="23">
                  <c:v>59.192999999999998</c:v>
                </c:pt>
                <c:pt idx="24">
                  <c:v>59.192999999999998</c:v>
                </c:pt>
                <c:pt idx="25">
                  <c:v>57.634999999999998</c:v>
                </c:pt>
                <c:pt idx="26">
                  <c:v>56.033999999999999</c:v>
                </c:pt>
                <c:pt idx="27">
                  <c:v>52.832000000000001</c:v>
                </c:pt>
                <c:pt idx="28">
                  <c:v>49.63</c:v>
                </c:pt>
                <c:pt idx="29">
                  <c:v>49.63</c:v>
                </c:pt>
                <c:pt idx="30">
                  <c:v>49.63</c:v>
                </c:pt>
                <c:pt idx="31">
                  <c:v>49.63</c:v>
                </c:pt>
                <c:pt idx="32">
                  <c:v>47.975999999999999</c:v>
                </c:pt>
                <c:pt idx="33">
                  <c:v>44.137999999999998</c:v>
                </c:pt>
                <c:pt idx="34">
                  <c:v>44.137999999999998</c:v>
                </c:pt>
                <c:pt idx="35">
                  <c:v>39.933999999999997</c:v>
                </c:pt>
                <c:pt idx="36">
                  <c:v>37.716000000000001</c:v>
                </c:pt>
                <c:pt idx="37">
                  <c:v>37.716000000000001</c:v>
                </c:pt>
                <c:pt idx="38">
                  <c:v>35.359000000000002</c:v>
                </c:pt>
                <c:pt idx="39">
                  <c:v>35.359000000000002</c:v>
                </c:pt>
                <c:pt idx="40">
                  <c:v>35.359000000000002</c:v>
                </c:pt>
              </c:numCache>
            </c:numRef>
          </c:yVal>
          <c:smooth val="0"/>
        </c:ser>
        <c:dLbls>
          <c:showLegendKey val="0"/>
          <c:showVal val="0"/>
          <c:showCatName val="0"/>
          <c:showSerName val="0"/>
          <c:showPercent val="0"/>
          <c:showBubbleSize val="0"/>
        </c:dLbls>
        <c:axId val="659955200"/>
        <c:axId val="659955592"/>
      </c:scatterChart>
      <c:valAx>
        <c:axId val="659955200"/>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59955592"/>
        <c:crosses val="autoZero"/>
        <c:crossBetween val="midCat"/>
        <c:majorUnit val="1"/>
      </c:valAx>
      <c:valAx>
        <c:axId val="6599555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59955200"/>
        <c:crosses val="autoZero"/>
        <c:crossBetween val="midCat"/>
        <c:majorUnit val="25"/>
      </c:valAx>
      <c:spPr>
        <a:solidFill>
          <a:schemeClr val="bg2"/>
        </a:solidFill>
        <a:ln>
          <a:solidFill>
            <a:schemeClr val="tx1"/>
          </a:solidFill>
        </a:ln>
      </c:spPr>
    </c:plotArea>
    <c:legend>
      <c:legendPos val="r"/>
      <c:layout>
        <c:manualLayout>
          <c:xMode val="edge"/>
          <c:yMode val="edge"/>
          <c:x val="0.10328038343033208"/>
          <c:y val="0.55137501131324107"/>
          <c:w val="0.70667409936590064"/>
          <c:h val="0.2588770476966241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820070610642698"/>
          <c:h val="0.79373110688750115"/>
        </c:manualLayout>
      </c:layout>
      <c:scatterChart>
        <c:scatterStyle val="smoothMarker"/>
        <c:varyColors val="0"/>
        <c:ser>
          <c:idx val="0"/>
          <c:order val="0"/>
          <c:tx>
            <c:strRef>
              <c:f>Sheet1!$B$1</c:f>
              <c:strCache>
                <c:ptCount val="1"/>
                <c:pt idx="0">
                  <c:v>Tacrolimus + MMF/MPA use at discharge and 1 year (N=683)</c:v>
                </c:pt>
              </c:strCache>
            </c:strRef>
          </c:tx>
          <c:spPr>
            <a:ln w="41275">
              <a:solidFill>
                <a:srgbClr val="00FF00"/>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Sheet1!$B$2:$B$38</c:f>
              <c:numCache>
                <c:formatCode>General</c:formatCode>
                <c:ptCount val="37"/>
                <c:pt idx="0">
                  <c:v>100</c:v>
                </c:pt>
                <c:pt idx="1">
                  <c:v>100</c:v>
                </c:pt>
                <c:pt idx="2">
                  <c:v>100</c:v>
                </c:pt>
                <c:pt idx="3">
                  <c:v>100</c:v>
                </c:pt>
                <c:pt idx="4">
                  <c:v>100</c:v>
                </c:pt>
                <c:pt idx="5">
                  <c:v>97.225999999999999</c:v>
                </c:pt>
                <c:pt idx="6">
                  <c:v>95.81</c:v>
                </c:pt>
                <c:pt idx="7">
                  <c:v>94.385999999999996</c:v>
                </c:pt>
                <c:pt idx="8">
                  <c:v>93.078999999999994</c:v>
                </c:pt>
                <c:pt idx="9">
                  <c:v>90.897000000000006</c:v>
                </c:pt>
                <c:pt idx="10">
                  <c:v>89.57</c:v>
                </c:pt>
                <c:pt idx="11">
                  <c:v>86.686999999999998</c:v>
                </c:pt>
                <c:pt idx="12">
                  <c:v>84.308999999999997</c:v>
                </c:pt>
                <c:pt idx="13">
                  <c:v>81.179000000000002</c:v>
                </c:pt>
                <c:pt idx="14">
                  <c:v>77.486000000000004</c:v>
                </c:pt>
                <c:pt idx="15">
                  <c:v>76.313999999999993</c:v>
                </c:pt>
                <c:pt idx="16">
                  <c:v>74.825999999999993</c:v>
                </c:pt>
                <c:pt idx="17">
                  <c:v>73.186000000000007</c:v>
                </c:pt>
                <c:pt idx="18">
                  <c:v>72.034999999999997</c:v>
                </c:pt>
                <c:pt idx="19">
                  <c:v>71.742000000000004</c:v>
                </c:pt>
                <c:pt idx="20">
                  <c:v>69.283000000000001</c:v>
                </c:pt>
                <c:pt idx="21">
                  <c:v>67.941000000000003</c:v>
                </c:pt>
                <c:pt idx="22">
                  <c:v>66.498999999999995</c:v>
                </c:pt>
                <c:pt idx="23">
                  <c:v>64.656000000000006</c:v>
                </c:pt>
                <c:pt idx="24">
                  <c:v>62.662999999999997</c:v>
                </c:pt>
                <c:pt idx="25">
                  <c:v>61.756999999999998</c:v>
                </c:pt>
                <c:pt idx="26">
                  <c:v>60.787999999999997</c:v>
                </c:pt>
                <c:pt idx="27">
                  <c:v>60.787999999999997</c:v>
                </c:pt>
                <c:pt idx="28">
                  <c:v>59.670999999999999</c:v>
                </c:pt>
                <c:pt idx="29">
                  <c:v>58.305999999999997</c:v>
                </c:pt>
                <c:pt idx="30">
                  <c:v>55.462000000000003</c:v>
                </c:pt>
                <c:pt idx="31">
                  <c:v>54.750999999999998</c:v>
                </c:pt>
                <c:pt idx="32">
                  <c:v>54.750999999999998</c:v>
                </c:pt>
                <c:pt idx="33">
                  <c:v>54.750999999999998</c:v>
                </c:pt>
                <c:pt idx="34">
                  <c:v>53.585999999999999</c:v>
                </c:pt>
                <c:pt idx="35">
                  <c:v>53.585999999999999</c:v>
                </c:pt>
                <c:pt idx="36">
                  <c:v>52.31</c:v>
                </c:pt>
              </c:numCache>
            </c:numRef>
          </c:yVal>
          <c:smooth val="0"/>
        </c:ser>
        <c:ser>
          <c:idx val="1"/>
          <c:order val="1"/>
          <c:tx>
            <c:strRef>
              <c:f>Sheet1!$C$1</c:f>
              <c:strCache>
                <c:ptCount val="1"/>
                <c:pt idx="0">
                  <c:v>Tacrolimus + AZA use at discharge and 1 year (N=236)</c:v>
                </c:pt>
              </c:strCache>
            </c:strRef>
          </c:tx>
          <c:spPr>
            <a:ln w="41275">
              <a:solidFill>
                <a:srgbClr val="FFFF00"/>
              </a:solidFill>
              <a:prstDash val="solid"/>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Sheet1!$C$2:$C$38</c:f>
              <c:numCache>
                <c:formatCode>General</c:formatCode>
                <c:ptCount val="37"/>
                <c:pt idx="0">
                  <c:v>100</c:v>
                </c:pt>
                <c:pt idx="1">
                  <c:v>100</c:v>
                </c:pt>
                <c:pt idx="2">
                  <c:v>100</c:v>
                </c:pt>
                <c:pt idx="3">
                  <c:v>100</c:v>
                </c:pt>
                <c:pt idx="4">
                  <c:v>100</c:v>
                </c:pt>
                <c:pt idx="5">
                  <c:v>99.132000000000005</c:v>
                </c:pt>
                <c:pt idx="6">
                  <c:v>93.905000000000001</c:v>
                </c:pt>
                <c:pt idx="7">
                  <c:v>91.266000000000005</c:v>
                </c:pt>
                <c:pt idx="8">
                  <c:v>89.908000000000001</c:v>
                </c:pt>
                <c:pt idx="9">
                  <c:v>87.941000000000003</c:v>
                </c:pt>
                <c:pt idx="10">
                  <c:v>86.941999999999993</c:v>
                </c:pt>
                <c:pt idx="11">
                  <c:v>83.924000000000007</c:v>
                </c:pt>
                <c:pt idx="12">
                  <c:v>82.334999999999994</c:v>
                </c:pt>
                <c:pt idx="13">
                  <c:v>80.593000000000004</c:v>
                </c:pt>
                <c:pt idx="14">
                  <c:v>78.798000000000002</c:v>
                </c:pt>
                <c:pt idx="15">
                  <c:v>76.373000000000005</c:v>
                </c:pt>
                <c:pt idx="16">
                  <c:v>75.757000000000005</c:v>
                </c:pt>
                <c:pt idx="17">
                  <c:v>75.055999999999997</c:v>
                </c:pt>
                <c:pt idx="18">
                  <c:v>72.25</c:v>
                </c:pt>
                <c:pt idx="19">
                  <c:v>70.087999999999994</c:v>
                </c:pt>
                <c:pt idx="20">
                  <c:v>70.087999999999994</c:v>
                </c:pt>
                <c:pt idx="21">
                  <c:v>68.457999999999998</c:v>
                </c:pt>
                <c:pt idx="22">
                  <c:v>67.623999999999995</c:v>
                </c:pt>
                <c:pt idx="23">
                  <c:v>66.789000000000001</c:v>
                </c:pt>
                <c:pt idx="24">
                  <c:v>66.789000000000001</c:v>
                </c:pt>
                <c:pt idx="25">
                  <c:v>66.789000000000001</c:v>
                </c:pt>
                <c:pt idx="26">
                  <c:v>66.789000000000001</c:v>
                </c:pt>
                <c:pt idx="27">
                  <c:v>66.789000000000001</c:v>
                </c:pt>
                <c:pt idx="28">
                  <c:v>65.728999999999999</c:v>
                </c:pt>
                <c:pt idx="29">
                  <c:v>65.728999999999999</c:v>
                </c:pt>
                <c:pt idx="30">
                  <c:v>62.12</c:v>
                </c:pt>
                <c:pt idx="31">
                  <c:v>62.12</c:v>
                </c:pt>
                <c:pt idx="32">
                  <c:v>59.61</c:v>
                </c:pt>
                <c:pt idx="33">
                  <c:v>58.155999999999999</c:v>
                </c:pt>
                <c:pt idx="34">
                  <c:v>58.155999999999999</c:v>
                </c:pt>
                <c:pt idx="35">
                  <c:v>58.155999999999999</c:v>
                </c:pt>
                <c:pt idx="36">
                  <c:v>58.155999999999999</c:v>
                </c:pt>
              </c:numCache>
            </c:numRef>
          </c:yVal>
          <c:smooth val="0"/>
        </c:ser>
        <c:ser>
          <c:idx val="2"/>
          <c:order val="2"/>
          <c:tx>
            <c:strRef>
              <c:f>Sheet1!$D$1</c:f>
              <c:strCache>
                <c:ptCount val="1"/>
                <c:pt idx="0">
                  <c:v>Cyclosporine + MM/MPA use at discharge and 1 year (N=42)</c:v>
                </c:pt>
              </c:strCache>
            </c:strRef>
          </c:tx>
          <c:spPr>
            <a:ln w="41275">
              <a:solidFill>
                <a:srgbClr val="00FF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Sheet1!$D$2:$D$38</c:f>
              <c:numCache>
                <c:formatCode>General</c:formatCode>
                <c:ptCount val="37"/>
                <c:pt idx="0">
                  <c:v>100</c:v>
                </c:pt>
                <c:pt idx="1">
                  <c:v>100</c:v>
                </c:pt>
                <c:pt idx="2">
                  <c:v>100</c:v>
                </c:pt>
                <c:pt idx="3">
                  <c:v>100</c:v>
                </c:pt>
                <c:pt idx="4">
                  <c:v>100</c:v>
                </c:pt>
                <c:pt idx="5">
                  <c:v>100</c:v>
                </c:pt>
                <c:pt idx="6">
                  <c:v>97.561000000000007</c:v>
                </c:pt>
                <c:pt idx="7">
                  <c:v>97.561000000000007</c:v>
                </c:pt>
                <c:pt idx="8">
                  <c:v>94.994</c:v>
                </c:pt>
                <c:pt idx="9">
                  <c:v>94.994</c:v>
                </c:pt>
                <c:pt idx="10">
                  <c:v>94.994</c:v>
                </c:pt>
                <c:pt idx="11">
                  <c:v>92.278999999999996</c:v>
                </c:pt>
                <c:pt idx="12">
                  <c:v>84.137</c:v>
                </c:pt>
                <c:pt idx="13">
                  <c:v>84.137</c:v>
                </c:pt>
                <c:pt idx="14">
                  <c:v>78.126999999999995</c:v>
                </c:pt>
                <c:pt idx="15">
                  <c:v>72.117999999999995</c:v>
                </c:pt>
                <c:pt idx="16">
                  <c:v>66.108000000000004</c:v>
                </c:pt>
                <c:pt idx="17">
                  <c:v>63.103000000000002</c:v>
                </c:pt>
                <c:pt idx="18">
                  <c:v>63.103000000000002</c:v>
                </c:pt>
                <c:pt idx="19">
                  <c:v>63.103000000000002</c:v>
                </c:pt>
                <c:pt idx="20">
                  <c:v>63.103000000000002</c:v>
                </c:pt>
                <c:pt idx="21">
                  <c:v>63.103000000000002</c:v>
                </c:pt>
                <c:pt idx="22">
                  <c:v>59.781999999999996</c:v>
                </c:pt>
                <c:pt idx="23">
                  <c:v>59.781999999999996</c:v>
                </c:pt>
                <c:pt idx="24">
                  <c:v>59.781999999999996</c:v>
                </c:pt>
                <c:pt idx="25">
                  <c:v>59.781999999999996</c:v>
                </c:pt>
                <c:pt idx="26">
                  <c:v>59.781999999999996</c:v>
                </c:pt>
                <c:pt idx="27">
                  <c:v>55.795999999999999</c:v>
                </c:pt>
                <c:pt idx="28">
                  <c:v>55.795999999999999</c:v>
                </c:pt>
                <c:pt idx="29">
                  <c:v>47.212000000000003</c:v>
                </c:pt>
                <c:pt idx="30">
                  <c:v>47.212000000000003</c:v>
                </c:pt>
                <c:pt idx="31">
                  <c:v>47.212000000000003</c:v>
                </c:pt>
                <c:pt idx="32">
                  <c:v>47.212000000000003</c:v>
                </c:pt>
              </c:numCache>
            </c:numRef>
          </c:yVal>
          <c:smooth val="0"/>
        </c:ser>
        <c:ser>
          <c:idx val="3"/>
          <c:order val="3"/>
          <c:tx>
            <c:strRef>
              <c:f>Sheet1!$E$1</c:f>
              <c:strCache>
                <c:ptCount val="1"/>
                <c:pt idx="0">
                  <c:v>Cyclosporine + AZA use at discharge and 1 year (N=78)</c:v>
                </c:pt>
              </c:strCache>
            </c:strRef>
          </c:tx>
          <c:spPr>
            <a:ln w="41275">
              <a:solidFill>
                <a:srgbClr val="FF00FF"/>
              </a:solidFill>
            </a:ln>
          </c:spPr>
          <c:marker>
            <c:symbol val="none"/>
          </c:marker>
          <c:xVal>
            <c:numRef>
              <c:f>Sheet1!$A$2:$A$38</c:f>
              <c:numCache>
                <c:formatCode>General</c:formatCode>
                <c:ptCount val="3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numCache>
            </c:numRef>
          </c:xVal>
          <c:yVal>
            <c:numRef>
              <c:f>Sheet1!$E$2:$E$38</c:f>
              <c:numCache>
                <c:formatCode>General</c:formatCode>
                <c:ptCount val="37"/>
                <c:pt idx="0">
                  <c:v>100</c:v>
                </c:pt>
                <c:pt idx="1">
                  <c:v>100</c:v>
                </c:pt>
                <c:pt idx="2">
                  <c:v>100</c:v>
                </c:pt>
                <c:pt idx="3">
                  <c:v>100</c:v>
                </c:pt>
                <c:pt idx="4">
                  <c:v>100</c:v>
                </c:pt>
                <c:pt idx="5">
                  <c:v>100</c:v>
                </c:pt>
                <c:pt idx="6">
                  <c:v>98.718000000000004</c:v>
                </c:pt>
                <c:pt idx="7">
                  <c:v>98.718000000000004</c:v>
                </c:pt>
                <c:pt idx="8">
                  <c:v>97.436000000000007</c:v>
                </c:pt>
                <c:pt idx="9">
                  <c:v>93.537999999999997</c:v>
                </c:pt>
                <c:pt idx="10">
                  <c:v>90.94</c:v>
                </c:pt>
                <c:pt idx="11">
                  <c:v>87.043000000000006</c:v>
                </c:pt>
                <c:pt idx="12">
                  <c:v>87.043000000000006</c:v>
                </c:pt>
                <c:pt idx="13">
                  <c:v>84.234999999999999</c:v>
                </c:pt>
                <c:pt idx="14">
                  <c:v>82.831000000000003</c:v>
                </c:pt>
                <c:pt idx="15">
                  <c:v>82.831000000000003</c:v>
                </c:pt>
                <c:pt idx="16">
                  <c:v>77.117999999999995</c:v>
                </c:pt>
                <c:pt idx="17">
                  <c:v>75.69</c:v>
                </c:pt>
                <c:pt idx="18">
                  <c:v>75.69</c:v>
                </c:pt>
                <c:pt idx="19">
                  <c:v>72.75</c:v>
                </c:pt>
                <c:pt idx="20">
                  <c:v>72.75</c:v>
                </c:pt>
                <c:pt idx="21">
                  <c:v>72.75</c:v>
                </c:pt>
                <c:pt idx="22">
                  <c:v>71.233999999999995</c:v>
                </c:pt>
                <c:pt idx="23">
                  <c:v>71.233999999999995</c:v>
                </c:pt>
                <c:pt idx="24">
                  <c:v>71.233999999999995</c:v>
                </c:pt>
                <c:pt idx="25">
                  <c:v>68.067999999999998</c:v>
                </c:pt>
                <c:pt idx="26">
                  <c:v>68.067999999999998</c:v>
                </c:pt>
                <c:pt idx="27">
                  <c:v>66.484999999999999</c:v>
                </c:pt>
                <c:pt idx="28">
                  <c:v>66.484999999999999</c:v>
                </c:pt>
                <c:pt idx="29">
                  <c:v>66.484999999999999</c:v>
                </c:pt>
                <c:pt idx="30">
                  <c:v>62.985999999999997</c:v>
                </c:pt>
                <c:pt idx="31">
                  <c:v>61.237000000000002</c:v>
                </c:pt>
                <c:pt idx="32">
                  <c:v>61.237000000000002</c:v>
                </c:pt>
                <c:pt idx="33">
                  <c:v>61.237000000000002</c:v>
                </c:pt>
                <c:pt idx="34">
                  <c:v>59.195</c:v>
                </c:pt>
                <c:pt idx="35">
                  <c:v>59.195</c:v>
                </c:pt>
                <c:pt idx="36">
                  <c:v>59.195</c:v>
                </c:pt>
              </c:numCache>
            </c:numRef>
          </c:yVal>
          <c:smooth val="0"/>
        </c:ser>
        <c:dLbls>
          <c:showLegendKey val="0"/>
          <c:showVal val="0"/>
          <c:showCatName val="0"/>
          <c:showSerName val="0"/>
          <c:showPercent val="0"/>
          <c:showBubbleSize val="0"/>
        </c:dLbls>
        <c:axId val="659956376"/>
        <c:axId val="659956768"/>
      </c:scatterChart>
      <c:valAx>
        <c:axId val="659956376"/>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59956768"/>
        <c:crosses val="autoZero"/>
        <c:crossBetween val="midCat"/>
        <c:majorUnit val="1"/>
      </c:valAx>
      <c:valAx>
        <c:axId val="6599567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59956376"/>
        <c:crosses val="autoZero"/>
        <c:crossBetween val="midCat"/>
        <c:majorUnit val="25"/>
      </c:valAx>
      <c:spPr>
        <a:solidFill>
          <a:schemeClr val="bg2"/>
        </a:solidFill>
        <a:ln>
          <a:solidFill>
            <a:schemeClr val="tx1"/>
          </a:solidFill>
        </a:ln>
      </c:spPr>
    </c:plotArea>
    <c:legend>
      <c:legendPos val="r"/>
      <c:layout>
        <c:manualLayout>
          <c:xMode val="edge"/>
          <c:yMode val="edge"/>
          <c:x val="0.11487457320047392"/>
          <c:y val="0.56861639062359792"/>
          <c:w val="0.70667409936590064"/>
          <c:h val="0.22439428907593717"/>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79499656773672456"/>
        </c:manualLayout>
      </c:layout>
      <c:barChart>
        <c:barDir val="col"/>
        <c:grouping val="clustered"/>
        <c:varyColors val="0"/>
        <c:ser>
          <c:idx val="0"/>
          <c:order val="0"/>
          <c:tx>
            <c:strRef>
              <c:f>Sheet1!$B$1</c:f>
              <c:strCache>
                <c:ptCount val="1"/>
                <c:pt idx="0">
                  <c:v>No induction (N=5,486)</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30.5505</c:v>
                </c:pt>
              </c:numCache>
            </c:numRef>
          </c:val>
        </c:ser>
        <c:ser>
          <c:idx val="1"/>
          <c:order val="1"/>
          <c:tx>
            <c:strRef>
              <c:f>Sheet1!$C$1</c:f>
              <c:strCache>
                <c:ptCount val="1"/>
                <c:pt idx="0">
                  <c:v>Polyclonal (N=1,144)</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29.021000000000001</c:v>
                </c:pt>
              </c:numCache>
            </c:numRef>
          </c:val>
        </c:ser>
        <c:ser>
          <c:idx val="2"/>
          <c:order val="2"/>
          <c:tx>
            <c:strRef>
              <c:f>Sheet1!$D$1</c:f>
              <c:strCache>
                <c:ptCount val="1"/>
                <c:pt idx="0">
                  <c:v>IL-2R Antagonist (N=4,431)</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cat>
            <c:strRef>
              <c:f>Sheet1!$A$2</c:f>
              <c:strCache>
                <c:ptCount val="1"/>
                <c:pt idx="0">
                  <c:v>Overall</c:v>
                </c:pt>
              </c:strCache>
            </c:strRef>
          </c:cat>
          <c:val>
            <c:numRef>
              <c:f>Sheet1!$D$2</c:f>
              <c:numCache>
                <c:formatCode>General</c:formatCode>
                <c:ptCount val="1"/>
                <c:pt idx="0">
                  <c:v>26.0212</c:v>
                </c:pt>
              </c:numCache>
            </c:numRef>
          </c:val>
        </c:ser>
        <c:ser>
          <c:idx val="3"/>
          <c:order val="3"/>
          <c:tx>
            <c:strRef>
              <c:f>Sheet1!$E$1</c:f>
              <c:strCache>
                <c:ptCount val="1"/>
                <c:pt idx="0">
                  <c:v>Alemtuzumab (N=804)</c:v>
                </c:pt>
              </c:strCache>
            </c:strRef>
          </c:tx>
          <c:spPr>
            <a:gradFill>
              <a:gsLst>
                <a:gs pos="0">
                  <a:schemeClr val="bg1">
                    <a:lumMod val="75000"/>
                    <a:lumOff val="25000"/>
                  </a:schemeClr>
                </a:gs>
                <a:gs pos="50000">
                  <a:schemeClr val="bg1">
                    <a:lumMod val="50000"/>
                    <a:lumOff val="50000"/>
                  </a:schemeClr>
                </a:gs>
                <a:gs pos="97000">
                  <a:schemeClr val="bg1">
                    <a:lumMod val="75000"/>
                    <a:lumOff val="25000"/>
                  </a:schemeClr>
                </a:gs>
              </a:gsLst>
              <a:lin ang="0" scaled="0"/>
            </a:gradFill>
            <a:ln>
              <a:solidFill>
                <a:schemeClr val="bg2"/>
              </a:solidFill>
            </a:ln>
          </c:spPr>
          <c:invertIfNegative val="0"/>
          <c:cat>
            <c:strRef>
              <c:f>Sheet1!$A$2</c:f>
              <c:strCache>
                <c:ptCount val="1"/>
                <c:pt idx="0">
                  <c:v>Overall</c:v>
                </c:pt>
              </c:strCache>
            </c:strRef>
          </c:cat>
          <c:val>
            <c:numRef>
              <c:f>Sheet1!$E$2</c:f>
              <c:numCache>
                <c:formatCode>General</c:formatCode>
                <c:ptCount val="1"/>
                <c:pt idx="0">
                  <c:v>34.328400000000002</c:v>
                </c:pt>
              </c:numCache>
            </c:numRef>
          </c:val>
        </c:ser>
        <c:dLbls>
          <c:showLegendKey val="0"/>
          <c:showVal val="0"/>
          <c:showCatName val="0"/>
          <c:showSerName val="0"/>
          <c:showPercent val="0"/>
          <c:showBubbleSize val="0"/>
        </c:dLbls>
        <c:gapWidth val="50"/>
        <c:overlap val="-30"/>
        <c:axId val="659957552"/>
        <c:axId val="659957944"/>
      </c:barChart>
      <c:catAx>
        <c:axId val="659957552"/>
        <c:scaling>
          <c:orientation val="minMax"/>
        </c:scaling>
        <c:delete val="1"/>
        <c:axPos val="b"/>
        <c:numFmt formatCode="General" sourceLinked="1"/>
        <c:majorTickMark val="out"/>
        <c:minorTickMark val="none"/>
        <c:tickLblPos val="none"/>
        <c:crossAx val="659957944"/>
        <c:crosses val="autoZero"/>
        <c:auto val="1"/>
        <c:lblAlgn val="ctr"/>
        <c:lblOffset val="100"/>
        <c:tickLblSkip val="1"/>
        <c:noMultiLvlLbl val="0"/>
      </c:catAx>
      <c:valAx>
        <c:axId val="659957944"/>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59957552"/>
        <c:crosses val="autoZero"/>
        <c:crossBetween val="between"/>
        <c:majorUnit val="10"/>
      </c:valAx>
      <c:spPr>
        <a:solidFill>
          <a:schemeClr val="bg2"/>
        </a:solidFill>
        <a:ln>
          <a:solidFill>
            <a:schemeClr val="tx1"/>
          </a:solidFill>
        </a:ln>
      </c:spPr>
    </c:plotArea>
    <c:legend>
      <c:legendPos val="t"/>
      <c:layout>
        <c:manualLayout>
          <c:xMode val="edge"/>
          <c:yMode val="edge"/>
          <c:x val="0.17887481456122334"/>
          <c:y val="7.6923076923076927E-2"/>
          <c:w val="0.67268515348624902"/>
          <c:h val="0.10632626690894408"/>
        </c:manualLayout>
      </c:layout>
      <c:overlay val="0"/>
      <c:spPr>
        <a:solidFill>
          <a:schemeClr val="bg2"/>
        </a:solidFill>
        <a:ln>
          <a:solidFill>
            <a:schemeClr val="tx1">
              <a:tint val="75000"/>
              <a:shade val="95000"/>
              <a:satMod val="105000"/>
            </a:schemeClr>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7907657195024547"/>
          <c:h val="0.82576579850595599"/>
        </c:manualLayout>
      </c:layout>
      <c:barChart>
        <c:barDir val="col"/>
        <c:grouping val="clustered"/>
        <c:varyColors val="0"/>
        <c:ser>
          <c:idx val="0"/>
          <c:order val="0"/>
          <c:tx>
            <c:strRef>
              <c:f>Sheet1!$B$1</c:f>
              <c:strCache>
                <c:ptCount val="1"/>
                <c:pt idx="0">
                  <c:v>No induction (N=5,486)</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33.6128</c:v>
                </c:pt>
              </c:numCache>
            </c:numRef>
          </c:val>
        </c:ser>
        <c:ser>
          <c:idx val="1"/>
          <c:order val="1"/>
          <c:tx>
            <c:strRef>
              <c:f>Sheet1!$C$1</c:f>
              <c:strCache>
                <c:ptCount val="1"/>
                <c:pt idx="0">
                  <c:v>Polyclonal (N=1,144)</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32.867100000000001</c:v>
                </c:pt>
              </c:numCache>
            </c:numRef>
          </c:val>
        </c:ser>
        <c:ser>
          <c:idx val="2"/>
          <c:order val="2"/>
          <c:tx>
            <c:strRef>
              <c:f>Sheet1!$D$1</c:f>
              <c:strCache>
                <c:ptCount val="1"/>
                <c:pt idx="0">
                  <c:v>IL-2R Antagonist (N=4,431)</c:v>
                </c:pt>
              </c:strCache>
            </c:strRef>
          </c:tx>
          <c:spPr>
            <a:gradFill flip="none" rotWithShape="1">
              <a:gsLst>
                <a:gs pos="0">
                  <a:srgbClr val="CCCC00"/>
                </a:gs>
                <a:gs pos="50000">
                  <a:srgbClr val="FFFF00"/>
                </a:gs>
                <a:gs pos="97000">
                  <a:srgbClr val="CCCC00"/>
                </a:gs>
              </a:gsLst>
              <a:lin ang="0" scaled="0"/>
              <a:tileRect/>
            </a:gradFill>
            <a:ln>
              <a:solidFill>
                <a:schemeClr val="bg2"/>
              </a:solidFill>
            </a:ln>
          </c:spPr>
          <c:invertIfNegative val="0"/>
          <c:dPt>
            <c:idx val="0"/>
            <c:invertIfNegative val="0"/>
            <c:bubble3D val="0"/>
          </c:dPt>
          <c:cat>
            <c:strRef>
              <c:f>Sheet1!$A$2</c:f>
              <c:strCache>
                <c:ptCount val="1"/>
                <c:pt idx="0">
                  <c:v>Overall</c:v>
                </c:pt>
              </c:strCache>
            </c:strRef>
          </c:cat>
          <c:val>
            <c:numRef>
              <c:f>Sheet1!$D$2</c:f>
              <c:numCache>
                <c:formatCode>General</c:formatCode>
                <c:ptCount val="1"/>
                <c:pt idx="0">
                  <c:v>30.083500000000001</c:v>
                </c:pt>
              </c:numCache>
            </c:numRef>
          </c:val>
        </c:ser>
        <c:ser>
          <c:idx val="3"/>
          <c:order val="3"/>
          <c:tx>
            <c:strRef>
              <c:f>Sheet1!$E$1</c:f>
              <c:strCache>
                <c:ptCount val="1"/>
                <c:pt idx="0">
                  <c:v>Alemtuzumab (N=804)</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37.935299999999998</c:v>
                </c:pt>
              </c:numCache>
            </c:numRef>
          </c:val>
        </c:ser>
        <c:dLbls>
          <c:showLegendKey val="0"/>
          <c:showVal val="0"/>
          <c:showCatName val="0"/>
          <c:showSerName val="0"/>
          <c:showPercent val="0"/>
          <c:showBubbleSize val="0"/>
        </c:dLbls>
        <c:gapWidth val="50"/>
        <c:overlap val="-30"/>
        <c:axId val="659958728"/>
        <c:axId val="659959120"/>
      </c:barChart>
      <c:catAx>
        <c:axId val="659958728"/>
        <c:scaling>
          <c:orientation val="minMax"/>
        </c:scaling>
        <c:delete val="1"/>
        <c:axPos val="b"/>
        <c:numFmt formatCode="General" sourceLinked="1"/>
        <c:majorTickMark val="out"/>
        <c:minorTickMark val="none"/>
        <c:tickLblPos val="none"/>
        <c:crossAx val="659959120"/>
        <c:crosses val="autoZero"/>
        <c:auto val="1"/>
        <c:lblAlgn val="ctr"/>
        <c:lblOffset val="100"/>
        <c:tickLblSkip val="1"/>
        <c:noMultiLvlLbl val="0"/>
      </c:catAx>
      <c:valAx>
        <c:axId val="659959120"/>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59958728"/>
        <c:crosses val="autoZero"/>
        <c:crossBetween val="between"/>
        <c:majorUnit val="10"/>
      </c:valAx>
      <c:spPr>
        <a:solidFill>
          <a:schemeClr val="bg2"/>
        </a:solidFill>
        <a:ln>
          <a:solidFill>
            <a:schemeClr val="tx1"/>
          </a:solidFill>
        </a:ln>
      </c:spPr>
    </c:plotArea>
    <c:legend>
      <c:legendPos val="t"/>
      <c:layout>
        <c:manualLayout>
          <c:xMode val="edge"/>
          <c:yMode val="edge"/>
          <c:x val="0.23374768914755334"/>
          <c:y val="6.1538461538461584E-2"/>
          <c:w val="0.6088581536003691"/>
          <c:h val="0.10632626690894473"/>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9646787629807601"/>
          <c:h val="0.68730426004441769"/>
        </c:manualLayout>
      </c:layout>
      <c:barChart>
        <c:barDir val="col"/>
        <c:grouping val="clustered"/>
        <c:varyColors val="0"/>
        <c:ser>
          <c:idx val="0"/>
          <c:order val="0"/>
          <c:tx>
            <c:strRef>
              <c:f>Sheet1!$B$1</c:f>
              <c:strCache>
                <c:ptCount val="1"/>
                <c:pt idx="0">
                  <c:v>No induction</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Sheet1!$A$2:$A$9</c:f>
              <c:strCache>
                <c:ptCount val="8"/>
                <c:pt idx="0">
                  <c:v>18-34
(N=1,566)</c:v>
                </c:pt>
                <c:pt idx="1">
                  <c:v>35-49
(N=1,919)</c:v>
                </c:pt>
                <c:pt idx="2">
                  <c:v>50-59
(N=3,598)</c:v>
                </c:pt>
                <c:pt idx="3">
                  <c:v>60-65
(N=3,192)</c:v>
                </c:pt>
                <c:pt idx="4">
                  <c:v>&gt;65
(N=1,590)</c:v>
                </c:pt>
                <c:pt idx="6">
                  <c:v>Female
(N=5,096)</c:v>
                </c:pt>
                <c:pt idx="7">
                  <c:v>Male
(N=6,769)</c:v>
                </c:pt>
              </c:strCache>
            </c:strRef>
          </c:cat>
          <c:val>
            <c:numRef>
              <c:f>Sheet1!$B$2:$B$9</c:f>
              <c:numCache>
                <c:formatCode>General</c:formatCode>
                <c:ptCount val="8"/>
                <c:pt idx="0">
                  <c:v>34.439799999999998</c:v>
                </c:pt>
                <c:pt idx="1">
                  <c:v>26.897300000000001</c:v>
                </c:pt>
                <c:pt idx="2">
                  <c:v>31.271899999999999</c:v>
                </c:pt>
                <c:pt idx="3">
                  <c:v>29.745999999999999</c:v>
                </c:pt>
                <c:pt idx="4">
                  <c:v>31.202400000000001</c:v>
                </c:pt>
                <c:pt idx="6">
                  <c:v>29.471499999999999</c:v>
                </c:pt>
                <c:pt idx="7">
                  <c:v>31.368200000000002</c:v>
                </c:pt>
              </c:numCache>
            </c:numRef>
          </c:val>
        </c:ser>
        <c:ser>
          <c:idx val="1"/>
          <c:order val="1"/>
          <c:tx>
            <c:strRef>
              <c:f>Sheet1!$C$1</c:f>
              <c:strCache>
                <c:ptCount val="1"/>
                <c:pt idx="0">
                  <c:v>Polyclonal </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Sheet1!$A$2:$A$9</c:f>
              <c:strCache>
                <c:ptCount val="8"/>
                <c:pt idx="0">
                  <c:v>18-34
(N=1,566)</c:v>
                </c:pt>
                <c:pt idx="1">
                  <c:v>35-49
(N=1,919)</c:v>
                </c:pt>
                <c:pt idx="2">
                  <c:v>50-59
(N=3,598)</c:v>
                </c:pt>
                <c:pt idx="3">
                  <c:v>60-65
(N=3,192)</c:v>
                </c:pt>
                <c:pt idx="4">
                  <c:v>&gt;65
(N=1,590)</c:v>
                </c:pt>
                <c:pt idx="6">
                  <c:v>Female
(N=5,096)</c:v>
                </c:pt>
                <c:pt idx="7">
                  <c:v>Male
(N=6,769)</c:v>
                </c:pt>
              </c:strCache>
            </c:strRef>
          </c:cat>
          <c:val>
            <c:numRef>
              <c:f>Sheet1!$C$2:$C$9</c:f>
              <c:numCache>
                <c:formatCode>General</c:formatCode>
                <c:ptCount val="8"/>
                <c:pt idx="0">
                  <c:v>34.545499999999997</c:v>
                </c:pt>
                <c:pt idx="1">
                  <c:v>28.855699999999999</c:v>
                </c:pt>
                <c:pt idx="2">
                  <c:v>24.932200000000002</c:v>
                </c:pt>
                <c:pt idx="3">
                  <c:v>27.891200000000001</c:v>
                </c:pt>
                <c:pt idx="4">
                  <c:v>37.391300000000001</c:v>
                </c:pt>
                <c:pt idx="6">
                  <c:v>28.373000000000001</c:v>
                </c:pt>
                <c:pt idx="7">
                  <c:v>29.531300000000002</c:v>
                </c:pt>
              </c:numCache>
            </c:numRef>
          </c:val>
        </c:ser>
        <c:ser>
          <c:idx val="2"/>
          <c:order val="2"/>
          <c:tx>
            <c:strRef>
              <c:f>Sheet1!$D$1</c:f>
              <c:strCache>
                <c:ptCount val="1"/>
                <c:pt idx="0">
                  <c:v>IL-2R Antagonist</c:v>
                </c:pt>
              </c:strCache>
            </c:strRef>
          </c:tx>
          <c:spPr>
            <a:gradFill>
              <a:gsLst>
                <a:gs pos="0">
                  <a:srgbClr val="CCCC00"/>
                </a:gs>
                <a:gs pos="50000">
                  <a:srgbClr val="FFFF00"/>
                </a:gs>
                <a:gs pos="100000">
                  <a:srgbClr val="CCCC00"/>
                </a:gs>
              </a:gsLst>
              <a:lin ang="0" scaled="1"/>
            </a:gradFill>
            <a:ln>
              <a:solidFill>
                <a:schemeClr val="bg2"/>
              </a:solidFill>
            </a:ln>
          </c:spPr>
          <c:invertIfNegative val="0"/>
          <c:cat>
            <c:strRef>
              <c:f>Sheet1!$A$2:$A$9</c:f>
              <c:strCache>
                <c:ptCount val="8"/>
                <c:pt idx="0">
                  <c:v>18-34
(N=1,566)</c:v>
                </c:pt>
                <c:pt idx="1">
                  <c:v>35-49
(N=1,919)</c:v>
                </c:pt>
                <c:pt idx="2">
                  <c:v>50-59
(N=3,598)</c:v>
                </c:pt>
                <c:pt idx="3">
                  <c:v>60-65
(N=3,192)</c:v>
                </c:pt>
                <c:pt idx="4">
                  <c:v>&gt;65
(N=1,590)</c:v>
                </c:pt>
                <c:pt idx="6">
                  <c:v>Female
(N=5,096)</c:v>
                </c:pt>
                <c:pt idx="7">
                  <c:v>Male
(N=6,769)</c:v>
                </c:pt>
              </c:strCache>
            </c:strRef>
          </c:cat>
          <c:val>
            <c:numRef>
              <c:f>Sheet1!$D$2:$D$9</c:f>
              <c:numCache>
                <c:formatCode>General</c:formatCode>
                <c:ptCount val="8"/>
                <c:pt idx="0">
                  <c:v>29.124600000000001</c:v>
                </c:pt>
                <c:pt idx="1">
                  <c:v>25.734300000000001</c:v>
                </c:pt>
                <c:pt idx="2">
                  <c:v>26.450099999999999</c:v>
                </c:pt>
                <c:pt idx="3">
                  <c:v>24.959099999999999</c:v>
                </c:pt>
                <c:pt idx="4">
                  <c:v>24.547000000000001</c:v>
                </c:pt>
                <c:pt idx="6">
                  <c:v>25.777100000000001</c:v>
                </c:pt>
                <c:pt idx="7">
                  <c:v>26.198799999999999</c:v>
                </c:pt>
              </c:numCache>
            </c:numRef>
          </c:val>
        </c:ser>
        <c:ser>
          <c:idx val="3"/>
          <c:order val="3"/>
          <c:tx>
            <c:strRef>
              <c:f>Sheet1!$E$1</c:f>
              <c:strCache>
                <c:ptCount val="1"/>
                <c:pt idx="0">
                  <c:v>Alemtuzumab</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Sheet1!$A$2:$A$9</c:f>
              <c:strCache>
                <c:ptCount val="8"/>
                <c:pt idx="0">
                  <c:v>18-34
(N=1,566)</c:v>
                </c:pt>
                <c:pt idx="1">
                  <c:v>35-49
(N=1,919)</c:v>
                </c:pt>
                <c:pt idx="2">
                  <c:v>50-59
(N=3,598)</c:v>
                </c:pt>
                <c:pt idx="3">
                  <c:v>60-65
(N=3,192)</c:v>
                </c:pt>
                <c:pt idx="4">
                  <c:v>&gt;65
(N=1,590)</c:v>
                </c:pt>
                <c:pt idx="6">
                  <c:v>Female
(N=5,096)</c:v>
                </c:pt>
                <c:pt idx="7">
                  <c:v>Male
(N=6,769)</c:v>
                </c:pt>
              </c:strCache>
            </c:strRef>
          </c:cat>
          <c:val>
            <c:numRef>
              <c:f>Sheet1!$E$2:$E$9</c:f>
              <c:numCache>
                <c:formatCode>General</c:formatCode>
                <c:ptCount val="8"/>
                <c:pt idx="0">
                  <c:v>44.047600000000003</c:v>
                </c:pt>
                <c:pt idx="1">
                  <c:v>34.5794</c:v>
                </c:pt>
                <c:pt idx="2">
                  <c:v>38.738700000000001</c:v>
                </c:pt>
                <c:pt idx="3">
                  <c:v>28.333300000000001</c:v>
                </c:pt>
                <c:pt idx="4">
                  <c:v>30.805700000000002</c:v>
                </c:pt>
                <c:pt idx="6">
                  <c:v>36.2881</c:v>
                </c:pt>
                <c:pt idx="7">
                  <c:v>32.731400000000001</c:v>
                </c:pt>
              </c:numCache>
            </c:numRef>
          </c:val>
        </c:ser>
        <c:dLbls>
          <c:showLegendKey val="0"/>
          <c:showVal val="0"/>
          <c:showCatName val="0"/>
          <c:showSerName val="0"/>
          <c:showPercent val="0"/>
          <c:showBubbleSize val="0"/>
        </c:dLbls>
        <c:gapWidth val="50"/>
        <c:axId val="659959904"/>
        <c:axId val="659960296"/>
      </c:barChart>
      <c:catAx>
        <c:axId val="659959904"/>
        <c:scaling>
          <c:orientation val="minMax"/>
        </c:scaling>
        <c:delete val="0"/>
        <c:axPos val="b"/>
        <c:numFmt formatCode="General" sourceLinked="1"/>
        <c:majorTickMark val="out"/>
        <c:minorTickMark val="none"/>
        <c:tickLblPos val="nextTo"/>
        <c:txPr>
          <a:bodyPr/>
          <a:lstStyle/>
          <a:p>
            <a:pPr>
              <a:defRPr sz="1400" b="1"/>
            </a:pPr>
            <a:endParaRPr lang="en-US"/>
          </a:p>
        </c:txPr>
        <c:crossAx val="659960296"/>
        <c:crosses val="autoZero"/>
        <c:auto val="1"/>
        <c:lblAlgn val="ctr"/>
        <c:lblOffset val="100"/>
        <c:tickLblSkip val="1"/>
        <c:noMultiLvlLbl val="0"/>
      </c:catAx>
      <c:valAx>
        <c:axId val="659960296"/>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59959904"/>
        <c:crosses val="autoZero"/>
        <c:crossBetween val="between"/>
        <c:majorUnit val="10"/>
      </c:valAx>
      <c:spPr>
        <a:solidFill>
          <a:schemeClr val="bg2"/>
        </a:solidFill>
        <a:ln>
          <a:solidFill>
            <a:schemeClr val="tx1"/>
          </a:solidFill>
        </a:ln>
      </c:spPr>
    </c:plotArea>
    <c:legend>
      <c:legendPos val="t"/>
      <c:layout>
        <c:manualLayout>
          <c:xMode val="edge"/>
          <c:yMode val="edge"/>
          <c:x val="0.17287812393016092"/>
          <c:y val="6.1538461538461584E-2"/>
          <c:w val="0.69581467533950059"/>
          <c:h val="0.10632626690894473"/>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92830757267124E-2"/>
          <c:y val="0.20829580512962567"/>
          <c:w val="0.37514059006513084"/>
          <c:h val="0.71079269696552816"/>
        </c:manualLayout>
      </c:layout>
      <c:pieChart>
        <c:varyColors val="1"/>
        <c:ser>
          <c:idx val="0"/>
          <c:order val="0"/>
          <c:tx>
            <c:strRef>
              <c:f>Sheet1!$B$1</c:f>
              <c:strCache>
                <c:ptCount val="1"/>
                <c:pt idx="0">
                  <c:v>Doulbe</c:v>
                </c:pt>
              </c:strCache>
            </c:strRef>
          </c:tx>
          <c:spPr>
            <a:ln>
              <a:solidFill>
                <a:srgbClr val="000000"/>
              </a:solidFill>
            </a:ln>
          </c:spPr>
          <c:dPt>
            <c:idx val="0"/>
            <c:bubble3D val="0"/>
            <c:spPr>
              <a:solidFill>
                <a:srgbClr val="FF0000"/>
              </a:solidFill>
              <a:ln>
                <a:solidFill>
                  <a:srgbClr val="000000"/>
                </a:solidFill>
              </a:ln>
            </c:spPr>
          </c:dPt>
          <c:dPt>
            <c:idx val="1"/>
            <c:bubble3D val="0"/>
            <c:spPr>
              <a:solidFill>
                <a:srgbClr val="00FF00"/>
              </a:solidFill>
              <a:ln>
                <a:solidFill>
                  <a:srgbClr val="000000"/>
                </a:solidFill>
              </a:ln>
            </c:spPr>
          </c:dPt>
          <c:dPt>
            <c:idx val="2"/>
            <c:bubble3D val="0"/>
            <c:spPr>
              <a:solidFill>
                <a:srgbClr val="990099"/>
              </a:solidFill>
              <a:ln>
                <a:solidFill>
                  <a:srgbClr val="000000"/>
                </a:solidFill>
              </a:ln>
            </c:spPr>
          </c:dPt>
          <c:dPt>
            <c:idx val="3"/>
            <c:bubble3D val="0"/>
            <c:spPr>
              <a:solidFill>
                <a:srgbClr val="FFFF00"/>
              </a:solidFill>
              <a:ln>
                <a:solidFill>
                  <a:srgbClr val="000000"/>
                </a:solidFill>
              </a:ln>
            </c:spPr>
          </c:dPt>
          <c:dPt>
            <c:idx val="4"/>
            <c:bubble3D val="0"/>
            <c:spPr>
              <a:solidFill>
                <a:schemeClr val="bg1">
                  <a:lumMod val="50000"/>
                  <a:lumOff val="50000"/>
                </a:schemeClr>
              </a:solidFill>
              <a:ln>
                <a:solidFill>
                  <a:srgbClr val="000000"/>
                </a:solidFill>
              </a:ln>
            </c:spPr>
          </c:dPt>
          <c:dPt>
            <c:idx val="5"/>
            <c:bubble3D val="0"/>
            <c:spPr>
              <a:solidFill>
                <a:srgbClr val="FF00FF"/>
              </a:solidFill>
              <a:ln>
                <a:solidFill>
                  <a:srgbClr val="000000"/>
                </a:solidFill>
              </a:ln>
            </c:spPr>
          </c:dPt>
          <c:dPt>
            <c:idx val="6"/>
            <c:bubble3D val="0"/>
            <c:spPr>
              <a:solidFill>
                <a:srgbClr val="00FFFF"/>
              </a:solidFill>
              <a:ln>
                <a:solidFill>
                  <a:srgbClr val="000000"/>
                </a:solidFill>
              </a:ln>
            </c:spPr>
          </c:dPt>
          <c:dLbls>
            <c:dLbl>
              <c:idx val="4"/>
              <c:layout>
                <c:manualLayout>
                  <c:x val="-6.5359191212209814E-3"/>
                  <c:y val="1.1695906432748536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500" b="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Sheet1!$A$2:$A$8</c:f>
              <c:strCache>
                <c:ptCount val="7"/>
                <c:pt idx="0">
                  <c:v>Alpha-1</c:v>
                </c:pt>
                <c:pt idx="1">
                  <c:v>COPD</c:v>
                </c:pt>
                <c:pt idx="2">
                  <c:v>CF</c:v>
                </c:pt>
                <c:pt idx="3">
                  <c:v>IPF</c:v>
                </c:pt>
                <c:pt idx="4">
                  <c:v>IPAH</c:v>
                </c:pt>
                <c:pt idx="5">
                  <c:v>Retx</c:v>
                </c:pt>
                <c:pt idx="6">
                  <c:v>Other*</c:v>
                </c:pt>
              </c:strCache>
            </c:strRef>
          </c:cat>
          <c:val>
            <c:numRef>
              <c:f>Sheet1!$B$2:$B$8</c:f>
              <c:numCache>
                <c:formatCode>0.00%</c:formatCode>
                <c:ptCount val="7"/>
                <c:pt idx="0">
                  <c:v>5.9144000000000002E-2</c:v>
                </c:pt>
                <c:pt idx="1">
                  <c:v>0.26629999999999998</c:v>
                </c:pt>
                <c:pt idx="2">
                  <c:v>0.24937000000000001</c:v>
                </c:pt>
                <c:pt idx="3">
                  <c:v>0.18153</c:v>
                </c:pt>
                <c:pt idx="4">
                  <c:v>4.3568000000000003E-2</c:v>
                </c:pt>
                <c:pt idx="5">
                  <c:v>2.2800000000000001E-2</c:v>
                </c:pt>
                <c:pt idx="6">
                  <c:v>0.17727999999999999</c:v>
                </c:pt>
              </c:numCache>
            </c:numRef>
          </c:val>
        </c:ser>
        <c:dLbls>
          <c:showLegendKey val="0"/>
          <c:showVal val="0"/>
          <c:showCatName val="0"/>
          <c:showSerName val="0"/>
          <c:showPercent val="0"/>
          <c:showBubbleSize val="0"/>
          <c:showLeaderLines val="1"/>
        </c:dLbls>
        <c:firstSliceAng val="100"/>
      </c:pieChart>
    </c:plotArea>
    <c:legend>
      <c:legendPos val="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9646787629807623"/>
          <c:h val="0.70268887542903746"/>
        </c:manualLayout>
      </c:layout>
      <c:barChart>
        <c:barDir val="col"/>
        <c:grouping val="clustered"/>
        <c:varyColors val="0"/>
        <c:ser>
          <c:idx val="0"/>
          <c:order val="0"/>
          <c:tx>
            <c:strRef>
              <c:f>Sheet1!$B$1</c:f>
              <c:strCache>
                <c:ptCount val="1"/>
                <c:pt idx="0">
                  <c:v>No induction</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Sheet1!$A$2:$A$9</c:f>
              <c:strCache>
                <c:ptCount val="8"/>
                <c:pt idx="0">
                  <c:v>18-34
(N=1,566)</c:v>
                </c:pt>
                <c:pt idx="1">
                  <c:v>35-49
(N=1,919)</c:v>
                </c:pt>
                <c:pt idx="2">
                  <c:v>50-59
(N=3,598)</c:v>
                </c:pt>
                <c:pt idx="3">
                  <c:v>60-65
(N=3,192)</c:v>
                </c:pt>
                <c:pt idx="4">
                  <c:v>&gt;65
(N=1,590)</c:v>
                </c:pt>
                <c:pt idx="6">
                  <c:v>Female
(N=5,096)</c:v>
                </c:pt>
                <c:pt idx="7">
                  <c:v>Male
(N=6,769)</c:v>
                </c:pt>
              </c:strCache>
            </c:strRef>
          </c:cat>
          <c:val>
            <c:numRef>
              <c:f>Sheet1!$B$2:$B$9</c:f>
              <c:numCache>
                <c:formatCode>General</c:formatCode>
                <c:ptCount val="8"/>
                <c:pt idx="0">
                  <c:v>37.067799999999998</c:v>
                </c:pt>
                <c:pt idx="1">
                  <c:v>30.022300000000001</c:v>
                </c:pt>
                <c:pt idx="2">
                  <c:v>34.422400000000003</c:v>
                </c:pt>
                <c:pt idx="3">
                  <c:v>33.155099999999997</c:v>
                </c:pt>
                <c:pt idx="4">
                  <c:v>33.637700000000002</c:v>
                </c:pt>
                <c:pt idx="6">
                  <c:v>32.642699999999998</c:v>
                </c:pt>
                <c:pt idx="7">
                  <c:v>34.347999999999999</c:v>
                </c:pt>
              </c:numCache>
            </c:numRef>
          </c:val>
        </c:ser>
        <c:ser>
          <c:idx val="1"/>
          <c:order val="1"/>
          <c:tx>
            <c:strRef>
              <c:f>Sheet1!$C$1</c:f>
              <c:strCache>
                <c:ptCount val="1"/>
                <c:pt idx="0">
                  <c:v>Polyclonal </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Sheet1!$A$2:$A$9</c:f>
              <c:strCache>
                <c:ptCount val="8"/>
                <c:pt idx="0">
                  <c:v>18-34
(N=1,566)</c:v>
                </c:pt>
                <c:pt idx="1">
                  <c:v>35-49
(N=1,919)</c:v>
                </c:pt>
                <c:pt idx="2">
                  <c:v>50-59
(N=3,598)</c:v>
                </c:pt>
                <c:pt idx="3">
                  <c:v>60-65
(N=3,192)</c:v>
                </c:pt>
                <c:pt idx="4">
                  <c:v>&gt;65
(N=1,590)</c:v>
                </c:pt>
                <c:pt idx="6">
                  <c:v>Female
(N=5,096)</c:v>
                </c:pt>
                <c:pt idx="7">
                  <c:v>Male
(N=6,769)</c:v>
                </c:pt>
              </c:strCache>
            </c:strRef>
          </c:cat>
          <c:val>
            <c:numRef>
              <c:f>Sheet1!$C$2:$C$9</c:f>
              <c:numCache>
                <c:formatCode>General</c:formatCode>
                <c:ptCount val="8"/>
                <c:pt idx="0">
                  <c:v>39.393900000000002</c:v>
                </c:pt>
                <c:pt idx="1">
                  <c:v>34.328400000000002</c:v>
                </c:pt>
                <c:pt idx="2">
                  <c:v>26.287299999999998</c:v>
                </c:pt>
                <c:pt idx="3">
                  <c:v>31.6327</c:v>
                </c:pt>
                <c:pt idx="4">
                  <c:v>45.217399999999998</c:v>
                </c:pt>
                <c:pt idx="6">
                  <c:v>30.754000000000001</c:v>
                </c:pt>
                <c:pt idx="7">
                  <c:v>34.531300000000002</c:v>
                </c:pt>
              </c:numCache>
            </c:numRef>
          </c:val>
        </c:ser>
        <c:ser>
          <c:idx val="2"/>
          <c:order val="2"/>
          <c:tx>
            <c:strRef>
              <c:f>Sheet1!$D$1</c:f>
              <c:strCache>
                <c:ptCount val="1"/>
                <c:pt idx="0">
                  <c:v>IL-2R Antagonist</c:v>
                </c:pt>
              </c:strCache>
            </c:strRef>
          </c:tx>
          <c:spPr>
            <a:gradFill>
              <a:gsLst>
                <a:gs pos="0">
                  <a:srgbClr val="CCCC00"/>
                </a:gs>
                <a:gs pos="50000">
                  <a:srgbClr val="FFFF00"/>
                </a:gs>
                <a:gs pos="100000">
                  <a:srgbClr val="CCCC00"/>
                </a:gs>
              </a:gsLst>
              <a:lin ang="0" scaled="1"/>
            </a:gradFill>
            <a:ln>
              <a:solidFill>
                <a:schemeClr val="bg2"/>
              </a:solidFill>
            </a:ln>
          </c:spPr>
          <c:invertIfNegative val="0"/>
          <c:cat>
            <c:strRef>
              <c:f>Sheet1!$A$2:$A$9</c:f>
              <c:strCache>
                <c:ptCount val="8"/>
                <c:pt idx="0">
                  <c:v>18-34
(N=1,566)</c:v>
                </c:pt>
                <c:pt idx="1">
                  <c:v>35-49
(N=1,919)</c:v>
                </c:pt>
                <c:pt idx="2">
                  <c:v>50-59
(N=3,598)</c:v>
                </c:pt>
                <c:pt idx="3">
                  <c:v>60-65
(N=3,192)</c:v>
                </c:pt>
                <c:pt idx="4">
                  <c:v>&gt;65
(N=1,590)</c:v>
                </c:pt>
                <c:pt idx="6">
                  <c:v>Female
(N=5,096)</c:v>
                </c:pt>
                <c:pt idx="7">
                  <c:v>Male
(N=6,769)</c:v>
                </c:pt>
              </c:strCache>
            </c:strRef>
          </c:cat>
          <c:val>
            <c:numRef>
              <c:f>Sheet1!$D$2:$D$9</c:f>
              <c:numCache>
                <c:formatCode>General</c:formatCode>
                <c:ptCount val="8"/>
                <c:pt idx="0">
                  <c:v>32.6599</c:v>
                </c:pt>
                <c:pt idx="1">
                  <c:v>29.230799999999999</c:v>
                </c:pt>
                <c:pt idx="2">
                  <c:v>30.703800000000001</c:v>
                </c:pt>
                <c:pt idx="3">
                  <c:v>29.050699999999999</c:v>
                </c:pt>
                <c:pt idx="4">
                  <c:v>29.3245</c:v>
                </c:pt>
                <c:pt idx="6">
                  <c:v>29.742799999999999</c:v>
                </c:pt>
                <c:pt idx="7">
                  <c:v>30.331399999999999</c:v>
                </c:pt>
              </c:numCache>
            </c:numRef>
          </c:val>
        </c:ser>
        <c:ser>
          <c:idx val="3"/>
          <c:order val="3"/>
          <c:tx>
            <c:strRef>
              <c:f>Sheet1!$E$1</c:f>
              <c:strCache>
                <c:ptCount val="1"/>
                <c:pt idx="0">
                  <c:v>Alemtuzumab</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Sheet1!$A$2:$A$9</c:f>
              <c:strCache>
                <c:ptCount val="8"/>
                <c:pt idx="0">
                  <c:v>18-34
(N=1,566)</c:v>
                </c:pt>
                <c:pt idx="1">
                  <c:v>35-49
(N=1,919)</c:v>
                </c:pt>
                <c:pt idx="2">
                  <c:v>50-59
(N=3,598)</c:v>
                </c:pt>
                <c:pt idx="3">
                  <c:v>60-65
(N=3,192)</c:v>
                </c:pt>
                <c:pt idx="4">
                  <c:v>&gt;65
(N=1,590)</c:v>
                </c:pt>
                <c:pt idx="6">
                  <c:v>Female
(N=5,096)</c:v>
                </c:pt>
                <c:pt idx="7">
                  <c:v>Male
(N=6,769)</c:v>
                </c:pt>
              </c:strCache>
            </c:strRef>
          </c:cat>
          <c:val>
            <c:numRef>
              <c:f>Sheet1!$E$2:$E$9</c:f>
              <c:numCache>
                <c:formatCode>General</c:formatCode>
                <c:ptCount val="8"/>
                <c:pt idx="0">
                  <c:v>46.428600000000003</c:v>
                </c:pt>
                <c:pt idx="1">
                  <c:v>38.317799999999998</c:v>
                </c:pt>
                <c:pt idx="2">
                  <c:v>41.8919</c:v>
                </c:pt>
                <c:pt idx="3">
                  <c:v>33.333300000000001</c:v>
                </c:pt>
                <c:pt idx="4">
                  <c:v>34.123199999999997</c:v>
                </c:pt>
                <c:pt idx="6">
                  <c:v>39.889200000000002</c:v>
                </c:pt>
                <c:pt idx="7">
                  <c:v>36.3431</c:v>
                </c:pt>
              </c:numCache>
            </c:numRef>
          </c:val>
        </c:ser>
        <c:dLbls>
          <c:showLegendKey val="0"/>
          <c:showVal val="0"/>
          <c:showCatName val="0"/>
          <c:showSerName val="0"/>
          <c:showPercent val="0"/>
          <c:showBubbleSize val="0"/>
        </c:dLbls>
        <c:gapWidth val="50"/>
        <c:axId val="659960688"/>
        <c:axId val="659961080"/>
      </c:barChart>
      <c:catAx>
        <c:axId val="659960688"/>
        <c:scaling>
          <c:orientation val="minMax"/>
        </c:scaling>
        <c:delete val="0"/>
        <c:axPos val="b"/>
        <c:numFmt formatCode="General" sourceLinked="1"/>
        <c:majorTickMark val="out"/>
        <c:minorTickMark val="none"/>
        <c:tickLblPos val="nextTo"/>
        <c:txPr>
          <a:bodyPr/>
          <a:lstStyle/>
          <a:p>
            <a:pPr>
              <a:defRPr sz="1400" b="1"/>
            </a:pPr>
            <a:endParaRPr lang="en-US"/>
          </a:p>
        </c:txPr>
        <c:crossAx val="659961080"/>
        <c:crosses val="autoZero"/>
        <c:auto val="1"/>
        <c:lblAlgn val="ctr"/>
        <c:lblOffset val="100"/>
        <c:tickLblSkip val="1"/>
        <c:noMultiLvlLbl val="0"/>
      </c:catAx>
      <c:valAx>
        <c:axId val="659961080"/>
        <c:scaling>
          <c:orientation val="minMax"/>
          <c:max val="6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59960688"/>
        <c:crosses val="autoZero"/>
        <c:crossBetween val="between"/>
        <c:majorUnit val="10"/>
      </c:valAx>
      <c:spPr>
        <a:solidFill>
          <a:schemeClr val="bg2"/>
        </a:solidFill>
        <a:ln>
          <a:solidFill>
            <a:schemeClr val="tx1"/>
          </a:solidFill>
        </a:ln>
      </c:spPr>
    </c:plotArea>
    <c:legend>
      <c:legendPos val="t"/>
      <c:layout>
        <c:manualLayout>
          <c:xMode val="edge"/>
          <c:yMode val="edge"/>
          <c:x val="0.17287812393016092"/>
          <c:y val="6.1538461538461584E-2"/>
          <c:w val="0.69581467533950092"/>
          <c:h val="0.10632626690894476"/>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3.1263864194395058E-2"/>
          <c:w val="0.87907657195024547"/>
          <c:h val="0.85270275590551181"/>
        </c:manualLayout>
      </c:layout>
      <c:barChart>
        <c:barDir val="col"/>
        <c:grouping val="clustered"/>
        <c:varyColors val="0"/>
        <c:ser>
          <c:idx val="0"/>
          <c:order val="0"/>
          <c:tx>
            <c:strRef>
              <c:f>Sheet1!$B$1</c:f>
              <c:strCache>
                <c:ptCount val="1"/>
                <c:pt idx="0">
                  <c:v>CyA + MMF/MPA (N=551)</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33.212299999999999</c:v>
                </c:pt>
              </c:numCache>
            </c:numRef>
          </c:val>
        </c:ser>
        <c:ser>
          <c:idx val="1"/>
          <c:order val="1"/>
          <c:tx>
            <c:strRef>
              <c:f>Sheet1!$C$1</c:f>
              <c:strCache>
                <c:ptCount val="1"/>
                <c:pt idx="0">
                  <c:v>CyA + AZA (N=804)</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54.353200000000001</c:v>
                </c:pt>
              </c:numCache>
            </c:numRef>
          </c:val>
        </c:ser>
        <c:ser>
          <c:idx val="2"/>
          <c:order val="2"/>
          <c:tx>
            <c:strRef>
              <c:f>Sheet1!$D$1</c:f>
              <c:strCache>
                <c:ptCount val="1"/>
                <c:pt idx="0">
                  <c:v>TAC + MMF/MPA (N=6,514)</c:v>
                </c:pt>
              </c:strCache>
            </c:strRef>
          </c:tx>
          <c:spPr>
            <a:solidFill>
              <a:srgbClr val="FF0000"/>
            </a:solidFill>
            <a:ln>
              <a:solidFill>
                <a:schemeClr val="bg2"/>
              </a:solidFill>
            </a:ln>
          </c:spPr>
          <c:invertIfNegative val="0"/>
          <c:dPt>
            <c:idx val="0"/>
            <c:invertIfNegative val="0"/>
            <c:bubble3D val="0"/>
            <c:spPr>
              <a:gradFill>
                <a:gsLst>
                  <a:gs pos="0">
                    <a:srgbClr val="CCCC00"/>
                  </a:gs>
                  <a:gs pos="50000">
                    <a:srgbClr val="FFFF00"/>
                  </a:gs>
                  <a:gs pos="100000">
                    <a:srgbClr val="CCCC00"/>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24.7774</c:v>
                </c:pt>
              </c:numCache>
            </c:numRef>
          </c:val>
        </c:ser>
        <c:ser>
          <c:idx val="3"/>
          <c:order val="3"/>
          <c:tx>
            <c:strRef>
              <c:f>Sheet1!$E$1</c:f>
              <c:strCache>
                <c:ptCount val="1"/>
                <c:pt idx="0">
                  <c:v>TAC + AZA (N=2,685)</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30.3538</c:v>
                </c:pt>
              </c:numCache>
            </c:numRef>
          </c:val>
        </c:ser>
        <c:dLbls>
          <c:showLegendKey val="0"/>
          <c:showVal val="0"/>
          <c:showCatName val="0"/>
          <c:showSerName val="0"/>
          <c:showPercent val="0"/>
          <c:showBubbleSize val="0"/>
        </c:dLbls>
        <c:gapWidth val="50"/>
        <c:overlap val="-30"/>
        <c:axId val="659961864"/>
        <c:axId val="659962256"/>
      </c:barChart>
      <c:catAx>
        <c:axId val="659961864"/>
        <c:scaling>
          <c:orientation val="minMax"/>
        </c:scaling>
        <c:delete val="1"/>
        <c:axPos val="b"/>
        <c:numFmt formatCode="General" sourceLinked="1"/>
        <c:majorTickMark val="out"/>
        <c:minorTickMark val="none"/>
        <c:tickLblPos val="none"/>
        <c:crossAx val="659962256"/>
        <c:crosses val="autoZero"/>
        <c:auto val="1"/>
        <c:lblAlgn val="ctr"/>
        <c:lblOffset val="100"/>
        <c:tickLblSkip val="1"/>
        <c:noMultiLvlLbl val="0"/>
      </c:catAx>
      <c:valAx>
        <c:axId val="659962256"/>
        <c:scaling>
          <c:orientation val="minMax"/>
          <c:max val="7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59961864"/>
        <c:crosses val="autoZero"/>
        <c:crossBetween val="between"/>
        <c:majorUnit val="10"/>
      </c:valAx>
      <c:spPr>
        <a:solidFill>
          <a:schemeClr val="bg2"/>
        </a:solidFill>
        <a:ln>
          <a:solidFill>
            <a:schemeClr val="tx1"/>
          </a:solidFill>
        </a:ln>
      </c:spPr>
    </c:plotArea>
    <c:legend>
      <c:legendPos val="t"/>
      <c:layout>
        <c:manualLayout>
          <c:xMode val="edge"/>
          <c:yMode val="edge"/>
          <c:x val="0.22505203697363915"/>
          <c:y val="5.0427384076990392E-2"/>
          <c:w val="0.60016250142645156"/>
          <c:h val="0.11743744531933505"/>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3.1263864194395058E-2"/>
          <c:w val="0.87907657195024547"/>
          <c:h val="0.85270275590551181"/>
        </c:manualLayout>
      </c:layout>
      <c:barChart>
        <c:barDir val="col"/>
        <c:grouping val="clustered"/>
        <c:varyColors val="0"/>
        <c:ser>
          <c:idx val="0"/>
          <c:order val="0"/>
          <c:tx>
            <c:strRef>
              <c:f>Sheet1!$B$1</c:f>
              <c:strCache>
                <c:ptCount val="1"/>
                <c:pt idx="0">
                  <c:v>CyA + MMF/MPA (N=551)</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c:f>
              <c:strCache>
                <c:ptCount val="1"/>
                <c:pt idx="0">
                  <c:v>Overall</c:v>
                </c:pt>
              </c:strCache>
            </c:strRef>
          </c:cat>
          <c:val>
            <c:numRef>
              <c:f>Sheet1!$B$2</c:f>
              <c:numCache>
                <c:formatCode>General</c:formatCode>
                <c:ptCount val="1"/>
                <c:pt idx="0">
                  <c:v>37.205100000000002</c:v>
                </c:pt>
              </c:numCache>
            </c:numRef>
          </c:val>
        </c:ser>
        <c:ser>
          <c:idx val="1"/>
          <c:order val="1"/>
          <c:tx>
            <c:strRef>
              <c:f>Sheet1!$C$1</c:f>
              <c:strCache>
                <c:ptCount val="1"/>
                <c:pt idx="0">
                  <c:v>CyA + AZA (N=804)</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c:f>
              <c:strCache>
                <c:ptCount val="1"/>
                <c:pt idx="0">
                  <c:v>Overall</c:v>
                </c:pt>
              </c:strCache>
            </c:strRef>
          </c:cat>
          <c:val>
            <c:numRef>
              <c:f>Sheet1!$C$2</c:f>
              <c:numCache>
                <c:formatCode>General</c:formatCode>
                <c:ptCount val="1"/>
                <c:pt idx="0">
                  <c:v>57.462699999999998</c:v>
                </c:pt>
              </c:numCache>
            </c:numRef>
          </c:val>
        </c:ser>
        <c:ser>
          <c:idx val="2"/>
          <c:order val="2"/>
          <c:tx>
            <c:strRef>
              <c:f>Sheet1!$D$1</c:f>
              <c:strCache>
                <c:ptCount val="1"/>
                <c:pt idx="0">
                  <c:v>TAC + MMF/MPA (N=6,514)</c:v>
                </c:pt>
              </c:strCache>
            </c:strRef>
          </c:tx>
          <c:spPr>
            <a:solidFill>
              <a:srgbClr val="FF0000"/>
            </a:solidFill>
            <a:ln>
              <a:solidFill>
                <a:schemeClr val="bg2"/>
              </a:solidFill>
            </a:ln>
          </c:spPr>
          <c:invertIfNegative val="0"/>
          <c:dPt>
            <c:idx val="0"/>
            <c:invertIfNegative val="0"/>
            <c:bubble3D val="0"/>
            <c:spPr>
              <a:gradFill>
                <a:gsLst>
                  <a:gs pos="0">
                    <a:srgbClr val="CCCC00"/>
                  </a:gs>
                  <a:gs pos="50000">
                    <a:srgbClr val="FFFF00"/>
                  </a:gs>
                  <a:gs pos="100000">
                    <a:srgbClr val="CCCC00"/>
                  </a:gs>
                </a:gsLst>
                <a:lin ang="0" scaled="1"/>
              </a:gradFill>
              <a:ln>
                <a:solidFill>
                  <a:schemeClr val="bg2"/>
                </a:solidFill>
              </a:ln>
            </c:spPr>
          </c:dPt>
          <c:cat>
            <c:strRef>
              <c:f>Sheet1!$A$2</c:f>
              <c:strCache>
                <c:ptCount val="1"/>
                <c:pt idx="0">
                  <c:v>Overall</c:v>
                </c:pt>
              </c:strCache>
            </c:strRef>
          </c:cat>
          <c:val>
            <c:numRef>
              <c:f>Sheet1!$D$2</c:f>
              <c:numCache>
                <c:formatCode>General</c:formatCode>
                <c:ptCount val="1"/>
                <c:pt idx="0">
                  <c:v>28.108699999999999</c:v>
                </c:pt>
              </c:numCache>
            </c:numRef>
          </c:val>
        </c:ser>
        <c:ser>
          <c:idx val="3"/>
          <c:order val="3"/>
          <c:tx>
            <c:strRef>
              <c:f>Sheet1!$E$1</c:f>
              <c:strCache>
                <c:ptCount val="1"/>
                <c:pt idx="0">
                  <c:v>TAC + AZA (N=2,685)</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c:f>
              <c:strCache>
                <c:ptCount val="1"/>
                <c:pt idx="0">
                  <c:v>Overall</c:v>
                </c:pt>
              </c:strCache>
            </c:strRef>
          </c:cat>
          <c:val>
            <c:numRef>
              <c:f>Sheet1!$E$2</c:f>
              <c:numCache>
                <c:formatCode>General</c:formatCode>
                <c:ptCount val="1"/>
                <c:pt idx="0">
                  <c:v>34.599600000000002</c:v>
                </c:pt>
              </c:numCache>
            </c:numRef>
          </c:val>
        </c:ser>
        <c:dLbls>
          <c:showLegendKey val="0"/>
          <c:showVal val="0"/>
          <c:showCatName val="0"/>
          <c:showSerName val="0"/>
          <c:showPercent val="0"/>
          <c:showBubbleSize val="0"/>
        </c:dLbls>
        <c:gapWidth val="50"/>
        <c:overlap val="-30"/>
        <c:axId val="659963040"/>
        <c:axId val="659963432"/>
      </c:barChart>
      <c:catAx>
        <c:axId val="659963040"/>
        <c:scaling>
          <c:orientation val="minMax"/>
        </c:scaling>
        <c:delete val="1"/>
        <c:axPos val="b"/>
        <c:numFmt formatCode="General" sourceLinked="1"/>
        <c:majorTickMark val="out"/>
        <c:minorTickMark val="none"/>
        <c:tickLblPos val="none"/>
        <c:crossAx val="659963432"/>
        <c:crosses val="autoZero"/>
        <c:auto val="1"/>
        <c:lblAlgn val="ctr"/>
        <c:lblOffset val="100"/>
        <c:tickLblSkip val="1"/>
        <c:noMultiLvlLbl val="0"/>
      </c:catAx>
      <c:valAx>
        <c:axId val="659963432"/>
        <c:scaling>
          <c:orientation val="minMax"/>
          <c:max val="7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59963040"/>
        <c:crosses val="autoZero"/>
        <c:crossBetween val="between"/>
        <c:majorUnit val="10"/>
      </c:valAx>
      <c:spPr>
        <a:solidFill>
          <a:schemeClr val="bg2"/>
        </a:solidFill>
        <a:ln>
          <a:solidFill>
            <a:schemeClr val="tx1"/>
          </a:solidFill>
        </a:ln>
      </c:spPr>
    </c:plotArea>
    <c:legend>
      <c:legendPos val="t"/>
      <c:layout>
        <c:manualLayout>
          <c:xMode val="edge"/>
          <c:yMode val="edge"/>
          <c:x val="0.23664623987218988"/>
          <c:y val="1.4316272965879265E-2"/>
          <c:w val="0.60016250142645156"/>
          <c:h val="0.11743744531933505"/>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407166495512"/>
          <c:y val="5.0081106664945557E-2"/>
          <c:w val="0.87907657195024547"/>
          <c:h val="0.6435490220980512"/>
        </c:manualLayout>
      </c:layout>
      <c:barChart>
        <c:barDir val="col"/>
        <c:grouping val="clustered"/>
        <c:varyColors val="0"/>
        <c:ser>
          <c:idx val="0"/>
          <c:order val="0"/>
          <c:tx>
            <c:strRef>
              <c:f>Sheet1!$B$1</c:f>
              <c:strCache>
                <c:ptCount val="1"/>
                <c:pt idx="0">
                  <c:v>CyA + MMF/MPA</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Sheet1!$A$2:$A$9</c:f>
              <c:strCache>
                <c:ptCount val="8"/>
                <c:pt idx="0">
                  <c:v>18-34
(N=1,384)</c:v>
                </c:pt>
                <c:pt idx="1">
                  <c:v>35-49
(N=1,699)</c:v>
                </c:pt>
                <c:pt idx="2">
                  <c:v>50-59
(N=3,194)</c:v>
                </c:pt>
                <c:pt idx="3">
                  <c:v>60-65
(N=2,869)</c:v>
                </c:pt>
                <c:pt idx="4">
                  <c:v>&gt;65
(N=1,408)</c:v>
                </c:pt>
                <c:pt idx="6">
                  <c:v>Female
(N=4,519)</c:v>
                </c:pt>
                <c:pt idx="7">
                  <c:v>Male
(N=6,035)</c:v>
                </c:pt>
              </c:strCache>
            </c:strRef>
          </c:cat>
          <c:val>
            <c:numRef>
              <c:f>Sheet1!$B$2:$B$9</c:f>
              <c:numCache>
                <c:formatCode>General</c:formatCode>
                <c:ptCount val="8"/>
                <c:pt idx="0">
                  <c:v>35</c:v>
                </c:pt>
                <c:pt idx="1">
                  <c:v>34.4086</c:v>
                </c:pt>
                <c:pt idx="2">
                  <c:v>33.004899999999999</c:v>
                </c:pt>
                <c:pt idx="3">
                  <c:v>33.333300000000001</c:v>
                </c:pt>
                <c:pt idx="4">
                  <c:v>28.571400000000001</c:v>
                </c:pt>
                <c:pt idx="6">
                  <c:v>34.0336</c:v>
                </c:pt>
                <c:pt idx="7">
                  <c:v>32.587899999999998</c:v>
                </c:pt>
              </c:numCache>
            </c:numRef>
          </c:val>
        </c:ser>
        <c:ser>
          <c:idx val="1"/>
          <c:order val="1"/>
          <c:tx>
            <c:strRef>
              <c:f>Sheet1!$C$1</c:f>
              <c:strCache>
                <c:ptCount val="1"/>
                <c:pt idx="0">
                  <c:v>CyA + AZA</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Sheet1!$A$2:$A$9</c:f>
              <c:strCache>
                <c:ptCount val="8"/>
                <c:pt idx="0">
                  <c:v>18-34
(N=1,384)</c:v>
                </c:pt>
                <c:pt idx="1">
                  <c:v>35-49
(N=1,699)</c:v>
                </c:pt>
                <c:pt idx="2">
                  <c:v>50-59
(N=3,194)</c:v>
                </c:pt>
                <c:pt idx="3">
                  <c:v>60-65
(N=2,869)</c:v>
                </c:pt>
                <c:pt idx="4">
                  <c:v>&gt;65
(N=1,408)</c:v>
                </c:pt>
                <c:pt idx="6">
                  <c:v>Female
(N=4,519)</c:v>
                </c:pt>
                <c:pt idx="7">
                  <c:v>Male
(N=6,035)</c:v>
                </c:pt>
              </c:strCache>
            </c:strRef>
          </c:cat>
          <c:val>
            <c:numRef>
              <c:f>Sheet1!$C$2:$C$9</c:f>
              <c:numCache>
                <c:formatCode>General</c:formatCode>
                <c:ptCount val="8"/>
                <c:pt idx="0">
                  <c:v>62.831899999999997</c:v>
                </c:pt>
                <c:pt idx="1">
                  <c:v>49.645400000000002</c:v>
                </c:pt>
                <c:pt idx="2">
                  <c:v>53.741500000000002</c:v>
                </c:pt>
                <c:pt idx="3">
                  <c:v>56.185600000000001</c:v>
                </c:pt>
                <c:pt idx="4">
                  <c:v>46.7742</c:v>
                </c:pt>
                <c:pt idx="6">
                  <c:v>49.5822</c:v>
                </c:pt>
                <c:pt idx="7">
                  <c:v>58.202199999999998</c:v>
                </c:pt>
              </c:numCache>
            </c:numRef>
          </c:val>
        </c:ser>
        <c:ser>
          <c:idx val="2"/>
          <c:order val="2"/>
          <c:tx>
            <c:strRef>
              <c:f>Sheet1!$D$1</c:f>
              <c:strCache>
                <c:ptCount val="1"/>
                <c:pt idx="0">
                  <c:v>TAC + MMF/MPA</c:v>
                </c:pt>
              </c:strCache>
            </c:strRef>
          </c:tx>
          <c:spPr>
            <a:gradFill>
              <a:gsLst>
                <a:gs pos="0">
                  <a:srgbClr val="CCCC00"/>
                </a:gs>
                <a:gs pos="50000">
                  <a:srgbClr val="FFFF00"/>
                </a:gs>
                <a:gs pos="100000">
                  <a:srgbClr val="CCCC00"/>
                </a:gs>
              </a:gsLst>
              <a:lin ang="0" scaled="1"/>
            </a:gradFill>
            <a:ln>
              <a:solidFill>
                <a:schemeClr val="bg2"/>
              </a:solidFill>
            </a:ln>
          </c:spPr>
          <c:invertIfNegative val="0"/>
          <c:cat>
            <c:strRef>
              <c:f>Sheet1!$A$2:$A$9</c:f>
              <c:strCache>
                <c:ptCount val="8"/>
                <c:pt idx="0">
                  <c:v>18-34
(N=1,384)</c:v>
                </c:pt>
                <c:pt idx="1">
                  <c:v>35-49
(N=1,699)</c:v>
                </c:pt>
                <c:pt idx="2">
                  <c:v>50-59
(N=3,194)</c:v>
                </c:pt>
                <c:pt idx="3">
                  <c:v>60-65
(N=2,869)</c:v>
                </c:pt>
                <c:pt idx="4">
                  <c:v>&gt;65
(N=1,408)</c:v>
                </c:pt>
                <c:pt idx="6">
                  <c:v>Female
(N=4,519)</c:v>
                </c:pt>
                <c:pt idx="7">
                  <c:v>Male
(N=6,035)</c:v>
                </c:pt>
              </c:strCache>
            </c:strRef>
          </c:cat>
          <c:val>
            <c:numRef>
              <c:f>Sheet1!$D$2:$D$9</c:f>
              <c:numCache>
                <c:formatCode>General</c:formatCode>
                <c:ptCount val="8"/>
                <c:pt idx="0">
                  <c:v>29.118300000000001</c:v>
                </c:pt>
                <c:pt idx="1">
                  <c:v>24.058</c:v>
                </c:pt>
                <c:pt idx="2">
                  <c:v>24.580400000000001</c:v>
                </c:pt>
                <c:pt idx="3">
                  <c:v>23.268999999999998</c:v>
                </c:pt>
                <c:pt idx="4">
                  <c:v>24.801600000000001</c:v>
                </c:pt>
                <c:pt idx="6">
                  <c:v>23.709099999999999</c:v>
                </c:pt>
                <c:pt idx="7">
                  <c:v>25.5579</c:v>
                </c:pt>
              </c:numCache>
            </c:numRef>
          </c:val>
        </c:ser>
        <c:ser>
          <c:idx val="3"/>
          <c:order val="3"/>
          <c:tx>
            <c:strRef>
              <c:f>Sheet1!$E$1</c:f>
              <c:strCache>
                <c:ptCount val="1"/>
                <c:pt idx="0">
                  <c:v>TAC + AZA</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Sheet1!$A$2:$A$9</c:f>
              <c:strCache>
                <c:ptCount val="8"/>
                <c:pt idx="0">
                  <c:v>18-34
(N=1,384)</c:v>
                </c:pt>
                <c:pt idx="1">
                  <c:v>35-49
(N=1,699)</c:v>
                </c:pt>
                <c:pt idx="2">
                  <c:v>50-59
(N=3,194)</c:v>
                </c:pt>
                <c:pt idx="3">
                  <c:v>60-65
(N=2,869)</c:v>
                </c:pt>
                <c:pt idx="4">
                  <c:v>&gt;65
(N=1,408)</c:v>
                </c:pt>
                <c:pt idx="6">
                  <c:v>Female
(N=4,519)</c:v>
                </c:pt>
                <c:pt idx="7">
                  <c:v>Male
(N=6,035)</c:v>
                </c:pt>
              </c:strCache>
            </c:strRef>
          </c:cat>
          <c:val>
            <c:numRef>
              <c:f>Sheet1!$E$2:$E$9</c:f>
              <c:numCache>
                <c:formatCode>General</c:formatCode>
                <c:ptCount val="8"/>
                <c:pt idx="0">
                  <c:v>34.670499999999997</c:v>
                </c:pt>
                <c:pt idx="1">
                  <c:v>24.883700000000001</c:v>
                </c:pt>
                <c:pt idx="2">
                  <c:v>30.470600000000001</c:v>
                </c:pt>
                <c:pt idx="3">
                  <c:v>29.342099999999999</c:v>
                </c:pt>
                <c:pt idx="4">
                  <c:v>35.472999999999999</c:v>
                </c:pt>
                <c:pt idx="6">
                  <c:v>31.911300000000001</c:v>
                </c:pt>
                <c:pt idx="7">
                  <c:v>29.147400000000001</c:v>
                </c:pt>
              </c:numCache>
            </c:numRef>
          </c:val>
        </c:ser>
        <c:dLbls>
          <c:showLegendKey val="0"/>
          <c:showVal val="0"/>
          <c:showCatName val="0"/>
          <c:showSerName val="0"/>
          <c:showPercent val="0"/>
          <c:showBubbleSize val="0"/>
        </c:dLbls>
        <c:gapWidth val="50"/>
        <c:axId val="659964216"/>
        <c:axId val="659964608"/>
      </c:barChart>
      <c:catAx>
        <c:axId val="659964216"/>
        <c:scaling>
          <c:orientation val="minMax"/>
        </c:scaling>
        <c:delete val="0"/>
        <c:axPos val="b"/>
        <c:numFmt formatCode="General" sourceLinked="1"/>
        <c:majorTickMark val="out"/>
        <c:minorTickMark val="none"/>
        <c:tickLblPos val="nextTo"/>
        <c:txPr>
          <a:bodyPr/>
          <a:lstStyle/>
          <a:p>
            <a:pPr>
              <a:defRPr sz="1400" b="1"/>
            </a:pPr>
            <a:endParaRPr lang="en-US"/>
          </a:p>
        </c:txPr>
        <c:crossAx val="659964608"/>
        <c:crosses val="autoZero"/>
        <c:auto val="1"/>
        <c:lblAlgn val="ctr"/>
        <c:lblOffset val="100"/>
        <c:tickLblSkip val="1"/>
        <c:noMultiLvlLbl val="0"/>
      </c:catAx>
      <c:valAx>
        <c:axId val="659964608"/>
        <c:scaling>
          <c:orientation val="minMax"/>
          <c:max val="7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59964216"/>
        <c:crosses val="autoZero"/>
        <c:crossBetween val="between"/>
        <c:majorUnit val="10"/>
      </c:valAx>
      <c:spPr>
        <a:solidFill>
          <a:schemeClr val="bg2"/>
        </a:solidFill>
        <a:ln>
          <a:solidFill>
            <a:schemeClr val="tx1"/>
          </a:solidFill>
        </a:ln>
      </c:spPr>
    </c:plotArea>
    <c:legend>
      <c:legendPos val="t"/>
      <c:layout>
        <c:manualLayout>
          <c:xMode val="edge"/>
          <c:yMode val="edge"/>
          <c:x val="0.17287812393016092"/>
          <c:y val="1.6565012706744989E-2"/>
          <c:w val="0.69581467533950137"/>
          <c:h val="8.2516768737241245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2767317128831E-2"/>
          <c:y val="5.0081106664945557E-2"/>
          <c:w val="0.896467876298077"/>
          <c:h val="0.6435490220980512"/>
        </c:manualLayout>
      </c:layout>
      <c:barChart>
        <c:barDir val="col"/>
        <c:grouping val="clustered"/>
        <c:varyColors val="0"/>
        <c:ser>
          <c:idx val="0"/>
          <c:order val="0"/>
          <c:tx>
            <c:strRef>
              <c:f>Sheet1!$B$1</c:f>
              <c:strCache>
                <c:ptCount val="1"/>
                <c:pt idx="0">
                  <c:v>CyA + MMF/MPA</c:v>
                </c:pt>
              </c:strCache>
            </c:strRef>
          </c:tx>
          <c:spPr>
            <a:gradFill>
              <a:gsLst>
                <a:gs pos="0">
                  <a:srgbClr val="008000"/>
                </a:gs>
                <a:gs pos="50000">
                  <a:srgbClr val="00FF00"/>
                </a:gs>
                <a:gs pos="100000">
                  <a:srgbClr val="008000"/>
                </a:gs>
              </a:gsLst>
              <a:lin ang="0" scaled="1"/>
            </a:gradFill>
            <a:ln>
              <a:solidFill>
                <a:schemeClr val="bg2"/>
              </a:solidFill>
            </a:ln>
          </c:spPr>
          <c:invertIfNegative val="0"/>
          <c:cat>
            <c:strRef>
              <c:f>Sheet1!$A$2:$A$9</c:f>
              <c:strCache>
                <c:ptCount val="8"/>
                <c:pt idx="0">
                  <c:v>18-34
(N=1,384)</c:v>
                </c:pt>
                <c:pt idx="1">
                  <c:v>35-49
(N=1,699)</c:v>
                </c:pt>
                <c:pt idx="2">
                  <c:v>50-59
(N=3,194)</c:v>
                </c:pt>
                <c:pt idx="3">
                  <c:v>60-65
(N=2,869)</c:v>
                </c:pt>
                <c:pt idx="4">
                  <c:v>&gt;65
(N=1,408)</c:v>
                </c:pt>
                <c:pt idx="6">
                  <c:v>Female
(N=4,519)</c:v>
                </c:pt>
                <c:pt idx="7">
                  <c:v>Male
(N=6,035)</c:v>
                </c:pt>
              </c:strCache>
            </c:strRef>
          </c:cat>
          <c:val>
            <c:numRef>
              <c:f>Sheet1!$B$2:$B$9</c:f>
              <c:numCache>
                <c:formatCode>General</c:formatCode>
                <c:ptCount val="8"/>
                <c:pt idx="0">
                  <c:v>40</c:v>
                </c:pt>
                <c:pt idx="1">
                  <c:v>38.709699999999998</c:v>
                </c:pt>
                <c:pt idx="2">
                  <c:v>37.438400000000001</c:v>
                </c:pt>
                <c:pt idx="3">
                  <c:v>35.2941</c:v>
                </c:pt>
                <c:pt idx="4">
                  <c:v>35.714300000000001</c:v>
                </c:pt>
                <c:pt idx="6">
                  <c:v>38.655500000000004</c:v>
                </c:pt>
                <c:pt idx="7">
                  <c:v>36.102200000000003</c:v>
                </c:pt>
              </c:numCache>
            </c:numRef>
          </c:val>
        </c:ser>
        <c:ser>
          <c:idx val="1"/>
          <c:order val="1"/>
          <c:tx>
            <c:strRef>
              <c:f>Sheet1!$C$1</c:f>
              <c:strCache>
                <c:ptCount val="1"/>
                <c:pt idx="0">
                  <c:v>CyA + AZA</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Sheet1!$A$2:$A$9</c:f>
              <c:strCache>
                <c:ptCount val="8"/>
                <c:pt idx="0">
                  <c:v>18-34
(N=1,384)</c:v>
                </c:pt>
                <c:pt idx="1">
                  <c:v>35-49
(N=1,699)</c:v>
                </c:pt>
                <c:pt idx="2">
                  <c:v>50-59
(N=3,194)</c:v>
                </c:pt>
                <c:pt idx="3">
                  <c:v>60-65
(N=2,869)</c:v>
                </c:pt>
                <c:pt idx="4">
                  <c:v>&gt;65
(N=1,408)</c:v>
                </c:pt>
                <c:pt idx="6">
                  <c:v>Female
(N=4,519)</c:v>
                </c:pt>
                <c:pt idx="7">
                  <c:v>Male
(N=6,035)</c:v>
                </c:pt>
              </c:strCache>
            </c:strRef>
          </c:cat>
          <c:val>
            <c:numRef>
              <c:f>Sheet1!$C$2:$C$9</c:f>
              <c:numCache>
                <c:formatCode>General</c:formatCode>
                <c:ptCount val="8"/>
                <c:pt idx="0">
                  <c:v>63.716799999999999</c:v>
                </c:pt>
                <c:pt idx="1">
                  <c:v>52.482300000000002</c:v>
                </c:pt>
                <c:pt idx="2">
                  <c:v>57.142899999999997</c:v>
                </c:pt>
                <c:pt idx="3">
                  <c:v>60.3093</c:v>
                </c:pt>
                <c:pt idx="4">
                  <c:v>50</c:v>
                </c:pt>
                <c:pt idx="6">
                  <c:v>52.6462</c:v>
                </c:pt>
                <c:pt idx="7">
                  <c:v>61.348300000000002</c:v>
                </c:pt>
              </c:numCache>
            </c:numRef>
          </c:val>
        </c:ser>
        <c:ser>
          <c:idx val="2"/>
          <c:order val="2"/>
          <c:tx>
            <c:strRef>
              <c:f>Sheet1!$D$1</c:f>
              <c:strCache>
                <c:ptCount val="1"/>
                <c:pt idx="0">
                  <c:v>TAC + MMF/MPA</c:v>
                </c:pt>
              </c:strCache>
            </c:strRef>
          </c:tx>
          <c:spPr>
            <a:gradFill>
              <a:gsLst>
                <a:gs pos="0">
                  <a:srgbClr val="CCCC00"/>
                </a:gs>
                <a:gs pos="50000">
                  <a:srgbClr val="FFFF00"/>
                </a:gs>
                <a:gs pos="100000">
                  <a:srgbClr val="CCCC00"/>
                </a:gs>
              </a:gsLst>
              <a:lin ang="0" scaled="1"/>
            </a:gradFill>
            <a:ln>
              <a:solidFill>
                <a:schemeClr val="bg2"/>
              </a:solidFill>
            </a:ln>
          </c:spPr>
          <c:invertIfNegative val="0"/>
          <c:cat>
            <c:strRef>
              <c:f>Sheet1!$A$2:$A$9</c:f>
              <c:strCache>
                <c:ptCount val="8"/>
                <c:pt idx="0">
                  <c:v>18-34
(N=1,384)</c:v>
                </c:pt>
                <c:pt idx="1">
                  <c:v>35-49
(N=1,699)</c:v>
                </c:pt>
                <c:pt idx="2">
                  <c:v>50-59
(N=3,194)</c:v>
                </c:pt>
                <c:pt idx="3">
                  <c:v>60-65
(N=2,869)</c:v>
                </c:pt>
                <c:pt idx="4">
                  <c:v>&gt;65
(N=1,408)</c:v>
                </c:pt>
                <c:pt idx="6">
                  <c:v>Female
(N=4,519)</c:v>
                </c:pt>
                <c:pt idx="7">
                  <c:v>Male
(N=6,035)</c:v>
                </c:pt>
              </c:strCache>
            </c:strRef>
          </c:cat>
          <c:val>
            <c:numRef>
              <c:f>Sheet1!$D$2:$D$9</c:f>
              <c:numCache>
                <c:formatCode>General</c:formatCode>
                <c:ptCount val="8"/>
                <c:pt idx="0">
                  <c:v>32.250599999999999</c:v>
                </c:pt>
                <c:pt idx="1">
                  <c:v>27.632899999999999</c:v>
                </c:pt>
                <c:pt idx="2">
                  <c:v>27.504100000000001</c:v>
                </c:pt>
                <c:pt idx="3">
                  <c:v>26.560700000000001</c:v>
                </c:pt>
                <c:pt idx="4">
                  <c:v>28.869</c:v>
                </c:pt>
                <c:pt idx="6">
                  <c:v>26.9818</c:v>
                </c:pt>
                <c:pt idx="7">
                  <c:v>28.931999999999999</c:v>
                </c:pt>
              </c:numCache>
            </c:numRef>
          </c:val>
        </c:ser>
        <c:ser>
          <c:idx val="3"/>
          <c:order val="3"/>
          <c:tx>
            <c:strRef>
              <c:f>Sheet1!$E$1</c:f>
              <c:strCache>
                <c:ptCount val="1"/>
                <c:pt idx="0">
                  <c:v>TAC + AZA</c:v>
                </c:pt>
              </c:strCache>
            </c:strRef>
          </c:tx>
          <c:spPr>
            <a:gradFill>
              <a:gsLst>
                <a:gs pos="0">
                  <a:srgbClr val="00004C">
                    <a:lumMod val="50000"/>
                    <a:lumOff val="50000"/>
                  </a:srgbClr>
                </a:gs>
                <a:gs pos="50000">
                  <a:schemeClr val="bg1">
                    <a:lumMod val="50000"/>
                    <a:lumOff val="50000"/>
                  </a:schemeClr>
                </a:gs>
                <a:gs pos="100000">
                  <a:srgbClr val="00004C">
                    <a:lumMod val="75000"/>
                    <a:lumOff val="25000"/>
                  </a:srgbClr>
                </a:gs>
              </a:gsLst>
              <a:lin ang="0" scaled="1"/>
            </a:gradFill>
            <a:ln>
              <a:solidFill>
                <a:schemeClr val="bg2"/>
              </a:solidFill>
            </a:ln>
          </c:spPr>
          <c:invertIfNegative val="0"/>
          <c:cat>
            <c:strRef>
              <c:f>Sheet1!$A$2:$A$9</c:f>
              <c:strCache>
                <c:ptCount val="8"/>
                <c:pt idx="0">
                  <c:v>18-34
(N=1,384)</c:v>
                </c:pt>
                <c:pt idx="1">
                  <c:v>35-49
(N=1,699)</c:v>
                </c:pt>
                <c:pt idx="2">
                  <c:v>50-59
(N=3,194)</c:v>
                </c:pt>
                <c:pt idx="3">
                  <c:v>60-65
(N=2,869)</c:v>
                </c:pt>
                <c:pt idx="4">
                  <c:v>&gt;65
(N=1,408)</c:v>
                </c:pt>
                <c:pt idx="6">
                  <c:v>Female
(N=4,519)</c:v>
                </c:pt>
                <c:pt idx="7">
                  <c:v>Male
(N=6,035)</c:v>
                </c:pt>
              </c:strCache>
            </c:strRef>
          </c:cat>
          <c:val>
            <c:numRef>
              <c:f>Sheet1!$E$2:$E$9</c:f>
              <c:numCache>
                <c:formatCode>General</c:formatCode>
                <c:ptCount val="8"/>
                <c:pt idx="0">
                  <c:v>38.681899999999999</c:v>
                </c:pt>
                <c:pt idx="1">
                  <c:v>29.069800000000001</c:v>
                </c:pt>
                <c:pt idx="2">
                  <c:v>34.941200000000002</c:v>
                </c:pt>
                <c:pt idx="3">
                  <c:v>33.947400000000002</c:v>
                </c:pt>
                <c:pt idx="4">
                  <c:v>38.513500000000001</c:v>
                </c:pt>
                <c:pt idx="6">
                  <c:v>35.836199999999998</c:v>
                </c:pt>
                <c:pt idx="7">
                  <c:v>33.641800000000003</c:v>
                </c:pt>
              </c:numCache>
            </c:numRef>
          </c:val>
        </c:ser>
        <c:dLbls>
          <c:showLegendKey val="0"/>
          <c:showVal val="0"/>
          <c:showCatName val="0"/>
          <c:showSerName val="0"/>
          <c:showPercent val="0"/>
          <c:showBubbleSize val="0"/>
        </c:dLbls>
        <c:gapWidth val="50"/>
        <c:axId val="659965392"/>
        <c:axId val="659965784"/>
      </c:barChart>
      <c:catAx>
        <c:axId val="659965392"/>
        <c:scaling>
          <c:orientation val="minMax"/>
        </c:scaling>
        <c:delete val="0"/>
        <c:axPos val="b"/>
        <c:numFmt formatCode="General" sourceLinked="1"/>
        <c:majorTickMark val="out"/>
        <c:minorTickMark val="none"/>
        <c:tickLblPos val="nextTo"/>
        <c:txPr>
          <a:bodyPr/>
          <a:lstStyle/>
          <a:p>
            <a:pPr>
              <a:defRPr sz="1400" b="1"/>
            </a:pPr>
            <a:endParaRPr lang="en-US"/>
          </a:p>
        </c:txPr>
        <c:crossAx val="659965784"/>
        <c:crosses val="autoZero"/>
        <c:auto val="1"/>
        <c:lblAlgn val="ctr"/>
        <c:lblOffset val="100"/>
        <c:tickLblSkip val="1"/>
        <c:noMultiLvlLbl val="0"/>
      </c:catAx>
      <c:valAx>
        <c:axId val="659965784"/>
        <c:scaling>
          <c:orientation val="minMax"/>
          <c:max val="70"/>
        </c:scaling>
        <c:delete val="0"/>
        <c:axPos val="l"/>
        <c:majorGridlines>
          <c:spPr>
            <a:ln>
              <a:prstDash val="sysDash"/>
            </a:ln>
          </c:spPr>
        </c:majorGridlines>
        <c:numFmt formatCode="General" sourceLinked="1"/>
        <c:majorTickMark val="out"/>
        <c:minorTickMark val="none"/>
        <c:tickLblPos val="nextTo"/>
        <c:txPr>
          <a:bodyPr/>
          <a:lstStyle/>
          <a:p>
            <a:pPr>
              <a:defRPr sz="1400" b="1"/>
            </a:pPr>
            <a:endParaRPr lang="en-US"/>
          </a:p>
        </c:txPr>
        <c:crossAx val="659965392"/>
        <c:crosses val="autoZero"/>
        <c:crossBetween val="between"/>
        <c:majorUnit val="10"/>
      </c:valAx>
      <c:spPr>
        <a:solidFill>
          <a:schemeClr val="bg2"/>
        </a:solidFill>
        <a:ln>
          <a:solidFill>
            <a:schemeClr val="tx1"/>
          </a:solidFill>
        </a:ln>
      </c:spPr>
    </c:plotArea>
    <c:legend>
      <c:legendPos val="t"/>
      <c:layout>
        <c:manualLayout>
          <c:xMode val="edge"/>
          <c:yMode val="edge"/>
          <c:x val="0.17287812393016092"/>
          <c:y val="1.6565012706744989E-2"/>
          <c:w val="0.69581467533950181"/>
          <c:h val="8.2516768737241245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14"/>
          <c:h val="0.82181779696892732"/>
        </c:manualLayout>
      </c:layout>
      <c:scatterChart>
        <c:scatterStyle val="lineMarker"/>
        <c:varyColors val="0"/>
        <c:ser>
          <c:idx val="0"/>
          <c:order val="0"/>
          <c:tx>
            <c:strRef>
              <c:f>Sheet1!$B$1</c:f>
              <c:strCache>
                <c:ptCount val="1"/>
                <c:pt idx="0">
                  <c:v>Freedom from Bronchiolitis Obliterans Syndrome (N = 17,811)</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99.994</c:v>
                </c:pt>
                <c:pt idx="2">
                  <c:v>99.965999999999994</c:v>
                </c:pt>
                <c:pt idx="3">
                  <c:v>99.77</c:v>
                </c:pt>
                <c:pt idx="4">
                  <c:v>99.415000000000006</c:v>
                </c:pt>
                <c:pt idx="5">
                  <c:v>98.846000000000004</c:v>
                </c:pt>
                <c:pt idx="6">
                  <c:v>95.415999999999997</c:v>
                </c:pt>
                <c:pt idx="7">
                  <c:v>91.022000000000006</c:v>
                </c:pt>
                <c:pt idx="8">
                  <c:v>90.346000000000004</c:v>
                </c:pt>
                <c:pt idx="9">
                  <c:v>90.081000000000003</c:v>
                </c:pt>
                <c:pt idx="10">
                  <c:v>90.081000000000003</c:v>
                </c:pt>
                <c:pt idx="11">
                  <c:v>90.081000000000003</c:v>
                </c:pt>
                <c:pt idx="12">
                  <c:v>90.081000000000003</c:v>
                </c:pt>
                <c:pt idx="13">
                  <c:v>90.073999999999998</c:v>
                </c:pt>
                <c:pt idx="14">
                  <c:v>90.052000000000007</c:v>
                </c:pt>
                <c:pt idx="15">
                  <c:v>89.902000000000001</c:v>
                </c:pt>
                <c:pt idx="16">
                  <c:v>89.263000000000005</c:v>
                </c:pt>
                <c:pt idx="17">
                  <c:v>87.888999999999996</c:v>
                </c:pt>
                <c:pt idx="18">
                  <c:v>83.685000000000002</c:v>
                </c:pt>
                <c:pt idx="19">
                  <c:v>79.138999999999996</c:v>
                </c:pt>
                <c:pt idx="20">
                  <c:v>78.02</c:v>
                </c:pt>
                <c:pt idx="21">
                  <c:v>77.671999999999997</c:v>
                </c:pt>
                <c:pt idx="22">
                  <c:v>77.537999999999997</c:v>
                </c:pt>
                <c:pt idx="23">
                  <c:v>77.506</c:v>
                </c:pt>
                <c:pt idx="24">
                  <c:v>77.498000000000005</c:v>
                </c:pt>
                <c:pt idx="25">
                  <c:v>77.498000000000005</c:v>
                </c:pt>
                <c:pt idx="26">
                  <c:v>77.412999999999997</c:v>
                </c:pt>
                <c:pt idx="27">
                  <c:v>77.228999999999999</c:v>
                </c:pt>
                <c:pt idx="28">
                  <c:v>76.567999999999998</c:v>
                </c:pt>
                <c:pt idx="29">
                  <c:v>74.977999999999994</c:v>
                </c:pt>
                <c:pt idx="30">
                  <c:v>71.349999999999994</c:v>
                </c:pt>
                <c:pt idx="31">
                  <c:v>68.072999999999993</c:v>
                </c:pt>
                <c:pt idx="32">
                  <c:v>67.233000000000004</c:v>
                </c:pt>
                <c:pt idx="33">
                  <c:v>66.933999999999997</c:v>
                </c:pt>
                <c:pt idx="34">
                  <c:v>66.852999999999994</c:v>
                </c:pt>
                <c:pt idx="35">
                  <c:v>66.822000000000003</c:v>
                </c:pt>
                <c:pt idx="36">
                  <c:v>66.822000000000003</c:v>
                </c:pt>
                <c:pt idx="37">
                  <c:v>66.798000000000002</c:v>
                </c:pt>
                <c:pt idx="38">
                  <c:v>66.762</c:v>
                </c:pt>
                <c:pt idx="39">
                  <c:v>66.478999999999999</c:v>
                </c:pt>
                <c:pt idx="40">
                  <c:v>65.760000000000005</c:v>
                </c:pt>
                <c:pt idx="41">
                  <c:v>64.355000000000004</c:v>
                </c:pt>
                <c:pt idx="42">
                  <c:v>61.438000000000002</c:v>
                </c:pt>
                <c:pt idx="43">
                  <c:v>58.697000000000003</c:v>
                </c:pt>
                <c:pt idx="44">
                  <c:v>57.863</c:v>
                </c:pt>
                <c:pt idx="45">
                  <c:v>57.658999999999999</c:v>
                </c:pt>
                <c:pt idx="46">
                  <c:v>57.594000000000001</c:v>
                </c:pt>
                <c:pt idx="47">
                  <c:v>57.581000000000003</c:v>
                </c:pt>
                <c:pt idx="48">
                  <c:v>57.581000000000003</c:v>
                </c:pt>
                <c:pt idx="49">
                  <c:v>57.567</c:v>
                </c:pt>
                <c:pt idx="50">
                  <c:v>57.505000000000003</c:v>
                </c:pt>
                <c:pt idx="51">
                  <c:v>57.38</c:v>
                </c:pt>
                <c:pt idx="52">
                  <c:v>56.781999999999996</c:v>
                </c:pt>
                <c:pt idx="53">
                  <c:v>55.517000000000003</c:v>
                </c:pt>
                <c:pt idx="54">
                  <c:v>53.124000000000002</c:v>
                </c:pt>
                <c:pt idx="55">
                  <c:v>50.802999999999997</c:v>
                </c:pt>
                <c:pt idx="56">
                  <c:v>50.274000000000001</c:v>
                </c:pt>
                <c:pt idx="57">
                  <c:v>50.095999999999997</c:v>
                </c:pt>
                <c:pt idx="58">
                  <c:v>50.03</c:v>
                </c:pt>
                <c:pt idx="59">
                  <c:v>50.03</c:v>
                </c:pt>
                <c:pt idx="60">
                  <c:v>50.03</c:v>
                </c:pt>
                <c:pt idx="61">
                  <c:v>50.03</c:v>
                </c:pt>
                <c:pt idx="62">
                  <c:v>49.95</c:v>
                </c:pt>
                <c:pt idx="63">
                  <c:v>49.787999999999997</c:v>
                </c:pt>
                <c:pt idx="64">
                  <c:v>49.28</c:v>
                </c:pt>
                <c:pt idx="65">
                  <c:v>48.137</c:v>
                </c:pt>
                <c:pt idx="66">
                  <c:v>45.575000000000003</c:v>
                </c:pt>
                <c:pt idx="67">
                  <c:v>43.968000000000004</c:v>
                </c:pt>
                <c:pt idx="68">
                  <c:v>43.530999999999999</c:v>
                </c:pt>
                <c:pt idx="69">
                  <c:v>43.404000000000003</c:v>
                </c:pt>
                <c:pt idx="70">
                  <c:v>43.383000000000003</c:v>
                </c:pt>
                <c:pt idx="71">
                  <c:v>43.383000000000003</c:v>
                </c:pt>
                <c:pt idx="72">
                  <c:v>43.383000000000003</c:v>
                </c:pt>
                <c:pt idx="73">
                  <c:v>43.383000000000003</c:v>
                </c:pt>
                <c:pt idx="74">
                  <c:v>43.356999999999999</c:v>
                </c:pt>
                <c:pt idx="75">
                  <c:v>43.304000000000002</c:v>
                </c:pt>
                <c:pt idx="76">
                  <c:v>42.564</c:v>
                </c:pt>
                <c:pt idx="77">
                  <c:v>41.395000000000003</c:v>
                </c:pt>
                <c:pt idx="78">
                  <c:v>39.74</c:v>
                </c:pt>
                <c:pt idx="79">
                  <c:v>37.808</c:v>
                </c:pt>
                <c:pt idx="80">
                  <c:v>37.509</c:v>
                </c:pt>
                <c:pt idx="81">
                  <c:v>37.344000000000001</c:v>
                </c:pt>
                <c:pt idx="82">
                  <c:v>37.316000000000003</c:v>
                </c:pt>
                <c:pt idx="83">
                  <c:v>37.316000000000003</c:v>
                </c:pt>
                <c:pt idx="84">
                  <c:v>37.316000000000003</c:v>
                </c:pt>
                <c:pt idx="85">
                  <c:v>37.281999999999996</c:v>
                </c:pt>
                <c:pt idx="86">
                  <c:v>37.213000000000001</c:v>
                </c:pt>
                <c:pt idx="87">
                  <c:v>37.073</c:v>
                </c:pt>
                <c:pt idx="88">
                  <c:v>36.436</c:v>
                </c:pt>
                <c:pt idx="89">
                  <c:v>35.368000000000002</c:v>
                </c:pt>
                <c:pt idx="90">
                  <c:v>34.082999999999998</c:v>
                </c:pt>
                <c:pt idx="91">
                  <c:v>32.902999999999999</c:v>
                </c:pt>
                <c:pt idx="92">
                  <c:v>32.503999999999998</c:v>
                </c:pt>
                <c:pt idx="93">
                  <c:v>32.466999999999999</c:v>
                </c:pt>
                <c:pt idx="94">
                  <c:v>32.429000000000002</c:v>
                </c:pt>
                <c:pt idx="95">
                  <c:v>32.390999999999998</c:v>
                </c:pt>
                <c:pt idx="96">
                  <c:v>32.390999999999998</c:v>
                </c:pt>
                <c:pt idx="97">
                  <c:v>32.390999999999998</c:v>
                </c:pt>
                <c:pt idx="98">
                  <c:v>32.246000000000002</c:v>
                </c:pt>
                <c:pt idx="99">
                  <c:v>31.952999999999999</c:v>
                </c:pt>
                <c:pt idx="100">
                  <c:v>31.655999999999999</c:v>
                </c:pt>
                <c:pt idx="101">
                  <c:v>30.812000000000001</c:v>
                </c:pt>
                <c:pt idx="102">
                  <c:v>29.463999999999999</c:v>
                </c:pt>
                <c:pt idx="103">
                  <c:v>28.56</c:v>
                </c:pt>
                <c:pt idx="104">
                  <c:v>28.151</c:v>
                </c:pt>
                <c:pt idx="105">
                  <c:v>28.047000000000001</c:v>
                </c:pt>
                <c:pt idx="106">
                  <c:v>27.939</c:v>
                </c:pt>
                <c:pt idx="107">
                  <c:v>27.882999999999999</c:v>
                </c:pt>
                <c:pt idx="108">
                  <c:v>27.882999999999999</c:v>
                </c:pt>
                <c:pt idx="109">
                  <c:v>27.882999999999999</c:v>
                </c:pt>
                <c:pt idx="110">
                  <c:v>27.882999999999999</c:v>
                </c:pt>
                <c:pt idx="111">
                  <c:v>27.815000000000001</c:v>
                </c:pt>
                <c:pt idx="112">
                  <c:v>27.609000000000002</c:v>
                </c:pt>
                <c:pt idx="113">
                  <c:v>26.852</c:v>
                </c:pt>
                <c:pt idx="114">
                  <c:v>25.056999999999999</c:v>
                </c:pt>
                <c:pt idx="115">
                  <c:v>24.158000000000001</c:v>
                </c:pt>
                <c:pt idx="116">
                  <c:v>23.95</c:v>
                </c:pt>
                <c:pt idx="117">
                  <c:v>23.88</c:v>
                </c:pt>
                <c:pt idx="118">
                  <c:v>23.809000000000001</c:v>
                </c:pt>
                <c:pt idx="119">
                  <c:v>23.809000000000001</c:v>
                </c:pt>
                <c:pt idx="120">
                  <c:v>23.728999999999999</c:v>
                </c:pt>
                <c:pt idx="121">
                  <c:v>23.728999999999999</c:v>
                </c:pt>
                <c:pt idx="122">
                  <c:v>23.637</c:v>
                </c:pt>
                <c:pt idx="123">
                  <c:v>23.637</c:v>
                </c:pt>
                <c:pt idx="124">
                  <c:v>23.637</c:v>
                </c:pt>
                <c:pt idx="125">
                  <c:v>23.17</c:v>
                </c:pt>
                <c:pt idx="126">
                  <c:v>22.420999999999999</c:v>
                </c:pt>
                <c:pt idx="127">
                  <c:v>21.757999999999999</c:v>
                </c:pt>
                <c:pt idx="128">
                  <c:v>21.565000000000001</c:v>
                </c:pt>
                <c:pt idx="129">
                  <c:v>21.565000000000001</c:v>
                </c:pt>
                <c:pt idx="130">
                  <c:v>21.565000000000001</c:v>
                </c:pt>
                <c:pt idx="131">
                  <c:v>21.454999999999998</c:v>
                </c:pt>
                <c:pt idx="132">
                  <c:v>21.454999999999998</c:v>
                </c:pt>
                <c:pt idx="133">
                  <c:v>21.454999999999998</c:v>
                </c:pt>
                <c:pt idx="134">
                  <c:v>21.454999999999998</c:v>
                </c:pt>
                <c:pt idx="135">
                  <c:v>21.32</c:v>
                </c:pt>
                <c:pt idx="136">
                  <c:v>20.914000000000001</c:v>
                </c:pt>
                <c:pt idx="137">
                  <c:v>20.777000000000001</c:v>
                </c:pt>
                <c:pt idx="138">
                  <c:v>19.957000000000001</c:v>
                </c:pt>
                <c:pt idx="139">
                  <c:v>19.544</c:v>
                </c:pt>
                <c:pt idx="140">
                  <c:v>19.544</c:v>
                </c:pt>
                <c:pt idx="141">
                  <c:v>19.544</c:v>
                </c:pt>
                <c:pt idx="142">
                  <c:v>19.391999999999999</c:v>
                </c:pt>
                <c:pt idx="143">
                  <c:v>19.391999999999999</c:v>
                </c:pt>
                <c:pt idx="144">
                  <c:v>19.391999999999999</c:v>
                </c:pt>
                <c:pt idx="145">
                  <c:v>19.391999999999999</c:v>
                </c:pt>
                <c:pt idx="146">
                  <c:v>19.391999999999999</c:v>
                </c:pt>
                <c:pt idx="147">
                  <c:v>19.391999999999999</c:v>
                </c:pt>
                <c:pt idx="148">
                  <c:v>19.391999999999999</c:v>
                </c:pt>
                <c:pt idx="149">
                  <c:v>18.815999999999999</c:v>
                </c:pt>
                <c:pt idx="150">
                  <c:v>17.856000000000002</c:v>
                </c:pt>
                <c:pt idx="151">
                  <c:v>16.885999999999999</c:v>
                </c:pt>
                <c:pt idx="152">
                  <c:v>16.687000000000001</c:v>
                </c:pt>
                <c:pt idx="153">
                  <c:v>16.687000000000001</c:v>
                </c:pt>
                <c:pt idx="154">
                  <c:v>16.687000000000001</c:v>
                </c:pt>
                <c:pt idx="155">
                  <c:v>16.687000000000001</c:v>
                </c:pt>
                <c:pt idx="156">
                  <c:v>16.687000000000001</c:v>
                </c:pt>
                <c:pt idx="157">
                  <c:v>16.687000000000001</c:v>
                </c:pt>
                <c:pt idx="158">
                  <c:v>16.687000000000001</c:v>
                </c:pt>
                <c:pt idx="159">
                  <c:v>16.687000000000001</c:v>
                </c:pt>
                <c:pt idx="160">
                  <c:v>16.422000000000001</c:v>
                </c:pt>
                <c:pt idx="161">
                  <c:v>16.158000000000001</c:v>
                </c:pt>
                <c:pt idx="162">
                  <c:v>15.888</c:v>
                </c:pt>
                <c:pt idx="163">
                  <c:v>15.619</c:v>
                </c:pt>
                <c:pt idx="164">
                  <c:v>15.619</c:v>
                </c:pt>
                <c:pt idx="165">
                  <c:v>15.619</c:v>
                </c:pt>
                <c:pt idx="166">
                  <c:v>15.619</c:v>
                </c:pt>
                <c:pt idx="167">
                  <c:v>15.619</c:v>
                </c:pt>
                <c:pt idx="168">
                  <c:v>15.619</c:v>
                </c:pt>
                <c:pt idx="169">
                  <c:v>15.619</c:v>
                </c:pt>
                <c:pt idx="170">
                  <c:v>15.619</c:v>
                </c:pt>
                <c:pt idx="171">
                  <c:v>15.619</c:v>
                </c:pt>
                <c:pt idx="172">
                  <c:v>15.619</c:v>
                </c:pt>
                <c:pt idx="173">
                  <c:v>15.272</c:v>
                </c:pt>
                <c:pt idx="174">
                  <c:v>15.272</c:v>
                </c:pt>
                <c:pt idx="175">
                  <c:v>15.272</c:v>
                </c:pt>
                <c:pt idx="176">
                  <c:v>15.272</c:v>
                </c:pt>
                <c:pt idx="177">
                  <c:v>15.272</c:v>
                </c:pt>
                <c:pt idx="178">
                  <c:v>15.272</c:v>
                </c:pt>
                <c:pt idx="179">
                  <c:v>15.272</c:v>
                </c:pt>
                <c:pt idx="180">
                  <c:v>15.272</c:v>
                </c:pt>
              </c:numCache>
            </c:numRef>
          </c:yVal>
          <c:smooth val="0"/>
        </c:ser>
        <c:dLbls>
          <c:showLegendKey val="0"/>
          <c:showVal val="0"/>
          <c:showCatName val="0"/>
          <c:showSerName val="0"/>
          <c:showPercent val="0"/>
          <c:showBubbleSize val="0"/>
        </c:dLbls>
        <c:axId val="659967352"/>
        <c:axId val="659966960"/>
      </c:scatterChart>
      <c:valAx>
        <c:axId val="659967352"/>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59966960"/>
        <c:crosses val="autoZero"/>
        <c:crossBetween val="midCat"/>
        <c:majorUnit val="1"/>
      </c:valAx>
      <c:valAx>
        <c:axId val="6599669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5996735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4161498617982853"/>
          <c:y val="6.4883371433409734E-2"/>
          <c:w val="0.49643811116531067"/>
          <c:h val="0.14099695199390441"/>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userShapes r:id="rId2"/>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lineMarker"/>
        <c:varyColors val="0"/>
        <c:ser>
          <c:idx val="0"/>
          <c:order val="0"/>
          <c:tx>
            <c:strRef>
              <c:f>Sheet1!$B$1</c:f>
              <c:strCache>
                <c:ptCount val="1"/>
                <c:pt idx="0">
                  <c:v>Alpha-1 (N=955)</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99.686000000000007</c:v>
                </c:pt>
                <c:pt idx="4">
                  <c:v>99.37</c:v>
                </c:pt>
                <c:pt idx="5">
                  <c:v>98.733999999999995</c:v>
                </c:pt>
                <c:pt idx="6">
                  <c:v>94.567999999999998</c:v>
                </c:pt>
                <c:pt idx="7">
                  <c:v>89.403999999999996</c:v>
                </c:pt>
                <c:pt idx="8">
                  <c:v>88.861999999999995</c:v>
                </c:pt>
                <c:pt idx="9">
                  <c:v>88.641999999999996</c:v>
                </c:pt>
                <c:pt idx="10">
                  <c:v>88.641999999999996</c:v>
                </c:pt>
                <c:pt idx="11">
                  <c:v>88.641999999999996</c:v>
                </c:pt>
                <c:pt idx="12">
                  <c:v>88.641999999999996</c:v>
                </c:pt>
                <c:pt idx="13">
                  <c:v>88.641999999999996</c:v>
                </c:pt>
                <c:pt idx="14">
                  <c:v>88.641999999999996</c:v>
                </c:pt>
                <c:pt idx="15">
                  <c:v>88.369</c:v>
                </c:pt>
                <c:pt idx="16">
                  <c:v>87.956999999999994</c:v>
                </c:pt>
                <c:pt idx="17">
                  <c:v>86.986999999999995</c:v>
                </c:pt>
                <c:pt idx="18">
                  <c:v>83.518000000000001</c:v>
                </c:pt>
                <c:pt idx="19">
                  <c:v>80.734999999999999</c:v>
                </c:pt>
                <c:pt idx="20">
                  <c:v>79.334000000000003</c:v>
                </c:pt>
                <c:pt idx="21">
                  <c:v>79.052000000000007</c:v>
                </c:pt>
                <c:pt idx="22">
                  <c:v>78.909000000000006</c:v>
                </c:pt>
                <c:pt idx="23">
                  <c:v>78.909000000000006</c:v>
                </c:pt>
                <c:pt idx="24">
                  <c:v>78.909000000000006</c:v>
                </c:pt>
                <c:pt idx="25">
                  <c:v>78.909000000000006</c:v>
                </c:pt>
                <c:pt idx="26">
                  <c:v>78.909000000000006</c:v>
                </c:pt>
                <c:pt idx="27">
                  <c:v>78.909000000000006</c:v>
                </c:pt>
                <c:pt idx="28">
                  <c:v>78.239999999999995</c:v>
                </c:pt>
                <c:pt idx="29">
                  <c:v>76.225999999999999</c:v>
                </c:pt>
                <c:pt idx="30">
                  <c:v>72.003</c:v>
                </c:pt>
                <c:pt idx="31">
                  <c:v>68.429000000000002</c:v>
                </c:pt>
                <c:pt idx="32">
                  <c:v>67.402000000000001</c:v>
                </c:pt>
                <c:pt idx="33">
                  <c:v>67.058000000000007</c:v>
                </c:pt>
                <c:pt idx="34">
                  <c:v>66.884</c:v>
                </c:pt>
                <c:pt idx="35">
                  <c:v>66.709999999999994</c:v>
                </c:pt>
                <c:pt idx="36">
                  <c:v>66.709999999999994</c:v>
                </c:pt>
                <c:pt idx="37">
                  <c:v>66.709999999999994</c:v>
                </c:pt>
                <c:pt idx="38">
                  <c:v>66.709999999999994</c:v>
                </c:pt>
                <c:pt idx="39">
                  <c:v>66.302000000000007</c:v>
                </c:pt>
                <c:pt idx="40">
                  <c:v>65.683000000000007</c:v>
                </c:pt>
                <c:pt idx="41">
                  <c:v>63.813000000000002</c:v>
                </c:pt>
                <c:pt idx="42">
                  <c:v>61.527000000000001</c:v>
                </c:pt>
                <c:pt idx="43">
                  <c:v>58.82</c:v>
                </c:pt>
                <c:pt idx="44">
                  <c:v>58.192</c:v>
                </c:pt>
                <c:pt idx="45">
                  <c:v>57.981000000000002</c:v>
                </c:pt>
                <c:pt idx="46">
                  <c:v>57.768000000000001</c:v>
                </c:pt>
                <c:pt idx="47">
                  <c:v>57.768000000000001</c:v>
                </c:pt>
                <c:pt idx="48">
                  <c:v>57.768000000000001</c:v>
                </c:pt>
                <c:pt idx="49">
                  <c:v>57.768000000000001</c:v>
                </c:pt>
                <c:pt idx="50">
                  <c:v>57.768000000000001</c:v>
                </c:pt>
                <c:pt idx="51">
                  <c:v>57.768000000000001</c:v>
                </c:pt>
                <c:pt idx="52">
                  <c:v>57.040999999999997</c:v>
                </c:pt>
                <c:pt idx="53">
                  <c:v>56.07</c:v>
                </c:pt>
                <c:pt idx="54">
                  <c:v>54.128</c:v>
                </c:pt>
                <c:pt idx="55">
                  <c:v>52.668999999999997</c:v>
                </c:pt>
                <c:pt idx="56">
                  <c:v>51.685000000000002</c:v>
                </c:pt>
                <c:pt idx="57">
                  <c:v>51.685000000000002</c:v>
                </c:pt>
                <c:pt idx="58">
                  <c:v>51.432000000000002</c:v>
                </c:pt>
                <c:pt idx="59">
                  <c:v>51.432000000000002</c:v>
                </c:pt>
                <c:pt idx="60">
                  <c:v>51.432000000000002</c:v>
                </c:pt>
                <c:pt idx="61">
                  <c:v>51.432000000000002</c:v>
                </c:pt>
                <c:pt idx="62">
                  <c:v>51.432000000000002</c:v>
                </c:pt>
                <c:pt idx="63">
                  <c:v>51.432000000000002</c:v>
                </c:pt>
                <c:pt idx="64">
                  <c:v>50.837000000000003</c:v>
                </c:pt>
                <c:pt idx="65">
                  <c:v>50.54</c:v>
                </c:pt>
                <c:pt idx="66">
                  <c:v>47.268000000000001</c:v>
                </c:pt>
                <c:pt idx="67">
                  <c:v>44.573</c:v>
                </c:pt>
                <c:pt idx="68">
                  <c:v>44.27</c:v>
                </c:pt>
                <c:pt idx="69">
                  <c:v>44.27</c:v>
                </c:pt>
                <c:pt idx="70">
                  <c:v>43.960999999999999</c:v>
                </c:pt>
                <c:pt idx="71">
                  <c:v>43.960999999999999</c:v>
                </c:pt>
                <c:pt idx="72">
                  <c:v>43.960999999999999</c:v>
                </c:pt>
                <c:pt idx="73">
                  <c:v>43.960999999999999</c:v>
                </c:pt>
                <c:pt idx="74">
                  <c:v>43.960999999999999</c:v>
                </c:pt>
                <c:pt idx="75">
                  <c:v>43.960999999999999</c:v>
                </c:pt>
                <c:pt idx="76">
                  <c:v>43.575000000000003</c:v>
                </c:pt>
                <c:pt idx="77">
                  <c:v>42.804000000000002</c:v>
                </c:pt>
                <c:pt idx="78">
                  <c:v>40.875999999999998</c:v>
                </c:pt>
                <c:pt idx="79">
                  <c:v>38.932000000000002</c:v>
                </c:pt>
                <c:pt idx="80">
                  <c:v>38.932000000000002</c:v>
                </c:pt>
                <c:pt idx="81">
                  <c:v>38.932000000000002</c:v>
                </c:pt>
                <c:pt idx="82">
                  <c:v>38.932000000000002</c:v>
                </c:pt>
                <c:pt idx="83">
                  <c:v>38.932000000000002</c:v>
                </c:pt>
                <c:pt idx="84">
                  <c:v>38.932000000000002</c:v>
                </c:pt>
                <c:pt idx="85">
                  <c:v>38.932000000000002</c:v>
                </c:pt>
                <c:pt idx="86">
                  <c:v>38.473999999999997</c:v>
                </c:pt>
                <c:pt idx="87">
                  <c:v>38.011000000000003</c:v>
                </c:pt>
                <c:pt idx="88">
                  <c:v>37.540999999999997</c:v>
                </c:pt>
                <c:pt idx="89">
                  <c:v>37.540999999999997</c:v>
                </c:pt>
                <c:pt idx="90">
                  <c:v>36.134</c:v>
                </c:pt>
                <c:pt idx="91">
                  <c:v>35.664000000000001</c:v>
                </c:pt>
                <c:pt idx="92">
                  <c:v>35.664000000000001</c:v>
                </c:pt>
                <c:pt idx="93">
                  <c:v>35.664000000000001</c:v>
                </c:pt>
                <c:pt idx="94">
                  <c:v>35.664000000000001</c:v>
                </c:pt>
                <c:pt idx="95">
                  <c:v>35.131999999999998</c:v>
                </c:pt>
                <c:pt idx="96">
                  <c:v>35.131999999999998</c:v>
                </c:pt>
                <c:pt idx="97">
                  <c:v>35.131999999999998</c:v>
                </c:pt>
                <c:pt idx="98">
                  <c:v>34.526000000000003</c:v>
                </c:pt>
                <c:pt idx="99">
                  <c:v>33.909999999999997</c:v>
                </c:pt>
                <c:pt idx="100">
                  <c:v>33.281999999999996</c:v>
                </c:pt>
                <c:pt idx="101">
                  <c:v>32.654000000000003</c:v>
                </c:pt>
                <c:pt idx="102">
                  <c:v>32.012999999999998</c:v>
                </c:pt>
                <c:pt idx="103">
                  <c:v>30.093</c:v>
                </c:pt>
                <c:pt idx="104">
                  <c:v>29.437999999999999</c:v>
                </c:pt>
                <c:pt idx="105">
                  <c:v>29.437999999999999</c:v>
                </c:pt>
                <c:pt idx="106">
                  <c:v>29.437999999999999</c:v>
                </c:pt>
                <c:pt idx="107">
                  <c:v>29.437999999999999</c:v>
                </c:pt>
                <c:pt idx="108">
                  <c:v>29.437999999999999</c:v>
                </c:pt>
                <c:pt idx="109">
                  <c:v>29.437999999999999</c:v>
                </c:pt>
                <c:pt idx="110">
                  <c:v>29.437999999999999</c:v>
                </c:pt>
                <c:pt idx="111">
                  <c:v>29.437999999999999</c:v>
                </c:pt>
                <c:pt idx="112">
                  <c:v>29.437999999999999</c:v>
                </c:pt>
                <c:pt idx="113">
                  <c:v>27.756</c:v>
                </c:pt>
                <c:pt idx="114">
                  <c:v>26.074000000000002</c:v>
                </c:pt>
                <c:pt idx="115">
                  <c:v>23.550999999999998</c:v>
                </c:pt>
                <c:pt idx="116">
                  <c:v>23.550999999999998</c:v>
                </c:pt>
                <c:pt idx="117">
                  <c:v>23.550999999999998</c:v>
                </c:pt>
                <c:pt idx="118">
                  <c:v>23.550999999999998</c:v>
                </c:pt>
                <c:pt idx="119">
                  <c:v>23.550999999999998</c:v>
                </c:pt>
                <c:pt idx="120">
                  <c:v>22.645</c:v>
                </c:pt>
              </c:numCache>
            </c:numRef>
          </c:yVal>
          <c:smooth val="0"/>
        </c:ser>
        <c:ser>
          <c:idx val="1"/>
          <c:order val="1"/>
          <c:tx>
            <c:strRef>
              <c:f>Sheet1!$C$1</c:f>
              <c:strCache>
                <c:ptCount val="1"/>
                <c:pt idx="0">
                  <c:v>CF (N=2,468)</c:v>
                </c:pt>
              </c:strCache>
            </c:strRef>
          </c:tx>
          <c:spPr>
            <a:ln w="4127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99.959000000000003</c:v>
                </c:pt>
                <c:pt idx="3">
                  <c:v>99.796999999999997</c:v>
                </c:pt>
                <c:pt idx="4">
                  <c:v>99.350999999999999</c:v>
                </c:pt>
                <c:pt idx="5">
                  <c:v>98.82</c:v>
                </c:pt>
                <c:pt idx="6">
                  <c:v>95.811000000000007</c:v>
                </c:pt>
                <c:pt idx="7">
                  <c:v>91.292000000000002</c:v>
                </c:pt>
                <c:pt idx="8">
                  <c:v>90.457999999999998</c:v>
                </c:pt>
                <c:pt idx="9">
                  <c:v>90.248000000000005</c:v>
                </c:pt>
                <c:pt idx="10">
                  <c:v>90.248000000000005</c:v>
                </c:pt>
                <c:pt idx="11">
                  <c:v>90.248000000000005</c:v>
                </c:pt>
                <c:pt idx="12">
                  <c:v>90.248000000000005</c:v>
                </c:pt>
                <c:pt idx="13">
                  <c:v>90.248000000000005</c:v>
                </c:pt>
                <c:pt idx="14">
                  <c:v>90.248000000000005</c:v>
                </c:pt>
                <c:pt idx="15">
                  <c:v>90.195999999999998</c:v>
                </c:pt>
                <c:pt idx="16">
                  <c:v>89.468000000000004</c:v>
                </c:pt>
                <c:pt idx="17">
                  <c:v>88.111000000000004</c:v>
                </c:pt>
                <c:pt idx="18">
                  <c:v>83.613</c:v>
                </c:pt>
                <c:pt idx="19">
                  <c:v>78.896000000000001</c:v>
                </c:pt>
                <c:pt idx="20">
                  <c:v>78.106999999999999</c:v>
                </c:pt>
                <c:pt idx="21">
                  <c:v>77.841999999999999</c:v>
                </c:pt>
                <c:pt idx="22">
                  <c:v>77.682000000000002</c:v>
                </c:pt>
                <c:pt idx="23">
                  <c:v>77.682000000000002</c:v>
                </c:pt>
                <c:pt idx="24">
                  <c:v>77.682000000000002</c:v>
                </c:pt>
                <c:pt idx="25">
                  <c:v>77.682000000000002</c:v>
                </c:pt>
                <c:pt idx="26">
                  <c:v>77.491</c:v>
                </c:pt>
                <c:pt idx="27">
                  <c:v>77.233999999999995</c:v>
                </c:pt>
                <c:pt idx="28">
                  <c:v>76.585999999999999</c:v>
                </c:pt>
                <c:pt idx="29">
                  <c:v>75.61</c:v>
                </c:pt>
                <c:pt idx="30">
                  <c:v>72.546999999999997</c:v>
                </c:pt>
                <c:pt idx="31">
                  <c:v>69.998000000000005</c:v>
                </c:pt>
                <c:pt idx="32">
                  <c:v>69.010000000000005</c:v>
                </c:pt>
                <c:pt idx="33">
                  <c:v>68.876999999999995</c:v>
                </c:pt>
                <c:pt idx="34">
                  <c:v>68.876999999999995</c:v>
                </c:pt>
                <c:pt idx="35">
                  <c:v>68.876999999999995</c:v>
                </c:pt>
                <c:pt idx="36">
                  <c:v>68.876999999999995</c:v>
                </c:pt>
                <c:pt idx="37">
                  <c:v>68.801000000000002</c:v>
                </c:pt>
                <c:pt idx="38">
                  <c:v>68.722999999999999</c:v>
                </c:pt>
                <c:pt idx="39">
                  <c:v>68.322000000000003</c:v>
                </c:pt>
                <c:pt idx="40">
                  <c:v>67.516000000000005</c:v>
                </c:pt>
                <c:pt idx="41">
                  <c:v>66.308000000000007</c:v>
                </c:pt>
                <c:pt idx="42">
                  <c:v>63.073</c:v>
                </c:pt>
                <c:pt idx="43">
                  <c:v>60.548999999999999</c:v>
                </c:pt>
                <c:pt idx="44">
                  <c:v>59.4</c:v>
                </c:pt>
                <c:pt idx="45">
                  <c:v>59.151000000000003</c:v>
                </c:pt>
                <c:pt idx="46">
                  <c:v>59.067</c:v>
                </c:pt>
                <c:pt idx="47">
                  <c:v>59.067</c:v>
                </c:pt>
                <c:pt idx="48">
                  <c:v>59.067</c:v>
                </c:pt>
                <c:pt idx="49">
                  <c:v>59.067</c:v>
                </c:pt>
                <c:pt idx="50">
                  <c:v>58.968000000000004</c:v>
                </c:pt>
                <c:pt idx="51">
                  <c:v>58.77</c:v>
                </c:pt>
                <c:pt idx="52">
                  <c:v>58.274000000000001</c:v>
                </c:pt>
                <c:pt idx="53">
                  <c:v>57.177999999999997</c:v>
                </c:pt>
                <c:pt idx="54">
                  <c:v>55.076999999999998</c:v>
                </c:pt>
                <c:pt idx="55">
                  <c:v>52.67</c:v>
                </c:pt>
                <c:pt idx="56">
                  <c:v>52.368000000000002</c:v>
                </c:pt>
                <c:pt idx="57">
                  <c:v>52.267000000000003</c:v>
                </c:pt>
                <c:pt idx="58">
                  <c:v>52.267000000000003</c:v>
                </c:pt>
                <c:pt idx="59">
                  <c:v>52.267000000000003</c:v>
                </c:pt>
                <c:pt idx="60">
                  <c:v>52.267000000000003</c:v>
                </c:pt>
                <c:pt idx="61">
                  <c:v>52.267000000000003</c:v>
                </c:pt>
                <c:pt idx="62">
                  <c:v>52.267000000000003</c:v>
                </c:pt>
                <c:pt idx="63">
                  <c:v>52.145000000000003</c:v>
                </c:pt>
                <c:pt idx="64">
                  <c:v>51.655999999999999</c:v>
                </c:pt>
                <c:pt idx="65">
                  <c:v>50.92</c:v>
                </c:pt>
                <c:pt idx="66">
                  <c:v>48.585000000000001</c:v>
                </c:pt>
                <c:pt idx="67">
                  <c:v>46.843000000000004</c:v>
                </c:pt>
                <c:pt idx="68">
                  <c:v>46.718000000000004</c:v>
                </c:pt>
                <c:pt idx="69">
                  <c:v>46.335999999999999</c:v>
                </c:pt>
                <c:pt idx="70">
                  <c:v>46.335999999999999</c:v>
                </c:pt>
                <c:pt idx="71">
                  <c:v>46.335999999999999</c:v>
                </c:pt>
                <c:pt idx="72">
                  <c:v>46.335999999999999</c:v>
                </c:pt>
                <c:pt idx="73">
                  <c:v>46.335999999999999</c:v>
                </c:pt>
                <c:pt idx="74">
                  <c:v>46.335999999999999</c:v>
                </c:pt>
                <c:pt idx="75">
                  <c:v>46.335999999999999</c:v>
                </c:pt>
                <c:pt idx="76">
                  <c:v>45.567</c:v>
                </c:pt>
                <c:pt idx="77">
                  <c:v>44.484000000000002</c:v>
                </c:pt>
                <c:pt idx="78">
                  <c:v>43.551000000000002</c:v>
                </c:pt>
                <c:pt idx="79">
                  <c:v>42.304000000000002</c:v>
                </c:pt>
                <c:pt idx="80">
                  <c:v>42.146999999999998</c:v>
                </c:pt>
                <c:pt idx="81">
                  <c:v>41.67</c:v>
                </c:pt>
                <c:pt idx="82">
                  <c:v>41.67</c:v>
                </c:pt>
                <c:pt idx="83">
                  <c:v>41.67</c:v>
                </c:pt>
                <c:pt idx="84">
                  <c:v>41.67</c:v>
                </c:pt>
                <c:pt idx="85">
                  <c:v>41.475999999999999</c:v>
                </c:pt>
                <c:pt idx="86">
                  <c:v>41.475999999999999</c:v>
                </c:pt>
                <c:pt idx="87">
                  <c:v>41.475999999999999</c:v>
                </c:pt>
                <c:pt idx="88">
                  <c:v>40.872</c:v>
                </c:pt>
                <c:pt idx="89">
                  <c:v>39.865000000000002</c:v>
                </c:pt>
                <c:pt idx="90">
                  <c:v>38.853000000000002</c:v>
                </c:pt>
                <c:pt idx="91">
                  <c:v>37.231999999999999</c:v>
                </c:pt>
                <c:pt idx="92">
                  <c:v>36.613999999999997</c:v>
                </c:pt>
                <c:pt idx="93">
                  <c:v>36.613999999999997</c:v>
                </c:pt>
                <c:pt idx="94">
                  <c:v>36.613999999999997</c:v>
                </c:pt>
                <c:pt idx="95">
                  <c:v>36.613999999999997</c:v>
                </c:pt>
                <c:pt idx="96">
                  <c:v>36.613999999999997</c:v>
                </c:pt>
                <c:pt idx="97">
                  <c:v>36.613999999999997</c:v>
                </c:pt>
                <c:pt idx="98">
                  <c:v>36.343000000000004</c:v>
                </c:pt>
                <c:pt idx="99">
                  <c:v>36.343000000000004</c:v>
                </c:pt>
                <c:pt idx="100">
                  <c:v>36.343000000000004</c:v>
                </c:pt>
                <c:pt idx="101">
                  <c:v>35.502000000000002</c:v>
                </c:pt>
                <c:pt idx="102">
                  <c:v>34.368000000000002</c:v>
                </c:pt>
                <c:pt idx="103">
                  <c:v>33.204999999999998</c:v>
                </c:pt>
                <c:pt idx="104">
                  <c:v>32.905999999999999</c:v>
                </c:pt>
                <c:pt idx="105">
                  <c:v>32.905999999999999</c:v>
                </c:pt>
                <c:pt idx="106">
                  <c:v>32.905999999999999</c:v>
                </c:pt>
                <c:pt idx="107">
                  <c:v>32.905999999999999</c:v>
                </c:pt>
                <c:pt idx="108">
                  <c:v>32.905999999999999</c:v>
                </c:pt>
                <c:pt idx="109">
                  <c:v>32.905999999999999</c:v>
                </c:pt>
                <c:pt idx="110">
                  <c:v>32.905999999999999</c:v>
                </c:pt>
                <c:pt idx="111">
                  <c:v>32.905999999999999</c:v>
                </c:pt>
                <c:pt idx="112">
                  <c:v>32.905999999999999</c:v>
                </c:pt>
                <c:pt idx="113">
                  <c:v>32.905999999999999</c:v>
                </c:pt>
                <c:pt idx="114">
                  <c:v>31.783999999999999</c:v>
                </c:pt>
                <c:pt idx="115">
                  <c:v>31.027000000000001</c:v>
                </c:pt>
                <c:pt idx="116">
                  <c:v>31.027000000000001</c:v>
                </c:pt>
                <c:pt idx="117">
                  <c:v>31.027000000000001</c:v>
                </c:pt>
                <c:pt idx="118">
                  <c:v>31.027000000000001</c:v>
                </c:pt>
                <c:pt idx="119">
                  <c:v>31.027000000000001</c:v>
                </c:pt>
                <c:pt idx="120">
                  <c:v>31.027000000000001</c:v>
                </c:pt>
              </c:numCache>
            </c:numRef>
          </c:yVal>
          <c:smooth val="0"/>
        </c:ser>
        <c:ser>
          <c:idx val="2"/>
          <c:order val="2"/>
          <c:tx>
            <c:strRef>
              <c:f>Sheet1!$D$1</c:f>
              <c:strCache>
                <c:ptCount val="1"/>
                <c:pt idx="0">
                  <c:v>COPD (N=6,163)</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99.968000000000004</c:v>
                </c:pt>
                <c:pt idx="3">
                  <c:v>99.757000000000005</c:v>
                </c:pt>
                <c:pt idx="4">
                  <c:v>99.447999999999993</c:v>
                </c:pt>
                <c:pt idx="5">
                  <c:v>98.924000000000007</c:v>
                </c:pt>
                <c:pt idx="6">
                  <c:v>95.524000000000001</c:v>
                </c:pt>
                <c:pt idx="7">
                  <c:v>91.183999999999997</c:v>
                </c:pt>
                <c:pt idx="8">
                  <c:v>90.581000000000003</c:v>
                </c:pt>
                <c:pt idx="9">
                  <c:v>90.260999999999996</c:v>
                </c:pt>
                <c:pt idx="10">
                  <c:v>90.260999999999996</c:v>
                </c:pt>
                <c:pt idx="11">
                  <c:v>90.260999999999996</c:v>
                </c:pt>
                <c:pt idx="12">
                  <c:v>90.260999999999996</c:v>
                </c:pt>
                <c:pt idx="13">
                  <c:v>90.24</c:v>
                </c:pt>
                <c:pt idx="14">
                  <c:v>90.24</c:v>
                </c:pt>
                <c:pt idx="15">
                  <c:v>90.093999999999994</c:v>
                </c:pt>
                <c:pt idx="16">
                  <c:v>89.356999999999999</c:v>
                </c:pt>
                <c:pt idx="17">
                  <c:v>87.960999999999999</c:v>
                </c:pt>
                <c:pt idx="18">
                  <c:v>83.331999999999994</c:v>
                </c:pt>
                <c:pt idx="19">
                  <c:v>78.641999999999996</c:v>
                </c:pt>
                <c:pt idx="20">
                  <c:v>77.415999999999997</c:v>
                </c:pt>
                <c:pt idx="21">
                  <c:v>77.046999999999997</c:v>
                </c:pt>
                <c:pt idx="22">
                  <c:v>76.936999999999998</c:v>
                </c:pt>
                <c:pt idx="23">
                  <c:v>76.915000000000006</c:v>
                </c:pt>
                <c:pt idx="24">
                  <c:v>76.891999999999996</c:v>
                </c:pt>
                <c:pt idx="25">
                  <c:v>76.891999999999996</c:v>
                </c:pt>
                <c:pt idx="26">
                  <c:v>76.813999999999993</c:v>
                </c:pt>
                <c:pt idx="27">
                  <c:v>76.656999999999996</c:v>
                </c:pt>
                <c:pt idx="28">
                  <c:v>75.995999999999995</c:v>
                </c:pt>
                <c:pt idx="29">
                  <c:v>74.320999999999998</c:v>
                </c:pt>
                <c:pt idx="30">
                  <c:v>70.484999999999999</c:v>
                </c:pt>
                <c:pt idx="31">
                  <c:v>67.200999999999993</c:v>
                </c:pt>
                <c:pt idx="32">
                  <c:v>66.448999999999998</c:v>
                </c:pt>
                <c:pt idx="33">
                  <c:v>66.042000000000002</c:v>
                </c:pt>
                <c:pt idx="34">
                  <c:v>65.986999999999995</c:v>
                </c:pt>
                <c:pt idx="35">
                  <c:v>65.986999999999995</c:v>
                </c:pt>
                <c:pt idx="36">
                  <c:v>65.986999999999995</c:v>
                </c:pt>
                <c:pt idx="37">
                  <c:v>65.986999999999995</c:v>
                </c:pt>
                <c:pt idx="38">
                  <c:v>65.954999999999998</c:v>
                </c:pt>
                <c:pt idx="39">
                  <c:v>65.566000000000003</c:v>
                </c:pt>
                <c:pt idx="40">
                  <c:v>64.75</c:v>
                </c:pt>
                <c:pt idx="41">
                  <c:v>63.21</c:v>
                </c:pt>
                <c:pt idx="42">
                  <c:v>60.319000000000003</c:v>
                </c:pt>
                <c:pt idx="43">
                  <c:v>57.319000000000003</c:v>
                </c:pt>
                <c:pt idx="44">
                  <c:v>56.521000000000001</c:v>
                </c:pt>
                <c:pt idx="45">
                  <c:v>56.319000000000003</c:v>
                </c:pt>
                <c:pt idx="46">
                  <c:v>56.319000000000003</c:v>
                </c:pt>
                <c:pt idx="47">
                  <c:v>56.319000000000003</c:v>
                </c:pt>
                <c:pt idx="48">
                  <c:v>56.319000000000003</c:v>
                </c:pt>
                <c:pt idx="49">
                  <c:v>56.280999999999999</c:v>
                </c:pt>
                <c:pt idx="50">
                  <c:v>56.241</c:v>
                </c:pt>
                <c:pt idx="51">
                  <c:v>56.081000000000003</c:v>
                </c:pt>
                <c:pt idx="52">
                  <c:v>55.314</c:v>
                </c:pt>
                <c:pt idx="53">
                  <c:v>53.65</c:v>
                </c:pt>
                <c:pt idx="54">
                  <c:v>51.372</c:v>
                </c:pt>
                <c:pt idx="55">
                  <c:v>48.923000000000002</c:v>
                </c:pt>
                <c:pt idx="56">
                  <c:v>48.22</c:v>
                </c:pt>
                <c:pt idx="57">
                  <c:v>48.012</c:v>
                </c:pt>
                <c:pt idx="58">
                  <c:v>47.927</c:v>
                </c:pt>
                <c:pt idx="59">
                  <c:v>47.927</c:v>
                </c:pt>
                <c:pt idx="60">
                  <c:v>47.927</c:v>
                </c:pt>
                <c:pt idx="61">
                  <c:v>47.927</c:v>
                </c:pt>
                <c:pt idx="62">
                  <c:v>47.877000000000002</c:v>
                </c:pt>
                <c:pt idx="63">
                  <c:v>47.725000000000001</c:v>
                </c:pt>
                <c:pt idx="64">
                  <c:v>47.265000000000001</c:v>
                </c:pt>
                <c:pt idx="65">
                  <c:v>46.137</c:v>
                </c:pt>
                <c:pt idx="66">
                  <c:v>43.408000000000001</c:v>
                </c:pt>
                <c:pt idx="67">
                  <c:v>41.911000000000001</c:v>
                </c:pt>
                <c:pt idx="68">
                  <c:v>41.183999999999997</c:v>
                </c:pt>
                <c:pt idx="69">
                  <c:v>41.131</c:v>
                </c:pt>
                <c:pt idx="70">
                  <c:v>41.131</c:v>
                </c:pt>
                <c:pt idx="71">
                  <c:v>41.131</c:v>
                </c:pt>
                <c:pt idx="72">
                  <c:v>41.131</c:v>
                </c:pt>
                <c:pt idx="73">
                  <c:v>41.131</c:v>
                </c:pt>
                <c:pt idx="74">
                  <c:v>41.067</c:v>
                </c:pt>
                <c:pt idx="75">
                  <c:v>41.067</c:v>
                </c:pt>
                <c:pt idx="76">
                  <c:v>40.414999999999999</c:v>
                </c:pt>
                <c:pt idx="77">
                  <c:v>39.235999999999997</c:v>
                </c:pt>
                <c:pt idx="78">
                  <c:v>37.652000000000001</c:v>
                </c:pt>
                <c:pt idx="79">
                  <c:v>35.463000000000001</c:v>
                </c:pt>
                <c:pt idx="80">
                  <c:v>35.261000000000003</c:v>
                </c:pt>
                <c:pt idx="81">
                  <c:v>35.194000000000003</c:v>
                </c:pt>
                <c:pt idx="82">
                  <c:v>35.125</c:v>
                </c:pt>
                <c:pt idx="83">
                  <c:v>35.125</c:v>
                </c:pt>
                <c:pt idx="84">
                  <c:v>35.125</c:v>
                </c:pt>
                <c:pt idx="85">
                  <c:v>35.125</c:v>
                </c:pt>
                <c:pt idx="86">
                  <c:v>35.042000000000002</c:v>
                </c:pt>
                <c:pt idx="87">
                  <c:v>34.874000000000002</c:v>
                </c:pt>
                <c:pt idx="88">
                  <c:v>34.110999999999997</c:v>
                </c:pt>
                <c:pt idx="89">
                  <c:v>33.256999999999998</c:v>
                </c:pt>
                <c:pt idx="90">
                  <c:v>31.888999999999999</c:v>
                </c:pt>
                <c:pt idx="91">
                  <c:v>30.434000000000001</c:v>
                </c:pt>
                <c:pt idx="92">
                  <c:v>29.914999999999999</c:v>
                </c:pt>
                <c:pt idx="93">
                  <c:v>29.827000000000002</c:v>
                </c:pt>
                <c:pt idx="94">
                  <c:v>29.736000000000001</c:v>
                </c:pt>
                <c:pt idx="95">
                  <c:v>29.736000000000001</c:v>
                </c:pt>
                <c:pt idx="96">
                  <c:v>29.736000000000001</c:v>
                </c:pt>
                <c:pt idx="97">
                  <c:v>29.736000000000001</c:v>
                </c:pt>
                <c:pt idx="98">
                  <c:v>29.617000000000001</c:v>
                </c:pt>
                <c:pt idx="99">
                  <c:v>29.254000000000001</c:v>
                </c:pt>
                <c:pt idx="100">
                  <c:v>28.888000000000002</c:v>
                </c:pt>
                <c:pt idx="101">
                  <c:v>27.786000000000001</c:v>
                </c:pt>
                <c:pt idx="102">
                  <c:v>26.195</c:v>
                </c:pt>
                <c:pt idx="103">
                  <c:v>25.457999999999998</c:v>
                </c:pt>
                <c:pt idx="104">
                  <c:v>24.832000000000001</c:v>
                </c:pt>
                <c:pt idx="105">
                  <c:v>24.832000000000001</c:v>
                </c:pt>
                <c:pt idx="106">
                  <c:v>24.832000000000001</c:v>
                </c:pt>
                <c:pt idx="107">
                  <c:v>24.832000000000001</c:v>
                </c:pt>
                <c:pt idx="108">
                  <c:v>24.832000000000001</c:v>
                </c:pt>
                <c:pt idx="109">
                  <c:v>24.832000000000001</c:v>
                </c:pt>
                <c:pt idx="110">
                  <c:v>24.832000000000001</c:v>
                </c:pt>
                <c:pt idx="111">
                  <c:v>24.832000000000001</c:v>
                </c:pt>
                <c:pt idx="112">
                  <c:v>24.661000000000001</c:v>
                </c:pt>
                <c:pt idx="113">
                  <c:v>23.802</c:v>
                </c:pt>
                <c:pt idx="114">
                  <c:v>21.905000000000001</c:v>
                </c:pt>
                <c:pt idx="115">
                  <c:v>21.387</c:v>
                </c:pt>
                <c:pt idx="116">
                  <c:v>21.213000000000001</c:v>
                </c:pt>
                <c:pt idx="117">
                  <c:v>21.038</c:v>
                </c:pt>
                <c:pt idx="118">
                  <c:v>20.858000000000001</c:v>
                </c:pt>
                <c:pt idx="119">
                  <c:v>20.858000000000001</c:v>
                </c:pt>
                <c:pt idx="120">
                  <c:v>20.858000000000001</c:v>
                </c:pt>
              </c:numCache>
            </c:numRef>
          </c:yVal>
          <c:smooth val="0"/>
        </c:ser>
        <c:ser>
          <c:idx val="3"/>
          <c:order val="3"/>
          <c:tx>
            <c:strRef>
              <c:f>Sheet1!$E$1</c:f>
              <c:strCache>
                <c:ptCount val="1"/>
                <c:pt idx="0">
                  <c:v>IPF (N=4,743)</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99.978999999999999</c:v>
                </c:pt>
                <c:pt idx="2">
                  <c:v>99.957999999999998</c:v>
                </c:pt>
                <c:pt idx="3">
                  <c:v>99.789000000000001</c:v>
                </c:pt>
                <c:pt idx="4">
                  <c:v>99.45</c:v>
                </c:pt>
                <c:pt idx="5">
                  <c:v>98.956999999999994</c:v>
                </c:pt>
                <c:pt idx="6">
                  <c:v>95.596999999999994</c:v>
                </c:pt>
                <c:pt idx="7">
                  <c:v>91.762</c:v>
                </c:pt>
                <c:pt idx="8">
                  <c:v>91.1</c:v>
                </c:pt>
                <c:pt idx="9">
                  <c:v>90.921000000000006</c:v>
                </c:pt>
                <c:pt idx="10">
                  <c:v>90.921000000000006</c:v>
                </c:pt>
                <c:pt idx="11">
                  <c:v>90.921000000000006</c:v>
                </c:pt>
                <c:pt idx="12">
                  <c:v>90.921000000000006</c:v>
                </c:pt>
                <c:pt idx="13">
                  <c:v>90.921000000000006</c:v>
                </c:pt>
                <c:pt idx="14">
                  <c:v>90.891000000000005</c:v>
                </c:pt>
                <c:pt idx="15">
                  <c:v>90.772999999999996</c:v>
                </c:pt>
                <c:pt idx="16">
                  <c:v>90.326999999999998</c:v>
                </c:pt>
                <c:pt idx="17">
                  <c:v>88.924000000000007</c:v>
                </c:pt>
                <c:pt idx="18">
                  <c:v>85.245000000000005</c:v>
                </c:pt>
                <c:pt idx="19">
                  <c:v>80.712999999999994</c:v>
                </c:pt>
                <c:pt idx="20">
                  <c:v>79.501999999999995</c:v>
                </c:pt>
                <c:pt idx="21">
                  <c:v>79.287999999999997</c:v>
                </c:pt>
                <c:pt idx="22">
                  <c:v>79.257000000000005</c:v>
                </c:pt>
                <c:pt idx="23">
                  <c:v>79.224999999999994</c:v>
                </c:pt>
                <c:pt idx="24">
                  <c:v>79.224999999999994</c:v>
                </c:pt>
                <c:pt idx="25">
                  <c:v>79.224999999999994</c:v>
                </c:pt>
                <c:pt idx="26">
                  <c:v>79.144999999999996</c:v>
                </c:pt>
                <c:pt idx="27">
                  <c:v>79.025000000000006</c:v>
                </c:pt>
                <c:pt idx="28">
                  <c:v>78.259</c:v>
                </c:pt>
                <c:pt idx="29">
                  <c:v>76.442999999999998</c:v>
                </c:pt>
                <c:pt idx="30">
                  <c:v>72.605000000000004</c:v>
                </c:pt>
                <c:pt idx="31">
                  <c:v>68.992000000000004</c:v>
                </c:pt>
                <c:pt idx="32">
                  <c:v>68.418999999999997</c:v>
                </c:pt>
                <c:pt idx="33">
                  <c:v>68.046999999999997</c:v>
                </c:pt>
                <c:pt idx="34">
                  <c:v>67.962999999999994</c:v>
                </c:pt>
                <c:pt idx="35">
                  <c:v>67.918999999999997</c:v>
                </c:pt>
                <c:pt idx="36">
                  <c:v>67.918999999999997</c:v>
                </c:pt>
                <c:pt idx="37">
                  <c:v>67.867000000000004</c:v>
                </c:pt>
                <c:pt idx="38">
                  <c:v>67.867000000000004</c:v>
                </c:pt>
                <c:pt idx="39">
                  <c:v>67.703000000000003</c:v>
                </c:pt>
                <c:pt idx="40">
                  <c:v>67.152000000000001</c:v>
                </c:pt>
                <c:pt idx="41">
                  <c:v>65.77</c:v>
                </c:pt>
                <c:pt idx="42">
                  <c:v>62.84</c:v>
                </c:pt>
                <c:pt idx="43">
                  <c:v>60.558</c:v>
                </c:pt>
                <c:pt idx="44">
                  <c:v>59.994999999999997</c:v>
                </c:pt>
                <c:pt idx="45">
                  <c:v>59.823999999999998</c:v>
                </c:pt>
                <c:pt idx="46">
                  <c:v>59.765999999999998</c:v>
                </c:pt>
                <c:pt idx="47">
                  <c:v>59.765999999999998</c:v>
                </c:pt>
                <c:pt idx="48">
                  <c:v>59.765999999999998</c:v>
                </c:pt>
                <c:pt idx="49">
                  <c:v>59.765999999999998</c:v>
                </c:pt>
                <c:pt idx="50">
                  <c:v>59.765999999999998</c:v>
                </c:pt>
                <c:pt idx="51">
                  <c:v>59.692999999999998</c:v>
                </c:pt>
                <c:pt idx="52">
                  <c:v>59.244</c:v>
                </c:pt>
                <c:pt idx="53">
                  <c:v>57.969000000000001</c:v>
                </c:pt>
                <c:pt idx="54">
                  <c:v>55.182000000000002</c:v>
                </c:pt>
                <c:pt idx="55">
                  <c:v>52.084000000000003</c:v>
                </c:pt>
                <c:pt idx="56">
                  <c:v>51.473999999999997</c:v>
                </c:pt>
                <c:pt idx="57">
                  <c:v>51.473999999999997</c:v>
                </c:pt>
                <c:pt idx="58">
                  <c:v>51.473999999999997</c:v>
                </c:pt>
                <c:pt idx="59">
                  <c:v>51.473999999999997</c:v>
                </c:pt>
                <c:pt idx="60">
                  <c:v>51.473999999999997</c:v>
                </c:pt>
                <c:pt idx="61">
                  <c:v>51.473999999999997</c:v>
                </c:pt>
                <c:pt idx="62">
                  <c:v>51.259</c:v>
                </c:pt>
                <c:pt idx="63">
                  <c:v>51.15</c:v>
                </c:pt>
                <c:pt idx="64">
                  <c:v>50.384999999999998</c:v>
                </c:pt>
                <c:pt idx="65">
                  <c:v>48.741999999999997</c:v>
                </c:pt>
                <c:pt idx="66">
                  <c:v>46.536000000000001</c:v>
                </c:pt>
                <c:pt idx="67">
                  <c:v>45.204000000000001</c:v>
                </c:pt>
                <c:pt idx="68">
                  <c:v>44.640999999999998</c:v>
                </c:pt>
                <c:pt idx="69">
                  <c:v>44.411999999999999</c:v>
                </c:pt>
                <c:pt idx="70">
                  <c:v>44.411999999999999</c:v>
                </c:pt>
                <c:pt idx="71">
                  <c:v>44.411999999999999</c:v>
                </c:pt>
                <c:pt idx="72">
                  <c:v>44.411999999999999</c:v>
                </c:pt>
                <c:pt idx="73">
                  <c:v>44.411999999999999</c:v>
                </c:pt>
                <c:pt idx="74">
                  <c:v>44.411999999999999</c:v>
                </c:pt>
                <c:pt idx="75">
                  <c:v>44.110999999999997</c:v>
                </c:pt>
                <c:pt idx="76">
                  <c:v>43.353999999999999</c:v>
                </c:pt>
                <c:pt idx="77">
                  <c:v>41.673000000000002</c:v>
                </c:pt>
                <c:pt idx="78">
                  <c:v>39.375</c:v>
                </c:pt>
                <c:pt idx="79">
                  <c:v>36.911000000000001</c:v>
                </c:pt>
                <c:pt idx="80">
                  <c:v>36.442</c:v>
                </c:pt>
                <c:pt idx="81">
                  <c:v>36.277000000000001</c:v>
                </c:pt>
                <c:pt idx="82">
                  <c:v>36.277000000000001</c:v>
                </c:pt>
                <c:pt idx="83">
                  <c:v>36.277000000000001</c:v>
                </c:pt>
                <c:pt idx="84">
                  <c:v>36.277000000000001</c:v>
                </c:pt>
                <c:pt idx="85">
                  <c:v>36.277000000000001</c:v>
                </c:pt>
                <c:pt idx="86">
                  <c:v>36.277000000000001</c:v>
                </c:pt>
                <c:pt idx="87">
                  <c:v>36.277000000000001</c:v>
                </c:pt>
                <c:pt idx="88">
                  <c:v>36.04</c:v>
                </c:pt>
                <c:pt idx="89">
                  <c:v>35.082000000000001</c:v>
                </c:pt>
                <c:pt idx="90">
                  <c:v>34.121000000000002</c:v>
                </c:pt>
                <c:pt idx="91">
                  <c:v>32.667000000000002</c:v>
                </c:pt>
                <c:pt idx="92">
                  <c:v>32.423999999999999</c:v>
                </c:pt>
                <c:pt idx="93">
                  <c:v>32.423999999999999</c:v>
                </c:pt>
                <c:pt idx="94">
                  <c:v>32.423999999999999</c:v>
                </c:pt>
                <c:pt idx="95">
                  <c:v>32.423999999999999</c:v>
                </c:pt>
                <c:pt idx="96">
                  <c:v>32.423999999999999</c:v>
                </c:pt>
                <c:pt idx="97">
                  <c:v>32.423999999999999</c:v>
                </c:pt>
                <c:pt idx="98">
                  <c:v>32.423999999999999</c:v>
                </c:pt>
                <c:pt idx="99">
                  <c:v>31.788</c:v>
                </c:pt>
                <c:pt idx="100">
                  <c:v>31.47</c:v>
                </c:pt>
                <c:pt idx="101">
                  <c:v>30.507000000000001</c:v>
                </c:pt>
                <c:pt idx="102">
                  <c:v>29.542999999999999</c:v>
                </c:pt>
                <c:pt idx="103">
                  <c:v>29.219000000000001</c:v>
                </c:pt>
                <c:pt idx="104">
                  <c:v>29.219000000000001</c:v>
                </c:pt>
                <c:pt idx="105">
                  <c:v>28.89</c:v>
                </c:pt>
                <c:pt idx="106">
                  <c:v>28.553999999999998</c:v>
                </c:pt>
                <c:pt idx="107">
                  <c:v>28.553999999999998</c:v>
                </c:pt>
                <c:pt idx="108">
                  <c:v>28.553999999999998</c:v>
                </c:pt>
                <c:pt idx="109">
                  <c:v>28.553999999999998</c:v>
                </c:pt>
                <c:pt idx="110">
                  <c:v>28.553999999999998</c:v>
                </c:pt>
                <c:pt idx="111">
                  <c:v>28.553999999999998</c:v>
                </c:pt>
                <c:pt idx="112">
                  <c:v>28.553999999999998</c:v>
                </c:pt>
                <c:pt idx="113">
                  <c:v>27.661999999999999</c:v>
                </c:pt>
                <c:pt idx="114">
                  <c:v>25.431000000000001</c:v>
                </c:pt>
                <c:pt idx="115">
                  <c:v>24.984999999999999</c:v>
                </c:pt>
                <c:pt idx="116">
                  <c:v>24.093</c:v>
                </c:pt>
                <c:pt idx="117">
                  <c:v>24.093</c:v>
                </c:pt>
                <c:pt idx="118">
                  <c:v>24.093</c:v>
                </c:pt>
                <c:pt idx="119">
                  <c:v>24.093</c:v>
                </c:pt>
                <c:pt idx="120">
                  <c:v>24.093</c:v>
                </c:pt>
              </c:numCache>
            </c:numRef>
          </c:yVal>
          <c:smooth val="0"/>
        </c:ser>
        <c:ser>
          <c:idx val="4"/>
          <c:order val="4"/>
          <c:tx>
            <c:strRef>
              <c:f>Sheet1!$F$1</c:f>
              <c:strCache>
                <c:ptCount val="1"/>
                <c:pt idx="0">
                  <c:v>IPAH (N=478)</c:v>
                </c:pt>
              </c:strCache>
            </c:strRef>
          </c:tx>
          <c:spPr>
            <a:ln w="41275">
              <a:solidFill>
                <a:srgbClr val="00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Sheet1!$F$2:$F$122</c:f>
              <c:numCache>
                <c:formatCode>General</c:formatCode>
                <c:ptCount val="121"/>
                <c:pt idx="0">
                  <c:v>100</c:v>
                </c:pt>
                <c:pt idx="1">
                  <c:v>100</c:v>
                </c:pt>
                <c:pt idx="2">
                  <c:v>100</c:v>
                </c:pt>
                <c:pt idx="3">
                  <c:v>99.581999999999994</c:v>
                </c:pt>
                <c:pt idx="4">
                  <c:v>99.581999999999994</c:v>
                </c:pt>
                <c:pt idx="5">
                  <c:v>98.948999999999998</c:v>
                </c:pt>
                <c:pt idx="6">
                  <c:v>93.652000000000001</c:v>
                </c:pt>
                <c:pt idx="7">
                  <c:v>89.179000000000002</c:v>
                </c:pt>
                <c:pt idx="8">
                  <c:v>88.534000000000006</c:v>
                </c:pt>
                <c:pt idx="9">
                  <c:v>87.876999999999995</c:v>
                </c:pt>
                <c:pt idx="10">
                  <c:v>87.876999999999995</c:v>
                </c:pt>
                <c:pt idx="11">
                  <c:v>87.876999999999995</c:v>
                </c:pt>
                <c:pt idx="12">
                  <c:v>87.876999999999995</c:v>
                </c:pt>
                <c:pt idx="13">
                  <c:v>87.876999999999995</c:v>
                </c:pt>
                <c:pt idx="14">
                  <c:v>87.876999999999995</c:v>
                </c:pt>
                <c:pt idx="15">
                  <c:v>87.605999999999995</c:v>
                </c:pt>
                <c:pt idx="16">
                  <c:v>86.24</c:v>
                </c:pt>
                <c:pt idx="17">
                  <c:v>85.686999999999998</c:v>
                </c:pt>
                <c:pt idx="18">
                  <c:v>81.528000000000006</c:v>
                </c:pt>
                <c:pt idx="19">
                  <c:v>76.801000000000002</c:v>
                </c:pt>
                <c:pt idx="20">
                  <c:v>76.241</c:v>
                </c:pt>
                <c:pt idx="21">
                  <c:v>75.956999999999994</c:v>
                </c:pt>
                <c:pt idx="22">
                  <c:v>75.956999999999994</c:v>
                </c:pt>
                <c:pt idx="23">
                  <c:v>75.956999999999994</c:v>
                </c:pt>
                <c:pt idx="24">
                  <c:v>75.956999999999994</c:v>
                </c:pt>
                <c:pt idx="25">
                  <c:v>75.956999999999994</c:v>
                </c:pt>
                <c:pt idx="26">
                  <c:v>75.956999999999994</c:v>
                </c:pt>
                <c:pt idx="27">
                  <c:v>75.956999999999994</c:v>
                </c:pt>
                <c:pt idx="28">
                  <c:v>75.23</c:v>
                </c:pt>
                <c:pt idx="29">
                  <c:v>73.748999999999995</c:v>
                </c:pt>
                <c:pt idx="30">
                  <c:v>71.513000000000005</c:v>
                </c:pt>
                <c:pt idx="31">
                  <c:v>68.513000000000005</c:v>
                </c:pt>
                <c:pt idx="32">
                  <c:v>66.998999999999995</c:v>
                </c:pt>
                <c:pt idx="33">
                  <c:v>66.62</c:v>
                </c:pt>
                <c:pt idx="34">
                  <c:v>66.62</c:v>
                </c:pt>
                <c:pt idx="35">
                  <c:v>66.62</c:v>
                </c:pt>
                <c:pt idx="36">
                  <c:v>66.62</c:v>
                </c:pt>
                <c:pt idx="37">
                  <c:v>66.62</c:v>
                </c:pt>
                <c:pt idx="38">
                  <c:v>66.164000000000001</c:v>
                </c:pt>
                <c:pt idx="39">
                  <c:v>66.164000000000001</c:v>
                </c:pt>
                <c:pt idx="40">
                  <c:v>66.164000000000001</c:v>
                </c:pt>
                <c:pt idx="41">
                  <c:v>63.87</c:v>
                </c:pt>
                <c:pt idx="42">
                  <c:v>60.194000000000003</c:v>
                </c:pt>
                <c:pt idx="43">
                  <c:v>56.518000000000001</c:v>
                </c:pt>
                <c:pt idx="44">
                  <c:v>56.518000000000001</c:v>
                </c:pt>
                <c:pt idx="45">
                  <c:v>55.591000000000001</c:v>
                </c:pt>
                <c:pt idx="46">
                  <c:v>55.591000000000001</c:v>
                </c:pt>
                <c:pt idx="47">
                  <c:v>55.591000000000001</c:v>
                </c:pt>
                <c:pt idx="48">
                  <c:v>55.591000000000001</c:v>
                </c:pt>
                <c:pt idx="49">
                  <c:v>55.591000000000001</c:v>
                </c:pt>
                <c:pt idx="50">
                  <c:v>55.067</c:v>
                </c:pt>
                <c:pt idx="51">
                  <c:v>55.067</c:v>
                </c:pt>
                <c:pt idx="52">
                  <c:v>54.531999999999996</c:v>
                </c:pt>
                <c:pt idx="53">
                  <c:v>53.997999999999998</c:v>
                </c:pt>
                <c:pt idx="54">
                  <c:v>51.843000000000004</c:v>
                </c:pt>
                <c:pt idx="55">
                  <c:v>50.762999999999998</c:v>
                </c:pt>
                <c:pt idx="56">
                  <c:v>50.762999999999998</c:v>
                </c:pt>
                <c:pt idx="57">
                  <c:v>49.683</c:v>
                </c:pt>
                <c:pt idx="58">
                  <c:v>49.683</c:v>
                </c:pt>
                <c:pt idx="59">
                  <c:v>49.683</c:v>
                </c:pt>
                <c:pt idx="60">
                  <c:v>49.683</c:v>
                </c:pt>
                <c:pt idx="61">
                  <c:v>49.683</c:v>
                </c:pt>
                <c:pt idx="62">
                  <c:v>49.683</c:v>
                </c:pt>
                <c:pt idx="63">
                  <c:v>49.683</c:v>
                </c:pt>
                <c:pt idx="64">
                  <c:v>49.683</c:v>
                </c:pt>
                <c:pt idx="65">
                  <c:v>47.134999999999998</c:v>
                </c:pt>
                <c:pt idx="66">
                  <c:v>42.622999999999998</c:v>
                </c:pt>
                <c:pt idx="67">
                  <c:v>40.686</c:v>
                </c:pt>
                <c:pt idx="68">
                  <c:v>40.686</c:v>
                </c:pt>
                <c:pt idx="69">
                  <c:v>40.686</c:v>
                </c:pt>
                <c:pt idx="70">
                  <c:v>40.686</c:v>
                </c:pt>
                <c:pt idx="71">
                  <c:v>40.686</c:v>
                </c:pt>
                <c:pt idx="72">
                  <c:v>40.686</c:v>
                </c:pt>
                <c:pt idx="73">
                  <c:v>40.686</c:v>
                </c:pt>
                <c:pt idx="74">
                  <c:v>40.686</c:v>
                </c:pt>
                <c:pt idx="75">
                  <c:v>40.686</c:v>
                </c:pt>
                <c:pt idx="76">
                  <c:v>39.902999999999999</c:v>
                </c:pt>
                <c:pt idx="77">
                  <c:v>39.121000000000002</c:v>
                </c:pt>
                <c:pt idx="78">
                  <c:v>38.338999999999999</c:v>
                </c:pt>
                <c:pt idx="79">
                  <c:v>35.991</c:v>
                </c:pt>
                <c:pt idx="80">
                  <c:v>35.209000000000003</c:v>
                </c:pt>
                <c:pt idx="81">
                  <c:v>34.426000000000002</c:v>
                </c:pt>
                <c:pt idx="82">
                  <c:v>34.426000000000002</c:v>
                </c:pt>
                <c:pt idx="83">
                  <c:v>34.426000000000002</c:v>
                </c:pt>
                <c:pt idx="84">
                  <c:v>34.426000000000002</c:v>
                </c:pt>
                <c:pt idx="85">
                  <c:v>34.426000000000002</c:v>
                </c:pt>
                <c:pt idx="86">
                  <c:v>34.426000000000002</c:v>
                </c:pt>
                <c:pt idx="87">
                  <c:v>34.426000000000002</c:v>
                </c:pt>
                <c:pt idx="88">
                  <c:v>33.521000000000001</c:v>
                </c:pt>
                <c:pt idx="89">
                  <c:v>31.709</c:v>
                </c:pt>
                <c:pt idx="90">
                  <c:v>30.803000000000001</c:v>
                </c:pt>
                <c:pt idx="91">
                  <c:v>30.803000000000001</c:v>
                </c:pt>
                <c:pt idx="92">
                  <c:v>30.803000000000001</c:v>
                </c:pt>
                <c:pt idx="93">
                  <c:v>30.803000000000001</c:v>
                </c:pt>
                <c:pt idx="94">
                  <c:v>30.803000000000001</c:v>
                </c:pt>
                <c:pt idx="95">
                  <c:v>30.803000000000001</c:v>
                </c:pt>
                <c:pt idx="96">
                  <c:v>30.803000000000001</c:v>
                </c:pt>
                <c:pt idx="97">
                  <c:v>30.803000000000001</c:v>
                </c:pt>
                <c:pt idx="98">
                  <c:v>30.803000000000001</c:v>
                </c:pt>
                <c:pt idx="99">
                  <c:v>30.803000000000001</c:v>
                </c:pt>
                <c:pt idx="100">
                  <c:v>30.803000000000001</c:v>
                </c:pt>
                <c:pt idx="101">
                  <c:v>30.803000000000001</c:v>
                </c:pt>
                <c:pt idx="102">
                  <c:v>29.776</c:v>
                </c:pt>
                <c:pt idx="103">
                  <c:v>29.776</c:v>
                </c:pt>
                <c:pt idx="104">
                  <c:v>29.776</c:v>
                </c:pt>
                <c:pt idx="105">
                  <c:v>28.672999999999998</c:v>
                </c:pt>
                <c:pt idx="106">
                  <c:v>28.672999999999998</c:v>
                </c:pt>
                <c:pt idx="107">
                  <c:v>28.672999999999998</c:v>
                </c:pt>
                <c:pt idx="108">
                  <c:v>28.672999999999998</c:v>
                </c:pt>
                <c:pt idx="109">
                  <c:v>28.672999999999998</c:v>
                </c:pt>
                <c:pt idx="110">
                  <c:v>28.672999999999998</c:v>
                </c:pt>
                <c:pt idx="111">
                  <c:v>28.672999999999998</c:v>
                </c:pt>
                <c:pt idx="112">
                  <c:v>28.672999999999998</c:v>
                </c:pt>
                <c:pt idx="113">
                  <c:v>28.672999999999998</c:v>
                </c:pt>
                <c:pt idx="114">
                  <c:v>27.239000000000001</c:v>
                </c:pt>
                <c:pt idx="115">
                  <c:v>25.806000000000001</c:v>
                </c:pt>
                <c:pt idx="116">
                  <c:v>25.806000000000001</c:v>
                </c:pt>
                <c:pt idx="117">
                  <c:v>25.806000000000001</c:v>
                </c:pt>
                <c:pt idx="118">
                  <c:v>25.806000000000001</c:v>
                </c:pt>
                <c:pt idx="119">
                  <c:v>25.806000000000001</c:v>
                </c:pt>
                <c:pt idx="120">
                  <c:v>25.806000000000001</c:v>
                </c:pt>
              </c:numCache>
            </c:numRef>
          </c:yVal>
          <c:smooth val="0"/>
        </c:ser>
        <c:ser>
          <c:idx val="5"/>
          <c:order val="5"/>
          <c:tx>
            <c:strRef>
              <c:f>Sheet1!$G$1</c:f>
              <c:strCache>
                <c:ptCount val="1"/>
                <c:pt idx="0">
                  <c:v>Sarcoidosis (N=521)</c:v>
                </c:pt>
              </c:strCache>
            </c:strRef>
          </c:tx>
          <c:spPr>
            <a:ln w="41275">
              <a:solidFill>
                <a:srgbClr val="FF00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Sheet1!$G$2:$G$122</c:f>
              <c:numCache>
                <c:formatCode>General</c:formatCode>
                <c:ptCount val="121"/>
                <c:pt idx="0">
                  <c:v>100</c:v>
                </c:pt>
                <c:pt idx="1">
                  <c:v>100</c:v>
                </c:pt>
                <c:pt idx="2">
                  <c:v>100</c:v>
                </c:pt>
                <c:pt idx="3">
                  <c:v>99.616</c:v>
                </c:pt>
                <c:pt idx="4">
                  <c:v>99.616</c:v>
                </c:pt>
                <c:pt idx="5">
                  <c:v>99.421000000000006</c:v>
                </c:pt>
                <c:pt idx="6">
                  <c:v>97.43</c:v>
                </c:pt>
                <c:pt idx="7">
                  <c:v>92.638999999999996</c:v>
                </c:pt>
                <c:pt idx="8">
                  <c:v>91.432000000000002</c:v>
                </c:pt>
                <c:pt idx="9">
                  <c:v>91.227000000000004</c:v>
                </c:pt>
                <c:pt idx="10">
                  <c:v>91.227000000000004</c:v>
                </c:pt>
                <c:pt idx="11">
                  <c:v>91.227000000000004</c:v>
                </c:pt>
                <c:pt idx="12">
                  <c:v>91.227000000000004</c:v>
                </c:pt>
                <c:pt idx="13">
                  <c:v>91.227000000000004</c:v>
                </c:pt>
                <c:pt idx="14">
                  <c:v>91.227000000000004</c:v>
                </c:pt>
                <c:pt idx="15">
                  <c:v>91.227000000000004</c:v>
                </c:pt>
                <c:pt idx="16">
                  <c:v>90.441000000000003</c:v>
                </c:pt>
                <c:pt idx="17">
                  <c:v>88.861000000000004</c:v>
                </c:pt>
                <c:pt idx="18">
                  <c:v>85.17</c:v>
                </c:pt>
                <c:pt idx="19">
                  <c:v>81.742000000000004</c:v>
                </c:pt>
                <c:pt idx="20">
                  <c:v>80.947999999999993</c:v>
                </c:pt>
                <c:pt idx="21">
                  <c:v>80.153999999999996</c:v>
                </c:pt>
                <c:pt idx="22">
                  <c:v>79.614999999999995</c:v>
                </c:pt>
                <c:pt idx="23">
                  <c:v>79.614999999999995</c:v>
                </c:pt>
                <c:pt idx="24">
                  <c:v>79.614999999999995</c:v>
                </c:pt>
                <c:pt idx="25">
                  <c:v>79.614999999999995</c:v>
                </c:pt>
                <c:pt idx="26">
                  <c:v>79.614999999999995</c:v>
                </c:pt>
                <c:pt idx="27">
                  <c:v>78.581999999999994</c:v>
                </c:pt>
                <c:pt idx="28">
                  <c:v>77.539000000000001</c:v>
                </c:pt>
                <c:pt idx="29">
                  <c:v>74.41</c:v>
                </c:pt>
                <c:pt idx="30">
                  <c:v>71.963999999999999</c:v>
                </c:pt>
                <c:pt idx="31">
                  <c:v>69.161000000000001</c:v>
                </c:pt>
                <c:pt idx="32">
                  <c:v>68.103999999999999</c:v>
                </c:pt>
                <c:pt idx="33">
                  <c:v>68.103999999999999</c:v>
                </c:pt>
                <c:pt idx="34">
                  <c:v>68.103999999999999</c:v>
                </c:pt>
                <c:pt idx="35">
                  <c:v>68.103999999999999</c:v>
                </c:pt>
                <c:pt idx="36">
                  <c:v>68.103999999999999</c:v>
                </c:pt>
                <c:pt idx="37">
                  <c:v>68.103999999999999</c:v>
                </c:pt>
                <c:pt idx="38">
                  <c:v>68.103999999999999</c:v>
                </c:pt>
                <c:pt idx="39">
                  <c:v>68.103999999999999</c:v>
                </c:pt>
                <c:pt idx="40">
                  <c:v>68.103999999999999</c:v>
                </c:pt>
                <c:pt idx="41">
                  <c:v>67.659000000000006</c:v>
                </c:pt>
                <c:pt idx="42">
                  <c:v>64.971000000000004</c:v>
                </c:pt>
                <c:pt idx="43">
                  <c:v>61.834000000000003</c:v>
                </c:pt>
                <c:pt idx="44">
                  <c:v>61.386000000000003</c:v>
                </c:pt>
                <c:pt idx="45">
                  <c:v>61.386000000000003</c:v>
                </c:pt>
                <c:pt idx="46">
                  <c:v>60.930999999999997</c:v>
                </c:pt>
                <c:pt idx="47">
                  <c:v>60.930999999999997</c:v>
                </c:pt>
                <c:pt idx="48">
                  <c:v>60.930999999999997</c:v>
                </c:pt>
                <c:pt idx="49">
                  <c:v>60.930999999999997</c:v>
                </c:pt>
                <c:pt idx="50">
                  <c:v>60.930999999999997</c:v>
                </c:pt>
                <c:pt idx="51">
                  <c:v>60.930999999999997</c:v>
                </c:pt>
                <c:pt idx="52">
                  <c:v>60.378</c:v>
                </c:pt>
                <c:pt idx="53">
                  <c:v>59.823999999999998</c:v>
                </c:pt>
                <c:pt idx="54">
                  <c:v>57.054000000000002</c:v>
                </c:pt>
                <c:pt idx="55">
                  <c:v>56.5</c:v>
                </c:pt>
                <c:pt idx="56">
                  <c:v>56.5</c:v>
                </c:pt>
                <c:pt idx="57">
                  <c:v>56.5</c:v>
                </c:pt>
                <c:pt idx="58">
                  <c:v>56.5</c:v>
                </c:pt>
                <c:pt idx="59">
                  <c:v>56.5</c:v>
                </c:pt>
                <c:pt idx="60">
                  <c:v>56.5</c:v>
                </c:pt>
                <c:pt idx="61">
                  <c:v>56.5</c:v>
                </c:pt>
                <c:pt idx="62">
                  <c:v>56.5</c:v>
                </c:pt>
                <c:pt idx="63">
                  <c:v>56.5</c:v>
                </c:pt>
                <c:pt idx="64">
                  <c:v>56.5</c:v>
                </c:pt>
                <c:pt idx="65">
                  <c:v>54.298999999999999</c:v>
                </c:pt>
                <c:pt idx="66">
                  <c:v>52.097000000000001</c:v>
                </c:pt>
                <c:pt idx="67">
                  <c:v>49.896000000000001</c:v>
                </c:pt>
                <c:pt idx="68">
                  <c:v>49.896000000000001</c:v>
                </c:pt>
                <c:pt idx="69">
                  <c:v>49.896000000000001</c:v>
                </c:pt>
                <c:pt idx="70">
                  <c:v>49.896000000000001</c:v>
                </c:pt>
                <c:pt idx="71">
                  <c:v>49.896000000000001</c:v>
                </c:pt>
                <c:pt idx="72">
                  <c:v>49.896000000000001</c:v>
                </c:pt>
                <c:pt idx="73">
                  <c:v>49.896000000000001</c:v>
                </c:pt>
                <c:pt idx="74">
                  <c:v>49.896000000000001</c:v>
                </c:pt>
                <c:pt idx="75">
                  <c:v>49.896000000000001</c:v>
                </c:pt>
                <c:pt idx="76">
                  <c:v>48.936999999999998</c:v>
                </c:pt>
                <c:pt idx="77">
                  <c:v>48.936999999999998</c:v>
                </c:pt>
                <c:pt idx="78">
                  <c:v>46</c:v>
                </c:pt>
                <c:pt idx="79">
                  <c:v>46</c:v>
                </c:pt>
                <c:pt idx="80">
                  <c:v>46</c:v>
                </c:pt>
                <c:pt idx="81">
                  <c:v>46</c:v>
                </c:pt>
                <c:pt idx="82">
                  <c:v>46</c:v>
                </c:pt>
                <c:pt idx="83">
                  <c:v>46</c:v>
                </c:pt>
                <c:pt idx="84">
                  <c:v>46</c:v>
                </c:pt>
                <c:pt idx="85">
                  <c:v>46</c:v>
                </c:pt>
                <c:pt idx="86">
                  <c:v>46</c:v>
                </c:pt>
                <c:pt idx="87">
                  <c:v>46</c:v>
                </c:pt>
                <c:pt idx="88">
                  <c:v>46</c:v>
                </c:pt>
                <c:pt idx="89">
                  <c:v>41.942</c:v>
                </c:pt>
                <c:pt idx="90">
                  <c:v>39.235999999999997</c:v>
                </c:pt>
                <c:pt idx="91">
                  <c:v>39.235999999999997</c:v>
                </c:pt>
                <c:pt idx="92">
                  <c:v>39.235999999999997</c:v>
                </c:pt>
                <c:pt idx="93">
                  <c:v>39.235999999999997</c:v>
                </c:pt>
                <c:pt idx="94">
                  <c:v>39.235999999999997</c:v>
                </c:pt>
                <c:pt idx="95">
                  <c:v>39.235999999999997</c:v>
                </c:pt>
                <c:pt idx="96">
                  <c:v>39.235999999999997</c:v>
                </c:pt>
              </c:numCache>
            </c:numRef>
          </c:yVal>
          <c:smooth val="0"/>
        </c:ser>
        <c:dLbls>
          <c:showLegendKey val="0"/>
          <c:showVal val="0"/>
          <c:showCatName val="0"/>
          <c:showSerName val="0"/>
          <c:showPercent val="0"/>
          <c:showBubbleSize val="0"/>
        </c:dLbls>
        <c:axId val="659968136"/>
        <c:axId val="659968528"/>
      </c:scatterChart>
      <c:valAx>
        <c:axId val="65996813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59968528"/>
        <c:crosses val="autoZero"/>
        <c:crossBetween val="midCat"/>
        <c:majorUnit val="1"/>
      </c:valAx>
      <c:valAx>
        <c:axId val="6599685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5996813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13040554665180126"/>
          <c:y val="0.56488337143340961"/>
          <c:w val="0.53112837665203361"/>
          <c:h val="0.23091863517060537"/>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37"/>
          <c:h val="0.78955973245279865"/>
        </c:manualLayout>
      </c:layout>
      <c:scatterChart>
        <c:scatterStyle val="smoothMarker"/>
        <c:varyColors val="0"/>
        <c:ser>
          <c:idx val="0"/>
          <c:order val="0"/>
          <c:tx>
            <c:strRef>
              <c:f>Sheet1!$B$1</c:f>
              <c:strCache>
                <c:ptCount val="1"/>
                <c:pt idx="0">
                  <c:v>No induction (N = 8,749)</c:v>
                </c:pt>
              </c:strCache>
            </c:strRef>
          </c:tx>
          <c:spPr>
            <a:ln w="41275">
              <a:solidFill>
                <a:srgbClr val="00FF00"/>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Sheet1!$B$2:$B$158</c:f>
              <c:numCache>
                <c:formatCode>General</c:formatCode>
                <c:ptCount val="157"/>
                <c:pt idx="0">
                  <c:v>100</c:v>
                </c:pt>
                <c:pt idx="1">
                  <c:v>100</c:v>
                </c:pt>
                <c:pt idx="2">
                  <c:v>99.965999999999994</c:v>
                </c:pt>
                <c:pt idx="3">
                  <c:v>99.748000000000005</c:v>
                </c:pt>
                <c:pt idx="4">
                  <c:v>99.393000000000001</c:v>
                </c:pt>
                <c:pt idx="5">
                  <c:v>98.917000000000002</c:v>
                </c:pt>
                <c:pt idx="6">
                  <c:v>95.528000000000006</c:v>
                </c:pt>
                <c:pt idx="7">
                  <c:v>90.611000000000004</c:v>
                </c:pt>
                <c:pt idx="8">
                  <c:v>89.906999999999996</c:v>
                </c:pt>
                <c:pt idx="9">
                  <c:v>89.665999999999997</c:v>
                </c:pt>
                <c:pt idx="10">
                  <c:v>89.665999999999997</c:v>
                </c:pt>
                <c:pt idx="11">
                  <c:v>89.665999999999997</c:v>
                </c:pt>
                <c:pt idx="12">
                  <c:v>89.665999999999997</c:v>
                </c:pt>
                <c:pt idx="13">
                  <c:v>89.665999999999997</c:v>
                </c:pt>
                <c:pt idx="14">
                  <c:v>89.665999999999997</c:v>
                </c:pt>
                <c:pt idx="15">
                  <c:v>89.543999999999997</c:v>
                </c:pt>
                <c:pt idx="16">
                  <c:v>88.932000000000002</c:v>
                </c:pt>
                <c:pt idx="17">
                  <c:v>87.483999999999995</c:v>
                </c:pt>
                <c:pt idx="18">
                  <c:v>83.296000000000006</c:v>
                </c:pt>
                <c:pt idx="19">
                  <c:v>78.177000000000007</c:v>
                </c:pt>
                <c:pt idx="20">
                  <c:v>76.974000000000004</c:v>
                </c:pt>
                <c:pt idx="21">
                  <c:v>76.594999999999999</c:v>
                </c:pt>
                <c:pt idx="22">
                  <c:v>76.483000000000004</c:v>
                </c:pt>
                <c:pt idx="23">
                  <c:v>76.45</c:v>
                </c:pt>
                <c:pt idx="24">
                  <c:v>76.433000000000007</c:v>
                </c:pt>
                <c:pt idx="25">
                  <c:v>76.433000000000007</c:v>
                </c:pt>
                <c:pt idx="26">
                  <c:v>76.375</c:v>
                </c:pt>
                <c:pt idx="27">
                  <c:v>76.174999999999997</c:v>
                </c:pt>
                <c:pt idx="28">
                  <c:v>75.287000000000006</c:v>
                </c:pt>
                <c:pt idx="29">
                  <c:v>73.930000000000007</c:v>
                </c:pt>
                <c:pt idx="30">
                  <c:v>70.274000000000001</c:v>
                </c:pt>
                <c:pt idx="31">
                  <c:v>66.786000000000001</c:v>
                </c:pt>
                <c:pt idx="32">
                  <c:v>65.881</c:v>
                </c:pt>
                <c:pt idx="33">
                  <c:v>65.590999999999994</c:v>
                </c:pt>
                <c:pt idx="34">
                  <c:v>65.528000000000006</c:v>
                </c:pt>
                <c:pt idx="35">
                  <c:v>65.484999999999999</c:v>
                </c:pt>
                <c:pt idx="36">
                  <c:v>65.484999999999999</c:v>
                </c:pt>
                <c:pt idx="37">
                  <c:v>65.460999999999999</c:v>
                </c:pt>
                <c:pt idx="38">
                  <c:v>65.412000000000006</c:v>
                </c:pt>
                <c:pt idx="39">
                  <c:v>65.209999999999994</c:v>
                </c:pt>
                <c:pt idx="40">
                  <c:v>64.602000000000004</c:v>
                </c:pt>
                <c:pt idx="41">
                  <c:v>63.125999999999998</c:v>
                </c:pt>
                <c:pt idx="42">
                  <c:v>60.296999999999997</c:v>
                </c:pt>
                <c:pt idx="43">
                  <c:v>57.198999999999998</c:v>
                </c:pt>
                <c:pt idx="44">
                  <c:v>56.116</c:v>
                </c:pt>
                <c:pt idx="45">
                  <c:v>55.881</c:v>
                </c:pt>
                <c:pt idx="46">
                  <c:v>55.776000000000003</c:v>
                </c:pt>
                <c:pt idx="47">
                  <c:v>55.75</c:v>
                </c:pt>
                <c:pt idx="48">
                  <c:v>55.75</c:v>
                </c:pt>
                <c:pt idx="49">
                  <c:v>55.75</c:v>
                </c:pt>
                <c:pt idx="50">
                  <c:v>55.719000000000001</c:v>
                </c:pt>
                <c:pt idx="51">
                  <c:v>55.564999999999998</c:v>
                </c:pt>
                <c:pt idx="52">
                  <c:v>55.286000000000001</c:v>
                </c:pt>
                <c:pt idx="53">
                  <c:v>54.228000000000002</c:v>
                </c:pt>
                <c:pt idx="54">
                  <c:v>51.859000000000002</c:v>
                </c:pt>
                <c:pt idx="55">
                  <c:v>49.356999999999999</c:v>
                </c:pt>
                <c:pt idx="56">
                  <c:v>48.820999999999998</c:v>
                </c:pt>
                <c:pt idx="57">
                  <c:v>48.661999999999999</c:v>
                </c:pt>
                <c:pt idx="58">
                  <c:v>48.63</c:v>
                </c:pt>
                <c:pt idx="59">
                  <c:v>48.63</c:v>
                </c:pt>
                <c:pt idx="60">
                  <c:v>48.63</c:v>
                </c:pt>
                <c:pt idx="61">
                  <c:v>48.63</c:v>
                </c:pt>
                <c:pt idx="62">
                  <c:v>48.515000000000001</c:v>
                </c:pt>
                <c:pt idx="63">
                  <c:v>48.475999999999999</c:v>
                </c:pt>
                <c:pt idx="64">
                  <c:v>48.085999999999999</c:v>
                </c:pt>
                <c:pt idx="65">
                  <c:v>47.03</c:v>
                </c:pt>
                <c:pt idx="66">
                  <c:v>44.436999999999998</c:v>
                </c:pt>
                <c:pt idx="67">
                  <c:v>42.774999999999999</c:v>
                </c:pt>
                <c:pt idx="68">
                  <c:v>42.134999999999998</c:v>
                </c:pt>
                <c:pt idx="69">
                  <c:v>42.054000000000002</c:v>
                </c:pt>
                <c:pt idx="70">
                  <c:v>42.054000000000002</c:v>
                </c:pt>
                <c:pt idx="71">
                  <c:v>42.054000000000002</c:v>
                </c:pt>
                <c:pt idx="72">
                  <c:v>42.054000000000002</c:v>
                </c:pt>
                <c:pt idx="73">
                  <c:v>42.054000000000002</c:v>
                </c:pt>
                <c:pt idx="74">
                  <c:v>42.006</c:v>
                </c:pt>
                <c:pt idx="75">
                  <c:v>41.956000000000003</c:v>
                </c:pt>
                <c:pt idx="76">
                  <c:v>41.215000000000003</c:v>
                </c:pt>
                <c:pt idx="77">
                  <c:v>40.371000000000002</c:v>
                </c:pt>
                <c:pt idx="78">
                  <c:v>38.871000000000002</c:v>
                </c:pt>
                <c:pt idx="79">
                  <c:v>36.613</c:v>
                </c:pt>
                <c:pt idx="80">
                  <c:v>36.308</c:v>
                </c:pt>
                <c:pt idx="81">
                  <c:v>36.154000000000003</c:v>
                </c:pt>
                <c:pt idx="82">
                  <c:v>36.100999999999999</c:v>
                </c:pt>
                <c:pt idx="83">
                  <c:v>36.100999999999999</c:v>
                </c:pt>
                <c:pt idx="84">
                  <c:v>36.100999999999999</c:v>
                </c:pt>
                <c:pt idx="85">
                  <c:v>36.039000000000001</c:v>
                </c:pt>
                <c:pt idx="86">
                  <c:v>35.912999999999997</c:v>
                </c:pt>
                <c:pt idx="87">
                  <c:v>35.784999999999997</c:v>
                </c:pt>
                <c:pt idx="88">
                  <c:v>35.137</c:v>
                </c:pt>
                <c:pt idx="89">
                  <c:v>34.356000000000002</c:v>
                </c:pt>
                <c:pt idx="90">
                  <c:v>33.118000000000002</c:v>
                </c:pt>
                <c:pt idx="91">
                  <c:v>31.68</c:v>
                </c:pt>
                <c:pt idx="92">
                  <c:v>31.216999999999999</c:v>
                </c:pt>
                <c:pt idx="93">
                  <c:v>31.216999999999999</c:v>
                </c:pt>
                <c:pt idx="94">
                  <c:v>31.216999999999999</c:v>
                </c:pt>
                <c:pt idx="95">
                  <c:v>31.216999999999999</c:v>
                </c:pt>
                <c:pt idx="96">
                  <c:v>31.216999999999999</c:v>
                </c:pt>
                <c:pt idx="97">
                  <c:v>31.216999999999999</c:v>
                </c:pt>
                <c:pt idx="98">
                  <c:v>31.13</c:v>
                </c:pt>
                <c:pt idx="99">
                  <c:v>30.946999999999999</c:v>
                </c:pt>
                <c:pt idx="100">
                  <c:v>30.577999999999999</c:v>
                </c:pt>
                <c:pt idx="101">
                  <c:v>29.927</c:v>
                </c:pt>
                <c:pt idx="102">
                  <c:v>28.341999999999999</c:v>
                </c:pt>
                <c:pt idx="103">
                  <c:v>27.402999999999999</c:v>
                </c:pt>
                <c:pt idx="104">
                  <c:v>27.021000000000001</c:v>
                </c:pt>
                <c:pt idx="105">
                  <c:v>26.922999999999998</c:v>
                </c:pt>
                <c:pt idx="106">
                  <c:v>26.823</c:v>
                </c:pt>
                <c:pt idx="107">
                  <c:v>26.719000000000001</c:v>
                </c:pt>
                <c:pt idx="108">
                  <c:v>26.719000000000001</c:v>
                </c:pt>
                <c:pt idx="109">
                  <c:v>26.719000000000001</c:v>
                </c:pt>
                <c:pt idx="110">
                  <c:v>26.719000000000001</c:v>
                </c:pt>
                <c:pt idx="111">
                  <c:v>26.593</c:v>
                </c:pt>
                <c:pt idx="112">
                  <c:v>26.466999999999999</c:v>
                </c:pt>
                <c:pt idx="113">
                  <c:v>25.574999999999999</c:v>
                </c:pt>
                <c:pt idx="114">
                  <c:v>23.401</c:v>
                </c:pt>
                <c:pt idx="115">
                  <c:v>22.378</c:v>
                </c:pt>
                <c:pt idx="116">
                  <c:v>22.251000000000001</c:v>
                </c:pt>
                <c:pt idx="117">
                  <c:v>22.120999999999999</c:v>
                </c:pt>
                <c:pt idx="118">
                  <c:v>22.120999999999999</c:v>
                </c:pt>
                <c:pt idx="119">
                  <c:v>22.120999999999999</c:v>
                </c:pt>
                <c:pt idx="120">
                  <c:v>22.120999999999999</c:v>
                </c:pt>
                <c:pt idx="121">
                  <c:v>22.120999999999999</c:v>
                </c:pt>
                <c:pt idx="122">
                  <c:v>22.120999999999999</c:v>
                </c:pt>
                <c:pt idx="123">
                  <c:v>22.120999999999999</c:v>
                </c:pt>
                <c:pt idx="124">
                  <c:v>22.120999999999999</c:v>
                </c:pt>
                <c:pt idx="125">
                  <c:v>21.776</c:v>
                </c:pt>
                <c:pt idx="126">
                  <c:v>20.736000000000001</c:v>
                </c:pt>
                <c:pt idx="127">
                  <c:v>20.036000000000001</c:v>
                </c:pt>
                <c:pt idx="128">
                  <c:v>19.678000000000001</c:v>
                </c:pt>
                <c:pt idx="129">
                  <c:v>19.678000000000001</c:v>
                </c:pt>
                <c:pt idx="130">
                  <c:v>19.678000000000001</c:v>
                </c:pt>
                <c:pt idx="131">
                  <c:v>19.466000000000001</c:v>
                </c:pt>
                <c:pt idx="132">
                  <c:v>19.466000000000001</c:v>
                </c:pt>
                <c:pt idx="133">
                  <c:v>19.466000000000001</c:v>
                </c:pt>
                <c:pt idx="134">
                  <c:v>19.466000000000001</c:v>
                </c:pt>
                <c:pt idx="135">
                  <c:v>19.466000000000001</c:v>
                </c:pt>
                <c:pt idx="136">
                  <c:v>18.940000000000001</c:v>
                </c:pt>
                <c:pt idx="137">
                  <c:v>18.672999999999998</c:v>
                </c:pt>
                <c:pt idx="138">
                  <c:v>18.14</c:v>
                </c:pt>
                <c:pt idx="139">
                  <c:v>17.869</c:v>
                </c:pt>
                <c:pt idx="140">
                  <c:v>17.869</c:v>
                </c:pt>
                <c:pt idx="141">
                  <c:v>17.869</c:v>
                </c:pt>
                <c:pt idx="142">
                  <c:v>17.585000000000001</c:v>
                </c:pt>
                <c:pt idx="143">
                  <c:v>17.585000000000001</c:v>
                </c:pt>
                <c:pt idx="144">
                  <c:v>17.585000000000001</c:v>
                </c:pt>
                <c:pt idx="145">
                  <c:v>17.585000000000001</c:v>
                </c:pt>
                <c:pt idx="146">
                  <c:v>17.585000000000001</c:v>
                </c:pt>
                <c:pt idx="147">
                  <c:v>17.585000000000001</c:v>
                </c:pt>
                <c:pt idx="148">
                  <c:v>17.585000000000001</c:v>
                </c:pt>
                <c:pt idx="149">
                  <c:v>16.922000000000001</c:v>
                </c:pt>
                <c:pt idx="150">
                  <c:v>15.595000000000001</c:v>
                </c:pt>
                <c:pt idx="151">
                  <c:v>14.577999999999999</c:v>
                </c:pt>
                <c:pt idx="152">
                  <c:v>14.239000000000001</c:v>
                </c:pt>
                <c:pt idx="153">
                  <c:v>14.239000000000001</c:v>
                </c:pt>
                <c:pt idx="154">
                  <c:v>14.239000000000001</c:v>
                </c:pt>
                <c:pt idx="155">
                  <c:v>14.239000000000001</c:v>
                </c:pt>
                <c:pt idx="156">
                  <c:v>14.239000000000001</c:v>
                </c:pt>
              </c:numCache>
            </c:numRef>
          </c:yVal>
          <c:smooth val="0"/>
        </c:ser>
        <c:ser>
          <c:idx val="1"/>
          <c:order val="1"/>
          <c:tx>
            <c:strRef>
              <c:f>Sheet1!$C$1</c:f>
              <c:strCache>
                <c:ptCount val="1"/>
                <c:pt idx="0">
                  <c:v>Induction (N = 7,990)</c:v>
                </c:pt>
              </c:strCache>
            </c:strRef>
          </c:tx>
          <c:spPr>
            <a:ln w="41275">
              <a:solidFill>
                <a:srgbClr val="FFFF00"/>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Sheet1!$C$2:$C$158</c:f>
              <c:numCache>
                <c:formatCode>General</c:formatCode>
                <c:ptCount val="157"/>
                <c:pt idx="0">
                  <c:v>100</c:v>
                </c:pt>
                <c:pt idx="1">
                  <c:v>99.986999999999995</c:v>
                </c:pt>
                <c:pt idx="2">
                  <c:v>99.962000000000003</c:v>
                </c:pt>
                <c:pt idx="3">
                  <c:v>99.825000000000003</c:v>
                </c:pt>
                <c:pt idx="4">
                  <c:v>99.549000000000007</c:v>
                </c:pt>
                <c:pt idx="5">
                  <c:v>98.905000000000001</c:v>
                </c:pt>
                <c:pt idx="6">
                  <c:v>95.442999999999998</c:v>
                </c:pt>
                <c:pt idx="7">
                  <c:v>91.66</c:v>
                </c:pt>
                <c:pt idx="8">
                  <c:v>91.156999999999996</c:v>
                </c:pt>
                <c:pt idx="9">
                  <c:v>91.04</c:v>
                </c:pt>
                <c:pt idx="10">
                  <c:v>91.04</c:v>
                </c:pt>
                <c:pt idx="11">
                  <c:v>91.04</c:v>
                </c:pt>
                <c:pt idx="12">
                  <c:v>91.04</c:v>
                </c:pt>
                <c:pt idx="13">
                  <c:v>91.024000000000001</c:v>
                </c:pt>
                <c:pt idx="14">
                  <c:v>90.974000000000004</c:v>
                </c:pt>
                <c:pt idx="15">
                  <c:v>90.790999999999997</c:v>
                </c:pt>
                <c:pt idx="16">
                  <c:v>90.14</c:v>
                </c:pt>
                <c:pt idx="17">
                  <c:v>88.783000000000001</c:v>
                </c:pt>
                <c:pt idx="18">
                  <c:v>84.44</c:v>
                </c:pt>
                <c:pt idx="19">
                  <c:v>80.638000000000005</c:v>
                </c:pt>
                <c:pt idx="20">
                  <c:v>79.703999999999994</c:v>
                </c:pt>
                <c:pt idx="21">
                  <c:v>79.430000000000007</c:v>
                </c:pt>
                <c:pt idx="22">
                  <c:v>79.292000000000002</c:v>
                </c:pt>
                <c:pt idx="23">
                  <c:v>79.256</c:v>
                </c:pt>
                <c:pt idx="24">
                  <c:v>79.256</c:v>
                </c:pt>
                <c:pt idx="25">
                  <c:v>79.256</c:v>
                </c:pt>
                <c:pt idx="26">
                  <c:v>79.131</c:v>
                </c:pt>
                <c:pt idx="27">
                  <c:v>78.941999999999993</c:v>
                </c:pt>
                <c:pt idx="28">
                  <c:v>78.497</c:v>
                </c:pt>
                <c:pt idx="29">
                  <c:v>76.587000000000003</c:v>
                </c:pt>
                <c:pt idx="30">
                  <c:v>72.912000000000006</c:v>
                </c:pt>
                <c:pt idx="31">
                  <c:v>69.739999999999995</c:v>
                </c:pt>
                <c:pt idx="32">
                  <c:v>68.989000000000004</c:v>
                </c:pt>
                <c:pt idx="33">
                  <c:v>68.664000000000001</c:v>
                </c:pt>
                <c:pt idx="34">
                  <c:v>68.597999999999999</c:v>
                </c:pt>
                <c:pt idx="35">
                  <c:v>68.575000000000003</c:v>
                </c:pt>
                <c:pt idx="36">
                  <c:v>68.575000000000003</c:v>
                </c:pt>
                <c:pt idx="37">
                  <c:v>68.549000000000007</c:v>
                </c:pt>
                <c:pt idx="38">
                  <c:v>68.522000000000006</c:v>
                </c:pt>
                <c:pt idx="39">
                  <c:v>68.114000000000004</c:v>
                </c:pt>
                <c:pt idx="40">
                  <c:v>67.266000000000005</c:v>
                </c:pt>
                <c:pt idx="41">
                  <c:v>65.864999999999995</c:v>
                </c:pt>
                <c:pt idx="42">
                  <c:v>63.003999999999998</c:v>
                </c:pt>
                <c:pt idx="43">
                  <c:v>60.627000000000002</c:v>
                </c:pt>
                <c:pt idx="44">
                  <c:v>59.957000000000001</c:v>
                </c:pt>
                <c:pt idx="45">
                  <c:v>59.814999999999998</c:v>
                </c:pt>
                <c:pt idx="46">
                  <c:v>59.786999999999999</c:v>
                </c:pt>
                <c:pt idx="47">
                  <c:v>59.786999999999999</c:v>
                </c:pt>
                <c:pt idx="48">
                  <c:v>59.786999999999999</c:v>
                </c:pt>
                <c:pt idx="49">
                  <c:v>59.753999999999998</c:v>
                </c:pt>
                <c:pt idx="50">
                  <c:v>59.683</c:v>
                </c:pt>
                <c:pt idx="51">
                  <c:v>59.610999999999997</c:v>
                </c:pt>
                <c:pt idx="52">
                  <c:v>58.665999999999997</c:v>
                </c:pt>
                <c:pt idx="53">
                  <c:v>57.097000000000001</c:v>
                </c:pt>
                <c:pt idx="54">
                  <c:v>54.683</c:v>
                </c:pt>
                <c:pt idx="55">
                  <c:v>52.517000000000003</c:v>
                </c:pt>
                <c:pt idx="56">
                  <c:v>52.034999999999997</c:v>
                </c:pt>
                <c:pt idx="57">
                  <c:v>51.847000000000001</c:v>
                </c:pt>
                <c:pt idx="58">
                  <c:v>51.771000000000001</c:v>
                </c:pt>
                <c:pt idx="59">
                  <c:v>51.771000000000001</c:v>
                </c:pt>
                <c:pt idx="60">
                  <c:v>51.771000000000001</c:v>
                </c:pt>
                <c:pt idx="61">
                  <c:v>51.771000000000001</c:v>
                </c:pt>
                <c:pt idx="62">
                  <c:v>51.722999999999999</c:v>
                </c:pt>
                <c:pt idx="63">
                  <c:v>51.433999999999997</c:v>
                </c:pt>
                <c:pt idx="64">
                  <c:v>50.756999999999998</c:v>
                </c:pt>
                <c:pt idx="65">
                  <c:v>49.445999999999998</c:v>
                </c:pt>
                <c:pt idx="66">
                  <c:v>46.813000000000002</c:v>
                </c:pt>
                <c:pt idx="67">
                  <c:v>45.15</c:v>
                </c:pt>
                <c:pt idx="68">
                  <c:v>44.953000000000003</c:v>
                </c:pt>
                <c:pt idx="69">
                  <c:v>44.802999999999997</c:v>
                </c:pt>
                <c:pt idx="70">
                  <c:v>44.753</c:v>
                </c:pt>
                <c:pt idx="71">
                  <c:v>44.753</c:v>
                </c:pt>
                <c:pt idx="72">
                  <c:v>44.753</c:v>
                </c:pt>
                <c:pt idx="73">
                  <c:v>44.753</c:v>
                </c:pt>
                <c:pt idx="74">
                  <c:v>44.753</c:v>
                </c:pt>
                <c:pt idx="75">
                  <c:v>44.689</c:v>
                </c:pt>
                <c:pt idx="76">
                  <c:v>43.91</c:v>
                </c:pt>
                <c:pt idx="77">
                  <c:v>42.277999999999999</c:v>
                </c:pt>
                <c:pt idx="78">
                  <c:v>40.314</c:v>
                </c:pt>
                <c:pt idx="79">
                  <c:v>38.67</c:v>
                </c:pt>
                <c:pt idx="80">
                  <c:v>38.405000000000001</c:v>
                </c:pt>
                <c:pt idx="81">
                  <c:v>38.201999999999998</c:v>
                </c:pt>
                <c:pt idx="82">
                  <c:v>38.201999999999998</c:v>
                </c:pt>
                <c:pt idx="83">
                  <c:v>38.201999999999998</c:v>
                </c:pt>
                <c:pt idx="84">
                  <c:v>38.201999999999998</c:v>
                </c:pt>
                <c:pt idx="85">
                  <c:v>38.201999999999998</c:v>
                </c:pt>
                <c:pt idx="86">
                  <c:v>38.201999999999998</c:v>
                </c:pt>
                <c:pt idx="87">
                  <c:v>38.023000000000003</c:v>
                </c:pt>
                <c:pt idx="88">
                  <c:v>37.393999999999998</c:v>
                </c:pt>
                <c:pt idx="89">
                  <c:v>35.764000000000003</c:v>
                </c:pt>
                <c:pt idx="90">
                  <c:v>34.402000000000001</c:v>
                </c:pt>
                <c:pt idx="91">
                  <c:v>33.585000000000001</c:v>
                </c:pt>
                <c:pt idx="92">
                  <c:v>33.402000000000001</c:v>
                </c:pt>
                <c:pt idx="93">
                  <c:v>33.402000000000001</c:v>
                </c:pt>
                <c:pt idx="94">
                  <c:v>33.307000000000002</c:v>
                </c:pt>
                <c:pt idx="95">
                  <c:v>33.212000000000003</c:v>
                </c:pt>
                <c:pt idx="96">
                  <c:v>33.212000000000003</c:v>
                </c:pt>
                <c:pt idx="97">
                  <c:v>33.212000000000003</c:v>
                </c:pt>
                <c:pt idx="98">
                  <c:v>33.093000000000004</c:v>
                </c:pt>
                <c:pt idx="99">
                  <c:v>32.61</c:v>
                </c:pt>
                <c:pt idx="100">
                  <c:v>32.366999999999997</c:v>
                </c:pt>
                <c:pt idx="101">
                  <c:v>31.152000000000001</c:v>
                </c:pt>
                <c:pt idx="102">
                  <c:v>29.928000000000001</c:v>
                </c:pt>
                <c:pt idx="103">
                  <c:v>29.068000000000001</c:v>
                </c:pt>
                <c:pt idx="104">
                  <c:v>28.568999999999999</c:v>
                </c:pt>
                <c:pt idx="105">
                  <c:v>28.442</c:v>
                </c:pt>
                <c:pt idx="106">
                  <c:v>28.442</c:v>
                </c:pt>
                <c:pt idx="107">
                  <c:v>28.442</c:v>
                </c:pt>
                <c:pt idx="108">
                  <c:v>28.442</c:v>
                </c:pt>
                <c:pt idx="109">
                  <c:v>28.442</c:v>
                </c:pt>
                <c:pt idx="110">
                  <c:v>28.442</c:v>
                </c:pt>
                <c:pt idx="111">
                  <c:v>28.442</c:v>
                </c:pt>
                <c:pt idx="112">
                  <c:v>28.1</c:v>
                </c:pt>
                <c:pt idx="113">
                  <c:v>27.414000000000001</c:v>
                </c:pt>
                <c:pt idx="114">
                  <c:v>26.044</c:v>
                </c:pt>
                <c:pt idx="115">
                  <c:v>25.353999999999999</c:v>
                </c:pt>
                <c:pt idx="116">
                  <c:v>25.009</c:v>
                </c:pt>
                <c:pt idx="117">
                  <c:v>25.009</c:v>
                </c:pt>
                <c:pt idx="118">
                  <c:v>24.831</c:v>
                </c:pt>
                <c:pt idx="119">
                  <c:v>24.831</c:v>
                </c:pt>
                <c:pt idx="120">
                  <c:v>24.626000000000001</c:v>
                </c:pt>
                <c:pt idx="121">
                  <c:v>24.626000000000001</c:v>
                </c:pt>
                <c:pt idx="122">
                  <c:v>24.626000000000001</c:v>
                </c:pt>
                <c:pt idx="123">
                  <c:v>24.626000000000001</c:v>
                </c:pt>
                <c:pt idx="124">
                  <c:v>24.626000000000001</c:v>
                </c:pt>
                <c:pt idx="125">
                  <c:v>23.902000000000001</c:v>
                </c:pt>
                <c:pt idx="126">
                  <c:v>23.419</c:v>
                </c:pt>
                <c:pt idx="127">
                  <c:v>22.931000000000001</c:v>
                </c:pt>
                <c:pt idx="128">
                  <c:v>22.931000000000001</c:v>
                </c:pt>
                <c:pt idx="129">
                  <c:v>22.931000000000001</c:v>
                </c:pt>
                <c:pt idx="130">
                  <c:v>22.931000000000001</c:v>
                </c:pt>
                <c:pt idx="131">
                  <c:v>22.931000000000001</c:v>
                </c:pt>
                <c:pt idx="132">
                  <c:v>22.931000000000001</c:v>
                </c:pt>
                <c:pt idx="133">
                  <c:v>22.931000000000001</c:v>
                </c:pt>
                <c:pt idx="134">
                  <c:v>22.931000000000001</c:v>
                </c:pt>
                <c:pt idx="135">
                  <c:v>22.577999999999999</c:v>
                </c:pt>
                <c:pt idx="136">
                  <c:v>22.22</c:v>
                </c:pt>
                <c:pt idx="137">
                  <c:v>22.22</c:v>
                </c:pt>
                <c:pt idx="138">
                  <c:v>20.786000000000001</c:v>
                </c:pt>
                <c:pt idx="139">
                  <c:v>20.07</c:v>
                </c:pt>
                <c:pt idx="140">
                  <c:v>20.07</c:v>
                </c:pt>
                <c:pt idx="141">
                  <c:v>20.07</c:v>
                </c:pt>
                <c:pt idx="142">
                  <c:v>20.07</c:v>
                </c:pt>
                <c:pt idx="143">
                  <c:v>20.07</c:v>
                </c:pt>
                <c:pt idx="144">
                  <c:v>20.07</c:v>
                </c:pt>
                <c:pt idx="145">
                  <c:v>20.07</c:v>
                </c:pt>
                <c:pt idx="146">
                  <c:v>20.07</c:v>
                </c:pt>
                <c:pt idx="147">
                  <c:v>20.07</c:v>
                </c:pt>
                <c:pt idx="148">
                  <c:v>20.07</c:v>
                </c:pt>
                <c:pt idx="149">
                  <c:v>19.422000000000001</c:v>
                </c:pt>
                <c:pt idx="150">
                  <c:v>18.774999999999999</c:v>
                </c:pt>
                <c:pt idx="151">
                  <c:v>17.48</c:v>
                </c:pt>
                <c:pt idx="152">
                  <c:v>17.48</c:v>
                </c:pt>
                <c:pt idx="153">
                  <c:v>17.48</c:v>
                </c:pt>
                <c:pt idx="154">
                  <c:v>17.48</c:v>
                </c:pt>
                <c:pt idx="155">
                  <c:v>17.48</c:v>
                </c:pt>
                <c:pt idx="156">
                  <c:v>17.48</c:v>
                </c:pt>
              </c:numCache>
            </c:numRef>
          </c:yVal>
          <c:smooth val="0"/>
        </c:ser>
        <c:dLbls>
          <c:showLegendKey val="0"/>
          <c:showVal val="0"/>
          <c:showCatName val="0"/>
          <c:showSerName val="0"/>
          <c:showPercent val="0"/>
          <c:showBubbleSize val="0"/>
        </c:dLbls>
        <c:axId val="659969312"/>
        <c:axId val="659969704"/>
      </c:scatterChart>
      <c:valAx>
        <c:axId val="659969312"/>
        <c:scaling>
          <c:orientation val="minMax"/>
          <c:max val="1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59969704"/>
        <c:crosses val="autoZero"/>
        <c:crossBetween val="midCat"/>
        <c:majorUnit val="1"/>
      </c:valAx>
      <c:valAx>
        <c:axId val="6599697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5996931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0090702157805564"/>
          <c:y val="4.8754339175345024E-2"/>
          <c:w val="0.27998525073746588"/>
          <c:h val="0.13163237659808652"/>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7074260114040583"/>
        </c:manualLayout>
      </c:layout>
      <c:scatterChart>
        <c:scatterStyle val="smoothMarker"/>
        <c:varyColors val="0"/>
        <c:ser>
          <c:idx val="0"/>
          <c:order val="0"/>
          <c:tx>
            <c:strRef>
              <c:f>Sheet1!$B$1</c:f>
              <c:strCache>
                <c:ptCount val="1"/>
                <c:pt idx="0">
                  <c:v>No induction (N = 7,891)</c:v>
                </c:pt>
              </c:strCache>
            </c:strRef>
          </c:tx>
          <c:spPr>
            <a:ln w="41275">
              <a:solidFill>
                <a:srgbClr val="00FF00"/>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Sheet1!$B$2:$B$158</c:f>
              <c:numCache>
                <c:formatCode>General</c:formatCode>
                <c:ptCount val="157"/>
                <c:pt idx="0">
                  <c:v>100</c:v>
                </c:pt>
                <c:pt idx="1">
                  <c:v>100</c:v>
                </c:pt>
                <c:pt idx="2">
                  <c:v>100</c:v>
                </c:pt>
                <c:pt idx="3">
                  <c:v>99.986999999999995</c:v>
                </c:pt>
                <c:pt idx="4">
                  <c:v>99.924000000000007</c:v>
                </c:pt>
                <c:pt idx="5">
                  <c:v>99.847999999999999</c:v>
                </c:pt>
                <c:pt idx="6">
                  <c:v>96.855000000000004</c:v>
                </c:pt>
                <c:pt idx="7">
                  <c:v>91.58</c:v>
                </c:pt>
                <c:pt idx="8">
                  <c:v>90.831999999999994</c:v>
                </c:pt>
                <c:pt idx="9">
                  <c:v>90.578000000000003</c:v>
                </c:pt>
                <c:pt idx="10">
                  <c:v>90.578000000000003</c:v>
                </c:pt>
                <c:pt idx="11">
                  <c:v>90.578000000000003</c:v>
                </c:pt>
                <c:pt idx="12">
                  <c:v>90.578000000000003</c:v>
                </c:pt>
                <c:pt idx="13">
                  <c:v>90.578000000000003</c:v>
                </c:pt>
                <c:pt idx="14">
                  <c:v>90.578000000000003</c:v>
                </c:pt>
                <c:pt idx="15">
                  <c:v>90.454999999999998</c:v>
                </c:pt>
                <c:pt idx="16">
                  <c:v>89.835999999999999</c:v>
                </c:pt>
                <c:pt idx="17">
                  <c:v>88.373999999999995</c:v>
                </c:pt>
                <c:pt idx="18">
                  <c:v>84.143000000000001</c:v>
                </c:pt>
                <c:pt idx="19">
                  <c:v>78.971999999999994</c:v>
                </c:pt>
                <c:pt idx="20">
                  <c:v>77.757000000000005</c:v>
                </c:pt>
                <c:pt idx="21">
                  <c:v>77.373999999999995</c:v>
                </c:pt>
                <c:pt idx="22">
                  <c:v>77.260000000000005</c:v>
                </c:pt>
                <c:pt idx="23">
                  <c:v>77.227000000000004</c:v>
                </c:pt>
                <c:pt idx="24">
                  <c:v>77.210999999999999</c:v>
                </c:pt>
                <c:pt idx="25">
                  <c:v>77.210999999999999</c:v>
                </c:pt>
                <c:pt idx="26">
                  <c:v>77.150999999999996</c:v>
                </c:pt>
                <c:pt idx="27">
                  <c:v>76.948999999999998</c:v>
                </c:pt>
                <c:pt idx="28">
                  <c:v>76.052000000000007</c:v>
                </c:pt>
                <c:pt idx="29">
                  <c:v>74.682000000000002</c:v>
                </c:pt>
                <c:pt idx="30">
                  <c:v>70.988</c:v>
                </c:pt>
                <c:pt idx="31">
                  <c:v>67.465000000000003</c:v>
                </c:pt>
                <c:pt idx="32">
                  <c:v>66.551000000000002</c:v>
                </c:pt>
                <c:pt idx="33">
                  <c:v>66.257999999999996</c:v>
                </c:pt>
                <c:pt idx="34">
                  <c:v>66.194000000000003</c:v>
                </c:pt>
                <c:pt idx="35">
                  <c:v>66.150999999999996</c:v>
                </c:pt>
                <c:pt idx="36">
                  <c:v>66.150999999999996</c:v>
                </c:pt>
                <c:pt idx="37">
                  <c:v>66.126999999999995</c:v>
                </c:pt>
                <c:pt idx="38">
                  <c:v>66.076999999999998</c:v>
                </c:pt>
                <c:pt idx="39">
                  <c:v>65.873000000000005</c:v>
                </c:pt>
                <c:pt idx="40">
                  <c:v>65.259</c:v>
                </c:pt>
                <c:pt idx="41">
                  <c:v>63.768000000000001</c:v>
                </c:pt>
                <c:pt idx="42">
                  <c:v>60.91</c:v>
                </c:pt>
                <c:pt idx="43">
                  <c:v>57.780999999999999</c:v>
                </c:pt>
                <c:pt idx="44">
                  <c:v>56.686</c:v>
                </c:pt>
                <c:pt idx="45">
                  <c:v>56.448999999999998</c:v>
                </c:pt>
                <c:pt idx="46">
                  <c:v>56.343000000000004</c:v>
                </c:pt>
                <c:pt idx="47">
                  <c:v>56.316000000000003</c:v>
                </c:pt>
                <c:pt idx="48">
                  <c:v>56.316000000000003</c:v>
                </c:pt>
                <c:pt idx="49">
                  <c:v>56.316000000000003</c:v>
                </c:pt>
                <c:pt idx="50">
                  <c:v>56.286000000000001</c:v>
                </c:pt>
                <c:pt idx="51">
                  <c:v>56.13</c:v>
                </c:pt>
                <c:pt idx="52">
                  <c:v>55.847999999999999</c:v>
                </c:pt>
                <c:pt idx="53">
                  <c:v>54.78</c:v>
                </c:pt>
                <c:pt idx="54">
                  <c:v>52.386000000000003</c:v>
                </c:pt>
                <c:pt idx="55">
                  <c:v>49.857999999999997</c:v>
                </c:pt>
                <c:pt idx="56">
                  <c:v>49.317999999999998</c:v>
                </c:pt>
                <c:pt idx="57">
                  <c:v>49.156999999999996</c:v>
                </c:pt>
                <c:pt idx="58">
                  <c:v>49.124000000000002</c:v>
                </c:pt>
                <c:pt idx="59">
                  <c:v>49.124000000000002</c:v>
                </c:pt>
                <c:pt idx="60">
                  <c:v>49.124000000000002</c:v>
                </c:pt>
                <c:pt idx="61">
                  <c:v>49.124000000000002</c:v>
                </c:pt>
                <c:pt idx="62">
                  <c:v>49.008000000000003</c:v>
                </c:pt>
                <c:pt idx="63">
                  <c:v>48.969000000000001</c:v>
                </c:pt>
                <c:pt idx="64">
                  <c:v>48.575000000000003</c:v>
                </c:pt>
                <c:pt idx="65">
                  <c:v>47.508000000000003</c:v>
                </c:pt>
                <c:pt idx="66">
                  <c:v>44.887999999999998</c:v>
                </c:pt>
                <c:pt idx="67">
                  <c:v>43.21</c:v>
                </c:pt>
                <c:pt idx="68">
                  <c:v>42.563000000000002</c:v>
                </c:pt>
                <c:pt idx="69">
                  <c:v>42.481999999999999</c:v>
                </c:pt>
                <c:pt idx="70">
                  <c:v>42.481999999999999</c:v>
                </c:pt>
                <c:pt idx="71">
                  <c:v>42.481999999999999</c:v>
                </c:pt>
                <c:pt idx="72">
                  <c:v>42.481999999999999</c:v>
                </c:pt>
                <c:pt idx="73">
                  <c:v>42.481999999999999</c:v>
                </c:pt>
                <c:pt idx="74">
                  <c:v>42.433</c:v>
                </c:pt>
                <c:pt idx="75">
                  <c:v>42.383000000000003</c:v>
                </c:pt>
                <c:pt idx="76">
                  <c:v>41.634999999999998</c:v>
                </c:pt>
                <c:pt idx="77">
                  <c:v>40.780999999999999</c:v>
                </c:pt>
                <c:pt idx="78">
                  <c:v>39.265999999999998</c:v>
                </c:pt>
                <c:pt idx="79">
                  <c:v>36.984999999999999</c:v>
                </c:pt>
                <c:pt idx="80">
                  <c:v>36.677</c:v>
                </c:pt>
                <c:pt idx="81">
                  <c:v>36.521000000000001</c:v>
                </c:pt>
                <c:pt idx="82">
                  <c:v>36.468000000000004</c:v>
                </c:pt>
                <c:pt idx="83">
                  <c:v>36.468000000000004</c:v>
                </c:pt>
                <c:pt idx="84">
                  <c:v>36.468000000000004</c:v>
                </c:pt>
                <c:pt idx="85">
                  <c:v>36.405999999999999</c:v>
                </c:pt>
                <c:pt idx="86">
                  <c:v>36.279000000000003</c:v>
                </c:pt>
                <c:pt idx="87">
                  <c:v>36.148000000000003</c:v>
                </c:pt>
                <c:pt idx="88">
                  <c:v>35.494</c:v>
                </c:pt>
                <c:pt idx="89">
                  <c:v>34.706000000000003</c:v>
                </c:pt>
                <c:pt idx="90">
                  <c:v>33.454000000000001</c:v>
                </c:pt>
                <c:pt idx="91">
                  <c:v>32.002000000000002</c:v>
                </c:pt>
                <c:pt idx="92">
                  <c:v>31.535</c:v>
                </c:pt>
                <c:pt idx="93">
                  <c:v>31.535</c:v>
                </c:pt>
                <c:pt idx="94">
                  <c:v>31.535</c:v>
                </c:pt>
                <c:pt idx="95">
                  <c:v>31.535</c:v>
                </c:pt>
                <c:pt idx="96">
                  <c:v>31.535</c:v>
                </c:pt>
                <c:pt idx="97">
                  <c:v>31.535</c:v>
                </c:pt>
                <c:pt idx="98">
                  <c:v>31.446000000000002</c:v>
                </c:pt>
                <c:pt idx="99">
                  <c:v>31.262</c:v>
                </c:pt>
                <c:pt idx="100">
                  <c:v>30.888000000000002</c:v>
                </c:pt>
                <c:pt idx="101">
                  <c:v>30.231000000000002</c:v>
                </c:pt>
                <c:pt idx="102">
                  <c:v>28.63</c:v>
                </c:pt>
                <c:pt idx="103">
                  <c:v>27.681999999999999</c:v>
                </c:pt>
                <c:pt idx="104">
                  <c:v>27.295000000000002</c:v>
                </c:pt>
                <c:pt idx="105">
                  <c:v>27.196000000000002</c:v>
                </c:pt>
                <c:pt idx="106">
                  <c:v>27.094999999999999</c:v>
                </c:pt>
                <c:pt idx="107">
                  <c:v>26.991</c:v>
                </c:pt>
                <c:pt idx="108">
                  <c:v>26.991</c:v>
                </c:pt>
                <c:pt idx="109">
                  <c:v>26.991</c:v>
                </c:pt>
                <c:pt idx="110">
                  <c:v>26.991</c:v>
                </c:pt>
                <c:pt idx="111">
                  <c:v>26.864000000000001</c:v>
                </c:pt>
                <c:pt idx="112">
                  <c:v>26.736000000000001</c:v>
                </c:pt>
                <c:pt idx="113">
                  <c:v>25.835000000000001</c:v>
                </c:pt>
                <c:pt idx="114">
                  <c:v>23.638999999999999</c:v>
                </c:pt>
                <c:pt idx="115">
                  <c:v>22.606000000000002</c:v>
                </c:pt>
                <c:pt idx="116">
                  <c:v>22.477</c:v>
                </c:pt>
                <c:pt idx="117">
                  <c:v>22.346</c:v>
                </c:pt>
                <c:pt idx="118">
                  <c:v>22.346</c:v>
                </c:pt>
                <c:pt idx="119">
                  <c:v>22.346</c:v>
                </c:pt>
                <c:pt idx="120">
                  <c:v>22.346</c:v>
                </c:pt>
                <c:pt idx="121">
                  <c:v>22.346</c:v>
                </c:pt>
                <c:pt idx="122">
                  <c:v>22.346</c:v>
                </c:pt>
                <c:pt idx="123">
                  <c:v>22.346</c:v>
                </c:pt>
                <c:pt idx="124">
                  <c:v>22.346</c:v>
                </c:pt>
                <c:pt idx="125">
                  <c:v>21.997</c:v>
                </c:pt>
                <c:pt idx="126">
                  <c:v>20.946999999999999</c:v>
                </c:pt>
                <c:pt idx="127">
                  <c:v>20.239000000000001</c:v>
                </c:pt>
                <c:pt idx="128">
                  <c:v>19.878</c:v>
                </c:pt>
                <c:pt idx="129">
                  <c:v>19.878</c:v>
                </c:pt>
                <c:pt idx="130">
                  <c:v>19.878</c:v>
                </c:pt>
                <c:pt idx="131">
                  <c:v>19.664000000000001</c:v>
                </c:pt>
                <c:pt idx="132">
                  <c:v>19.664000000000001</c:v>
                </c:pt>
                <c:pt idx="133">
                  <c:v>19.664000000000001</c:v>
                </c:pt>
                <c:pt idx="134">
                  <c:v>19.664000000000001</c:v>
                </c:pt>
                <c:pt idx="135">
                  <c:v>19.664000000000001</c:v>
                </c:pt>
                <c:pt idx="136">
                  <c:v>19.132999999999999</c:v>
                </c:pt>
                <c:pt idx="137">
                  <c:v>18.863</c:v>
                </c:pt>
                <c:pt idx="138">
                  <c:v>18.324000000000002</c:v>
                </c:pt>
                <c:pt idx="139">
                  <c:v>18.050999999999998</c:v>
                </c:pt>
                <c:pt idx="140">
                  <c:v>18.050999999999998</c:v>
                </c:pt>
                <c:pt idx="141">
                  <c:v>18.050999999999998</c:v>
                </c:pt>
                <c:pt idx="142">
                  <c:v>17.763999999999999</c:v>
                </c:pt>
                <c:pt idx="143">
                  <c:v>17.763999999999999</c:v>
                </c:pt>
                <c:pt idx="144">
                  <c:v>17.763999999999999</c:v>
                </c:pt>
                <c:pt idx="145">
                  <c:v>17.763999999999999</c:v>
                </c:pt>
                <c:pt idx="146">
                  <c:v>17.763999999999999</c:v>
                </c:pt>
                <c:pt idx="147">
                  <c:v>17.763999999999999</c:v>
                </c:pt>
                <c:pt idx="148">
                  <c:v>17.763999999999999</c:v>
                </c:pt>
                <c:pt idx="149">
                  <c:v>17.094000000000001</c:v>
                </c:pt>
                <c:pt idx="150">
                  <c:v>15.753</c:v>
                </c:pt>
                <c:pt idx="151">
                  <c:v>14.726000000000001</c:v>
                </c:pt>
                <c:pt idx="152">
                  <c:v>14.382999999999999</c:v>
                </c:pt>
                <c:pt idx="153">
                  <c:v>14.382999999999999</c:v>
                </c:pt>
                <c:pt idx="154">
                  <c:v>14.382999999999999</c:v>
                </c:pt>
                <c:pt idx="155">
                  <c:v>14.382999999999999</c:v>
                </c:pt>
                <c:pt idx="156">
                  <c:v>14.382999999999999</c:v>
                </c:pt>
              </c:numCache>
            </c:numRef>
          </c:yVal>
          <c:smooth val="0"/>
        </c:ser>
        <c:ser>
          <c:idx val="1"/>
          <c:order val="1"/>
          <c:tx>
            <c:strRef>
              <c:f>Sheet1!$C$1</c:f>
              <c:strCache>
                <c:ptCount val="1"/>
                <c:pt idx="0">
                  <c:v>Induction (N = 7,262)</c:v>
                </c:pt>
              </c:strCache>
            </c:strRef>
          </c:tx>
          <c:spPr>
            <a:ln w="41275">
              <a:solidFill>
                <a:srgbClr val="FFFF00"/>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Sheet1!$C$2:$C$158</c:f>
              <c:numCache>
                <c:formatCode>General</c:formatCode>
                <c:ptCount val="157"/>
                <c:pt idx="0">
                  <c:v>100</c:v>
                </c:pt>
                <c:pt idx="1">
                  <c:v>100</c:v>
                </c:pt>
                <c:pt idx="2">
                  <c:v>100</c:v>
                </c:pt>
                <c:pt idx="3">
                  <c:v>99.986000000000004</c:v>
                </c:pt>
                <c:pt idx="4">
                  <c:v>99.930999999999997</c:v>
                </c:pt>
                <c:pt idx="5">
                  <c:v>99.628</c:v>
                </c:pt>
                <c:pt idx="6">
                  <c:v>96.611000000000004</c:v>
                </c:pt>
                <c:pt idx="7">
                  <c:v>92.533000000000001</c:v>
                </c:pt>
                <c:pt idx="8">
                  <c:v>91.995000000000005</c:v>
                </c:pt>
                <c:pt idx="9">
                  <c:v>91.870999999999995</c:v>
                </c:pt>
                <c:pt idx="10">
                  <c:v>91.870999999999995</c:v>
                </c:pt>
                <c:pt idx="11">
                  <c:v>91.870999999999995</c:v>
                </c:pt>
                <c:pt idx="12">
                  <c:v>91.870999999999995</c:v>
                </c:pt>
                <c:pt idx="13">
                  <c:v>91.855000000000004</c:v>
                </c:pt>
                <c:pt idx="14">
                  <c:v>91.805000000000007</c:v>
                </c:pt>
                <c:pt idx="15">
                  <c:v>91.62</c:v>
                </c:pt>
                <c:pt idx="16">
                  <c:v>90.962999999999994</c:v>
                </c:pt>
                <c:pt idx="17">
                  <c:v>89.593999999999994</c:v>
                </c:pt>
                <c:pt idx="18">
                  <c:v>85.210999999999999</c:v>
                </c:pt>
                <c:pt idx="19">
                  <c:v>81.373999999999995</c:v>
                </c:pt>
                <c:pt idx="20">
                  <c:v>80.432000000000002</c:v>
                </c:pt>
                <c:pt idx="21">
                  <c:v>80.155000000000001</c:v>
                </c:pt>
                <c:pt idx="22">
                  <c:v>80.016000000000005</c:v>
                </c:pt>
                <c:pt idx="23">
                  <c:v>79.98</c:v>
                </c:pt>
                <c:pt idx="24">
                  <c:v>79.98</c:v>
                </c:pt>
                <c:pt idx="25">
                  <c:v>79.98</c:v>
                </c:pt>
                <c:pt idx="26">
                  <c:v>79.852999999999994</c:v>
                </c:pt>
                <c:pt idx="27">
                  <c:v>79.662000000000006</c:v>
                </c:pt>
                <c:pt idx="28">
                  <c:v>79.213999999999999</c:v>
                </c:pt>
                <c:pt idx="29">
                  <c:v>77.286000000000001</c:v>
                </c:pt>
                <c:pt idx="30">
                  <c:v>73.576999999999998</c:v>
                </c:pt>
                <c:pt idx="31">
                  <c:v>70.376000000000005</c:v>
                </c:pt>
                <c:pt idx="32">
                  <c:v>69.619</c:v>
                </c:pt>
                <c:pt idx="33">
                  <c:v>69.290999999999997</c:v>
                </c:pt>
                <c:pt idx="34">
                  <c:v>69.224000000000004</c:v>
                </c:pt>
                <c:pt idx="35">
                  <c:v>69.200999999999993</c:v>
                </c:pt>
                <c:pt idx="36">
                  <c:v>69.200999999999993</c:v>
                </c:pt>
                <c:pt idx="37">
                  <c:v>69.174999999999997</c:v>
                </c:pt>
                <c:pt idx="38">
                  <c:v>69.147999999999996</c:v>
                </c:pt>
                <c:pt idx="39">
                  <c:v>68.736000000000004</c:v>
                </c:pt>
                <c:pt idx="40">
                  <c:v>67.88</c:v>
                </c:pt>
                <c:pt idx="41">
                  <c:v>66.466999999999999</c:v>
                </c:pt>
                <c:pt idx="42">
                  <c:v>63.579000000000001</c:v>
                </c:pt>
                <c:pt idx="43">
                  <c:v>61.180999999999997</c:v>
                </c:pt>
                <c:pt idx="44">
                  <c:v>60.505000000000003</c:v>
                </c:pt>
                <c:pt idx="45">
                  <c:v>60.362000000000002</c:v>
                </c:pt>
                <c:pt idx="46">
                  <c:v>60.332000000000001</c:v>
                </c:pt>
                <c:pt idx="47">
                  <c:v>60.332000000000001</c:v>
                </c:pt>
                <c:pt idx="48">
                  <c:v>60.332000000000001</c:v>
                </c:pt>
                <c:pt idx="49">
                  <c:v>60.298999999999999</c:v>
                </c:pt>
                <c:pt idx="50">
                  <c:v>60.228000000000002</c:v>
                </c:pt>
                <c:pt idx="51">
                  <c:v>60.155000000000001</c:v>
                </c:pt>
                <c:pt idx="52">
                  <c:v>59.201000000000001</c:v>
                </c:pt>
                <c:pt idx="53">
                  <c:v>57.618000000000002</c:v>
                </c:pt>
                <c:pt idx="54">
                  <c:v>55.182000000000002</c:v>
                </c:pt>
                <c:pt idx="55">
                  <c:v>52.996000000000002</c:v>
                </c:pt>
                <c:pt idx="56">
                  <c:v>52.51</c:v>
                </c:pt>
                <c:pt idx="57">
                  <c:v>52.320999999999998</c:v>
                </c:pt>
                <c:pt idx="58">
                  <c:v>52.244</c:v>
                </c:pt>
                <c:pt idx="59">
                  <c:v>52.244</c:v>
                </c:pt>
                <c:pt idx="60">
                  <c:v>52.244</c:v>
                </c:pt>
                <c:pt idx="61">
                  <c:v>52.244</c:v>
                </c:pt>
                <c:pt idx="62">
                  <c:v>52.195999999999998</c:v>
                </c:pt>
                <c:pt idx="63">
                  <c:v>51.904000000000003</c:v>
                </c:pt>
                <c:pt idx="64">
                  <c:v>51.220999999999997</c:v>
                </c:pt>
                <c:pt idx="65">
                  <c:v>49.898000000000003</c:v>
                </c:pt>
                <c:pt idx="66">
                  <c:v>47.241</c:v>
                </c:pt>
                <c:pt idx="67">
                  <c:v>45.561999999999998</c:v>
                </c:pt>
                <c:pt idx="68">
                  <c:v>45.363999999999997</c:v>
                </c:pt>
                <c:pt idx="69">
                  <c:v>45.212000000000003</c:v>
                </c:pt>
                <c:pt idx="70">
                  <c:v>45.161000000000001</c:v>
                </c:pt>
                <c:pt idx="71">
                  <c:v>45.161000000000001</c:v>
                </c:pt>
                <c:pt idx="72">
                  <c:v>45.161000000000001</c:v>
                </c:pt>
                <c:pt idx="73">
                  <c:v>45.161000000000001</c:v>
                </c:pt>
                <c:pt idx="74">
                  <c:v>45.161000000000001</c:v>
                </c:pt>
                <c:pt idx="75">
                  <c:v>45.097000000000001</c:v>
                </c:pt>
                <c:pt idx="76">
                  <c:v>44.311</c:v>
                </c:pt>
                <c:pt idx="77">
                  <c:v>42.664000000000001</c:v>
                </c:pt>
                <c:pt idx="78">
                  <c:v>40.682000000000002</c:v>
                </c:pt>
                <c:pt idx="79">
                  <c:v>39.023000000000003</c:v>
                </c:pt>
                <c:pt idx="80">
                  <c:v>38.756</c:v>
                </c:pt>
                <c:pt idx="81">
                  <c:v>38.549999999999997</c:v>
                </c:pt>
                <c:pt idx="82">
                  <c:v>38.549999999999997</c:v>
                </c:pt>
                <c:pt idx="83">
                  <c:v>38.549999999999997</c:v>
                </c:pt>
                <c:pt idx="84">
                  <c:v>38.549999999999997</c:v>
                </c:pt>
                <c:pt idx="85">
                  <c:v>38.549999999999997</c:v>
                </c:pt>
                <c:pt idx="86">
                  <c:v>38.549999999999997</c:v>
                </c:pt>
                <c:pt idx="87">
                  <c:v>38.371000000000002</c:v>
                </c:pt>
                <c:pt idx="88">
                  <c:v>37.734999999999999</c:v>
                </c:pt>
                <c:pt idx="89">
                  <c:v>36.090000000000003</c:v>
                </c:pt>
                <c:pt idx="90">
                  <c:v>34.716000000000001</c:v>
                </c:pt>
                <c:pt idx="91">
                  <c:v>33.892000000000003</c:v>
                </c:pt>
                <c:pt idx="92">
                  <c:v>33.707000000000001</c:v>
                </c:pt>
                <c:pt idx="93">
                  <c:v>33.707000000000001</c:v>
                </c:pt>
                <c:pt idx="94">
                  <c:v>33.610999999999997</c:v>
                </c:pt>
                <c:pt idx="95">
                  <c:v>33.515000000000001</c:v>
                </c:pt>
                <c:pt idx="96">
                  <c:v>33.515000000000001</c:v>
                </c:pt>
                <c:pt idx="97">
                  <c:v>33.515000000000001</c:v>
                </c:pt>
                <c:pt idx="98">
                  <c:v>33.395000000000003</c:v>
                </c:pt>
                <c:pt idx="99">
                  <c:v>32.906999999999996</c:v>
                </c:pt>
                <c:pt idx="100">
                  <c:v>32.662999999999997</c:v>
                </c:pt>
                <c:pt idx="101">
                  <c:v>31.436</c:v>
                </c:pt>
                <c:pt idx="102">
                  <c:v>30.201000000000001</c:v>
                </c:pt>
                <c:pt idx="103">
                  <c:v>29.332999999999998</c:v>
                </c:pt>
                <c:pt idx="104">
                  <c:v>28.83</c:v>
                </c:pt>
                <c:pt idx="105">
                  <c:v>28.702000000000002</c:v>
                </c:pt>
                <c:pt idx="106">
                  <c:v>28.702000000000002</c:v>
                </c:pt>
                <c:pt idx="107">
                  <c:v>28.702000000000002</c:v>
                </c:pt>
                <c:pt idx="108">
                  <c:v>28.702000000000002</c:v>
                </c:pt>
                <c:pt idx="109">
                  <c:v>28.702000000000002</c:v>
                </c:pt>
                <c:pt idx="110">
                  <c:v>28.702000000000002</c:v>
                </c:pt>
                <c:pt idx="111">
                  <c:v>28.702000000000002</c:v>
                </c:pt>
                <c:pt idx="112">
                  <c:v>28.356000000000002</c:v>
                </c:pt>
                <c:pt idx="113">
                  <c:v>27.664999999999999</c:v>
                </c:pt>
                <c:pt idx="114">
                  <c:v>26.280999999999999</c:v>
                </c:pt>
                <c:pt idx="115">
                  <c:v>25.585000000000001</c:v>
                </c:pt>
                <c:pt idx="116">
                  <c:v>25.236999999999998</c:v>
                </c:pt>
                <c:pt idx="117">
                  <c:v>25.236999999999998</c:v>
                </c:pt>
                <c:pt idx="118">
                  <c:v>25.058</c:v>
                </c:pt>
                <c:pt idx="119">
                  <c:v>25.058</c:v>
                </c:pt>
                <c:pt idx="120">
                  <c:v>24.850999999999999</c:v>
                </c:pt>
                <c:pt idx="121">
                  <c:v>24.850999999999999</c:v>
                </c:pt>
                <c:pt idx="122">
                  <c:v>24.850999999999999</c:v>
                </c:pt>
                <c:pt idx="123">
                  <c:v>24.850999999999999</c:v>
                </c:pt>
                <c:pt idx="124">
                  <c:v>24.850999999999999</c:v>
                </c:pt>
                <c:pt idx="125">
                  <c:v>24.12</c:v>
                </c:pt>
                <c:pt idx="126">
                  <c:v>23.632999999999999</c:v>
                </c:pt>
                <c:pt idx="127">
                  <c:v>23.14</c:v>
                </c:pt>
                <c:pt idx="128">
                  <c:v>23.14</c:v>
                </c:pt>
                <c:pt idx="129">
                  <c:v>23.14</c:v>
                </c:pt>
                <c:pt idx="130">
                  <c:v>23.14</c:v>
                </c:pt>
                <c:pt idx="131">
                  <c:v>23.14</c:v>
                </c:pt>
                <c:pt idx="132">
                  <c:v>23.14</c:v>
                </c:pt>
                <c:pt idx="133">
                  <c:v>23.14</c:v>
                </c:pt>
                <c:pt idx="134">
                  <c:v>23.14</c:v>
                </c:pt>
                <c:pt idx="135">
                  <c:v>22.783999999999999</c:v>
                </c:pt>
                <c:pt idx="136">
                  <c:v>22.422999999999998</c:v>
                </c:pt>
                <c:pt idx="137">
                  <c:v>22.422999999999998</c:v>
                </c:pt>
                <c:pt idx="138">
                  <c:v>20.975999999999999</c:v>
                </c:pt>
                <c:pt idx="139">
                  <c:v>20.253</c:v>
                </c:pt>
                <c:pt idx="140">
                  <c:v>20.253</c:v>
                </c:pt>
                <c:pt idx="141">
                  <c:v>20.253</c:v>
                </c:pt>
                <c:pt idx="142">
                  <c:v>20.253</c:v>
                </c:pt>
                <c:pt idx="143">
                  <c:v>20.253</c:v>
                </c:pt>
                <c:pt idx="144">
                  <c:v>20.253</c:v>
                </c:pt>
                <c:pt idx="145">
                  <c:v>20.253</c:v>
                </c:pt>
                <c:pt idx="146">
                  <c:v>20.253</c:v>
                </c:pt>
                <c:pt idx="147">
                  <c:v>20.253</c:v>
                </c:pt>
                <c:pt idx="148">
                  <c:v>20.253</c:v>
                </c:pt>
                <c:pt idx="149">
                  <c:v>19.600000000000001</c:v>
                </c:pt>
                <c:pt idx="150">
                  <c:v>18.946000000000002</c:v>
                </c:pt>
                <c:pt idx="151">
                  <c:v>17.64</c:v>
                </c:pt>
                <c:pt idx="152">
                  <c:v>17.64</c:v>
                </c:pt>
                <c:pt idx="153">
                  <c:v>17.64</c:v>
                </c:pt>
                <c:pt idx="154">
                  <c:v>17.64</c:v>
                </c:pt>
                <c:pt idx="155">
                  <c:v>17.64</c:v>
                </c:pt>
                <c:pt idx="156">
                  <c:v>17.64</c:v>
                </c:pt>
              </c:numCache>
            </c:numRef>
          </c:yVal>
          <c:smooth val="0"/>
        </c:ser>
        <c:dLbls>
          <c:showLegendKey val="0"/>
          <c:showVal val="0"/>
          <c:showCatName val="0"/>
          <c:showSerName val="0"/>
          <c:showPercent val="0"/>
          <c:showBubbleSize val="0"/>
        </c:dLbls>
        <c:axId val="659966176"/>
        <c:axId val="659967744"/>
      </c:scatterChart>
      <c:valAx>
        <c:axId val="659966176"/>
        <c:scaling>
          <c:orientation val="minMax"/>
          <c:max val="1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59967744"/>
        <c:crosses val="autoZero"/>
        <c:crossBetween val="midCat"/>
        <c:majorUnit val="1"/>
      </c:valAx>
      <c:valAx>
        <c:axId val="6599677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5996617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0090702157805564"/>
          <c:y val="4.8754339175345024E-2"/>
          <c:w val="0.27998525073746588"/>
          <c:h val="0.13163237659808652"/>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03"/>
          <c:h val="0.77074260114040605"/>
        </c:manualLayout>
      </c:layout>
      <c:scatterChart>
        <c:scatterStyle val="lineMarker"/>
        <c:varyColors val="0"/>
        <c:ser>
          <c:idx val="0"/>
          <c:order val="0"/>
          <c:tx>
            <c:strRef>
              <c:f>Sheet1!$B$1</c:f>
              <c:strCache>
                <c:ptCount val="1"/>
                <c:pt idx="0">
                  <c:v>D(-)/R(-) (N = 2,806)</c:v>
                </c:pt>
              </c:strCache>
            </c:strRef>
          </c:tx>
          <c:spPr>
            <a:ln w="41275">
              <a:solidFill>
                <a:srgbClr val="00FFFF"/>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Sheet1!$B$2:$B$158</c:f>
              <c:numCache>
                <c:formatCode>General</c:formatCode>
                <c:ptCount val="157"/>
                <c:pt idx="0">
                  <c:v>100</c:v>
                </c:pt>
                <c:pt idx="1">
                  <c:v>100</c:v>
                </c:pt>
                <c:pt idx="2">
                  <c:v>99.963999999999999</c:v>
                </c:pt>
                <c:pt idx="3">
                  <c:v>99.786000000000001</c:v>
                </c:pt>
                <c:pt idx="4">
                  <c:v>99.465000000000003</c:v>
                </c:pt>
                <c:pt idx="5">
                  <c:v>99.031999999999996</c:v>
                </c:pt>
                <c:pt idx="6">
                  <c:v>95.578000000000003</c:v>
                </c:pt>
                <c:pt idx="7">
                  <c:v>91.048000000000002</c:v>
                </c:pt>
                <c:pt idx="8">
                  <c:v>90.606999999999999</c:v>
                </c:pt>
                <c:pt idx="9">
                  <c:v>90.385000000000005</c:v>
                </c:pt>
                <c:pt idx="10">
                  <c:v>90.385000000000005</c:v>
                </c:pt>
                <c:pt idx="11">
                  <c:v>90.385000000000005</c:v>
                </c:pt>
                <c:pt idx="12">
                  <c:v>90.385000000000005</c:v>
                </c:pt>
                <c:pt idx="13">
                  <c:v>90.385000000000005</c:v>
                </c:pt>
                <c:pt idx="14">
                  <c:v>90.385000000000005</c:v>
                </c:pt>
                <c:pt idx="15">
                  <c:v>90.338999999999999</c:v>
                </c:pt>
                <c:pt idx="16">
                  <c:v>89.643000000000001</c:v>
                </c:pt>
                <c:pt idx="17">
                  <c:v>88.384</c:v>
                </c:pt>
                <c:pt idx="18">
                  <c:v>83.567999999999998</c:v>
                </c:pt>
                <c:pt idx="19">
                  <c:v>78.792000000000002</c:v>
                </c:pt>
                <c:pt idx="20">
                  <c:v>77.566999999999993</c:v>
                </c:pt>
                <c:pt idx="21">
                  <c:v>77.186000000000007</c:v>
                </c:pt>
                <c:pt idx="22">
                  <c:v>77.138000000000005</c:v>
                </c:pt>
                <c:pt idx="23">
                  <c:v>77.087999999999994</c:v>
                </c:pt>
                <c:pt idx="24">
                  <c:v>77.087999999999994</c:v>
                </c:pt>
                <c:pt idx="25">
                  <c:v>77.087999999999994</c:v>
                </c:pt>
                <c:pt idx="26">
                  <c:v>76.971000000000004</c:v>
                </c:pt>
                <c:pt idx="27">
                  <c:v>76.736000000000004</c:v>
                </c:pt>
                <c:pt idx="28">
                  <c:v>76.141999999999996</c:v>
                </c:pt>
                <c:pt idx="29">
                  <c:v>74.295000000000002</c:v>
                </c:pt>
                <c:pt idx="30">
                  <c:v>70.653999999999996</c:v>
                </c:pt>
                <c:pt idx="31">
                  <c:v>67.843999999999994</c:v>
                </c:pt>
                <c:pt idx="32">
                  <c:v>67.182000000000002</c:v>
                </c:pt>
                <c:pt idx="33">
                  <c:v>66.816000000000003</c:v>
                </c:pt>
                <c:pt idx="34">
                  <c:v>66.631</c:v>
                </c:pt>
                <c:pt idx="35">
                  <c:v>66.631</c:v>
                </c:pt>
                <c:pt idx="36">
                  <c:v>66.631</c:v>
                </c:pt>
                <c:pt idx="37">
                  <c:v>66.631</c:v>
                </c:pt>
                <c:pt idx="38">
                  <c:v>66.555000000000007</c:v>
                </c:pt>
                <c:pt idx="39">
                  <c:v>66.173000000000002</c:v>
                </c:pt>
                <c:pt idx="40">
                  <c:v>65.477999999999994</c:v>
                </c:pt>
                <c:pt idx="41">
                  <c:v>63.927</c:v>
                </c:pt>
                <c:pt idx="42">
                  <c:v>61.131</c:v>
                </c:pt>
                <c:pt idx="43">
                  <c:v>58.167999999999999</c:v>
                </c:pt>
                <c:pt idx="44">
                  <c:v>57.228999999999999</c:v>
                </c:pt>
                <c:pt idx="45">
                  <c:v>57.15</c:v>
                </c:pt>
                <c:pt idx="46">
                  <c:v>56.99</c:v>
                </c:pt>
                <c:pt idx="47">
                  <c:v>56.99</c:v>
                </c:pt>
                <c:pt idx="48">
                  <c:v>56.99</c:v>
                </c:pt>
                <c:pt idx="49">
                  <c:v>56.99</c:v>
                </c:pt>
                <c:pt idx="50">
                  <c:v>56.893999999999998</c:v>
                </c:pt>
                <c:pt idx="51">
                  <c:v>56.7</c:v>
                </c:pt>
                <c:pt idx="52">
                  <c:v>55.911000000000001</c:v>
                </c:pt>
                <c:pt idx="53">
                  <c:v>54.822000000000003</c:v>
                </c:pt>
                <c:pt idx="54">
                  <c:v>53.137</c:v>
                </c:pt>
                <c:pt idx="55">
                  <c:v>50.755000000000003</c:v>
                </c:pt>
                <c:pt idx="56">
                  <c:v>49.954999999999998</c:v>
                </c:pt>
                <c:pt idx="57">
                  <c:v>49.753999999999998</c:v>
                </c:pt>
                <c:pt idx="58">
                  <c:v>49.652000000000001</c:v>
                </c:pt>
                <c:pt idx="59">
                  <c:v>49.652000000000001</c:v>
                </c:pt>
                <c:pt idx="60">
                  <c:v>49.652000000000001</c:v>
                </c:pt>
                <c:pt idx="61">
                  <c:v>49.652000000000001</c:v>
                </c:pt>
                <c:pt idx="62">
                  <c:v>49.531999999999996</c:v>
                </c:pt>
                <c:pt idx="63">
                  <c:v>49.531999999999996</c:v>
                </c:pt>
                <c:pt idx="64">
                  <c:v>48.802</c:v>
                </c:pt>
                <c:pt idx="65">
                  <c:v>47.95</c:v>
                </c:pt>
                <c:pt idx="66">
                  <c:v>45.637</c:v>
                </c:pt>
                <c:pt idx="67">
                  <c:v>44.290999999999997</c:v>
                </c:pt>
                <c:pt idx="68">
                  <c:v>43.555999999999997</c:v>
                </c:pt>
                <c:pt idx="69">
                  <c:v>43.174999999999997</c:v>
                </c:pt>
                <c:pt idx="70">
                  <c:v>43.174999999999997</c:v>
                </c:pt>
                <c:pt idx="71">
                  <c:v>43.174999999999997</c:v>
                </c:pt>
                <c:pt idx="72">
                  <c:v>43.174999999999997</c:v>
                </c:pt>
                <c:pt idx="73">
                  <c:v>43.174999999999997</c:v>
                </c:pt>
                <c:pt idx="74">
                  <c:v>43.174999999999997</c:v>
                </c:pt>
                <c:pt idx="75">
                  <c:v>43.174999999999997</c:v>
                </c:pt>
                <c:pt idx="76">
                  <c:v>41.426000000000002</c:v>
                </c:pt>
                <c:pt idx="77">
                  <c:v>40.628999999999998</c:v>
                </c:pt>
                <c:pt idx="78">
                  <c:v>39.353999999999999</c:v>
                </c:pt>
                <c:pt idx="79">
                  <c:v>37.427</c:v>
                </c:pt>
                <c:pt idx="80">
                  <c:v>37.262999999999998</c:v>
                </c:pt>
                <c:pt idx="81">
                  <c:v>36.927</c:v>
                </c:pt>
                <c:pt idx="82">
                  <c:v>36.927</c:v>
                </c:pt>
                <c:pt idx="83">
                  <c:v>36.927</c:v>
                </c:pt>
                <c:pt idx="84">
                  <c:v>36.927</c:v>
                </c:pt>
                <c:pt idx="85">
                  <c:v>36.927</c:v>
                </c:pt>
                <c:pt idx="86">
                  <c:v>36.723999999999997</c:v>
                </c:pt>
                <c:pt idx="87">
                  <c:v>36.292999999999999</c:v>
                </c:pt>
                <c:pt idx="88">
                  <c:v>35.859000000000002</c:v>
                </c:pt>
                <c:pt idx="89">
                  <c:v>35.207000000000001</c:v>
                </c:pt>
                <c:pt idx="90">
                  <c:v>34.119999999999997</c:v>
                </c:pt>
                <c:pt idx="91">
                  <c:v>33.033000000000001</c:v>
                </c:pt>
                <c:pt idx="92">
                  <c:v>32.374000000000002</c:v>
                </c:pt>
                <c:pt idx="93">
                  <c:v>32.374000000000002</c:v>
                </c:pt>
                <c:pt idx="94">
                  <c:v>32.374000000000002</c:v>
                </c:pt>
                <c:pt idx="95">
                  <c:v>32.374000000000002</c:v>
                </c:pt>
                <c:pt idx="96">
                  <c:v>32.374000000000002</c:v>
                </c:pt>
                <c:pt idx="97">
                  <c:v>32.374000000000002</c:v>
                </c:pt>
                <c:pt idx="98">
                  <c:v>32.374000000000002</c:v>
                </c:pt>
                <c:pt idx="99">
                  <c:v>32.085000000000001</c:v>
                </c:pt>
                <c:pt idx="100">
                  <c:v>32.085000000000001</c:v>
                </c:pt>
                <c:pt idx="101">
                  <c:v>31.202000000000002</c:v>
                </c:pt>
                <c:pt idx="102">
                  <c:v>29.141999999999999</c:v>
                </c:pt>
                <c:pt idx="103">
                  <c:v>28.847000000000001</c:v>
                </c:pt>
                <c:pt idx="104">
                  <c:v>28.847000000000001</c:v>
                </c:pt>
                <c:pt idx="105">
                  <c:v>28.847000000000001</c:v>
                </c:pt>
                <c:pt idx="106">
                  <c:v>28.515999999999998</c:v>
                </c:pt>
                <c:pt idx="107">
                  <c:v>28.515999999999998</c:v>
                </c:pt>
                <c:pt idx="108">
                  <c:v>28.515999999999998</c:v>
                </c:pt>
                <c:pt idx="109">
                  <c:v>28.515999999999998</c:v>
                </c:pt>
                <c:pt idx="110">
                  <c:v>28.515999999999998</c:v>
                </c:pt>
                <c:pt idx="111">
                  <c:v>28.515999999999998</c:v>
                </c:pt>
                <c:pt idx="112">
                  <c:v>28.515999999999998</c:v>
                </c:pt>
                <c:pt idx="113">
                  <c:v>28.515999999999998</c:v>
                </c:pt>
                <c:pt idx="114">
                  <c:v>24.684999999999999</c:v>
                </c:pt>
                <c:pt idx="115">
                  <c:v>24.26</c:v>
                </c:pt>
                <c:pt idx="116">
                  <c:v>23.834</c:v>
                </c:pt>
                <c:pt idx="117">
                  <c:v>23.408000000000001</c:v>
                </c:pt>
                <c:pt idx="118">
                  <c:v>23.408000000000001</c:v>
                </c:pt>
                <c:pt idx="119">
                  <c:v>23.408000000000001</c:v>
                </c:pt>
                <c:pt idx="120">
                  <c:v>22.931000000000001</c:v>
                </c:pt>
                <c:pt idx="121">
                  <c:v>22.931000000000001</c:v>
                </c:pt>
                <c:pt idx="122">
                  <c:v>22.370999999999999</c:v>
                </c:pt>
                <c:pt idx="123">
                  <c:v>22.370999999999999</c:v>
                </c:pt>
                <c:pt idx="124">
                  <c:v>22.370999999999999</c:v>
                </c:pt>
                <c:pt idx="125">
                  <c:v>21.797999999999998</c:v>
                </c:pt>
                <c:pt idx="126">
                  <c:v>21.224</c:v>
                </c:pt>
                <c:pt idx="127">
                  <c:v>20.077000000000002</c:v>
                </c:pt>
                <c:pt idx="128">
                  <c:v>19.503</c:v>
                </c:pt>
                <c:pt idx="129">
                  <c:v>19.503</c:v>
                </c:pt>
                <c:pt idx="130">
                  <c:v>19.503</c:v>
                </c:pt>
                <c:pt idx="131">
                  <c:v>18.873999999999999</c:v>
                </c:pt>
                <c:pt idx="132">
                  <c:v>18.873999999999999</c:v>
                </c:pt>
                <c:pt idx="133">
                  <c:v>18.873999999999999</c:v>
                </c:pt>
                <c:pt idx="134">
                  <c:v>18.873999999999999</c:v>
                </c:pt>
                <c:pt idx="135">
                  <c:v>18.873999999999999</c:v>
                </c:pt>
                <c:pt idx="136">
                  <c:v>18.873999999999999</c:v>
                </c:pt>
                <c:pt idx="137">
                  <c:v>18.873999999999999</c:v>
                </c:pt>
                <c:pt idx="138">
                  <c:v>17.158000000000001</c:v>
                </c:pt>
                <c:pt idx="139">
                  <c:v>17.158000000000001</c:v>
                </c:pt>
                <c:pt idx="140">
                  <c:v>17.158000000000001</c:v>
                </c:pt>
                <c:pt idx="141">
                  <c:v>17.158000000000001</c:v>
                </c:pt>
                <c:pt idx="142">
                  <c:v>17.158000000000001</c:v>
                </c:pt>
                <c:pt idx="143">
                  <c:v>17.158000000000001</c:v>
                </c:pt>
                <c:pt idx="144">
                  <c:v>17.158000000000001</c:v>
                </c:pt>
                <c:pt idx="145">
                  <c:v>17.158000000000001</c:v>
                </c:pt>
                <c:pt idx="146">
                  <c:v>17.158000000000001</c:v>
                </c:pt>
                <c:pt idx="147">
                  <c:v>17.158000000000001</c:v>
                </c:pt>
                <c:pt idx="148">
                  <c:v>17.158000000000001</c:v>
                </c:pt>
                <c:pt idx="149">
                  <c:v>17.158000000000001</c:v>
                </c:pt>
                <c:pt idx="150">
                  <c:v>15.013999999999999</c:v>
                </c:pt>
                <c:pt idx="151">
                  <c:v>15.013999999999999</c:v>
                </c:pt>
                <c:pt idx="152">
                  <c:v>15.013999999999999</c:v>
                </c:pt>
                <c:pt idx="153">
                  <c:v>15.013999999999999</c:v>
                </c:pt>
                <c:pt idx="154">
                  <c:v>15.013999999999999</c:v>
                </c:pt>
                <c:pt idx="155">
                  <c:v>15.013999999999999</c:v>
                </c:pt>
                <c:pt idx="156">
                  <c:v>15.013999999999999</c:v>
                </c:pt>
              </c:numCache>
            </c:numRef>
          </c:yVal>
          <c:smooth val="0"/>
        </c:ser>
        <c:ser>
          <c:idx val="1"/>
          <c:order val="1"/>
          <c:tx>
            <c:strRef>
              <c:f>Sheet1!$C$1</c:f>
              <c:strCache>
                <c:ptCount val="1"/>
                <c:pt idx="0">
                  <c:v>D(-)/R(+) (N = 3,667)</c:v>
                </c:pt>
              </c:strCache>
            </c:strRef>
          </c:tx>
          <c:spPr>
            <a:ln w="41275">
              <a:solidFill>
                <a:srgbClr val="00FF00"/>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Sheet1!$C$2:$C$158</c:f>
              <c:numCache>
                <c:formatCode>General</c:formatCode>
                <c:ptCount val="157"/>
                <c:pt idx="0">
                  <c:v>100</c:v>
                </c:pt>
                <c:pt idx="1">
                  <c:v>100</c:v>
                </c:pt>
                <c:pt idx="2">
                  <c:v>99.972999999999999</c:v>
                </c:pt>
                <c:pt idx="3">
                  <c:v>99.781999999999996</c:v>
                </c:pt>
                <c:pt idx="4">
                  <c:v>99.453999999999994</c:v>
                </c:pt>
                <c:pt idx="5">
                  <c:v>98.929000000000002</c:v>
                </c:pt>
                <c:pt idx="6">
                  <c:v>95.281000000000006</c:v>
                </c:pt>
                <c:pt idx="7">
                  <c:v>91.034999999999997</c:v>
                </c:pt>
                <c:pt idx="8">
                  <c:v>90.527000000000001</c:v>
                </c:pt>
                <c:pt idx="9">
                  <c:v>90.384</c:v>
                </c:pt>
                <c:pt idx="10">
                  <c:v>90.384</c:v>
                </c:pt>
                <c:pt idx="11">
                  <c:v>90.384</c:v>
                </c:pt>
                <c:pt idx="12">
                  <c:v>90.384</c:v>
                </c:pt>
                <c:pt idx="13">
                  <c:v>90.384</c:v>
                </c:pt>
                <c:pt idx="14">
                  <c:v>90.349000000000004</c:v>
                </c:pt>
                <c:pt idx="15">
                  <c:v>90.206000000000003</c:v>
                </c:pt>
                <c:pt idx="16">
                  <c:v>89.451999999999998</c:v>
                </c:pt>
                <c:pt idx="17">
                  <c:v>88.3</c:v>
                </c:pt>
                <c:pt idx="18">
                  <c:v>83.855000000000004</c:v>
                </c:pt>
                <c:pt idx="19">
                  <c:v>80.052000000000007</c:v>
                </c:pt>
                <c:pt idx="20">
                  <c:v>78.739999999999995</c:v>
                </c:pt>
                <c:pt idx="21">
                  <c:v>78.481999999999999</c:v>
                </c:pt>
                <c:pt idx="22">
                  <c:v>78.332999999999998</c:v>
                </c:pt>
                <c:pt idx="23">
                  <c:v>78.332999999999998</c:v>
                </c:pt>
                <c:pt idx="24">
                  <c:v>78.332999999999998</c:v>
                </c:pt>
                <c:pt idx="25">
                  <c:v>78.332999999999998</c:v>
                </c:pt>
                <c:pt idx="26">
                  <c:v>78.332999999999998</c:v>
                </c:pt>
                <c:pt idx="27">
                  <c:v>78.2</c:v>
                </c:pt>
                <c:pt idx="28">
                  <c:v>77.617999999999995</c:v>
                </c:pt>
                <c:pt idx="29">
                  <c:v>76.182000000000002</c:v>
                </c:pt>
                <c:pt idx="30">
                  <c:v>72.043999999999997</c:v>
                </c:pt>
                <c:pt idx="31">
                  <c:v>68.524000000000001</c:v>
                </c:pt>
                <c:pt idx="32">
                  <c:v>67.567999999999998</c:v>
                </c:pt>
                <c:pt idx="33">
                  <c:v>67.337999999999994</c:v>
                </c:pt>
                <c:pt idx="34">
                  <c:v>67.245000000000005</c:v>
                </c:pt>
                <c:pt idx="35">
                  <c:v>67.245000000000005</c:v>
                </c:pt>
                <c:pt idx="36">
                  <c:v>67.245000000000005</c:v>
                </c:pt>
                <c:pt idx="37">
                  <c:v>67.245000000000005</c:v>
                </c:pt>
                <c:pt idx="38">
                  <c:v>67.191000000000003</c:v>
                </c:pt>
                <c:pt idx="39">
                  <c:v>66.856999999999999</c:v>
                </c:pt>
                <c:pt idx="40">
                  <c:v>65.960999999999999</c:v>
                </c:pt>
                <c:pt idx="41">
                  <c:v>64.55</c:v>
                </c:pt>
                <c:pt idx="42">
                  <c:v>61.893999999999998</c:v>
                </c:pt>
                <c:pt idx="43">
                  <c:v>59.453000000000003</c:v>
                </c:pt>
                <c:pt idx="44">
                  <c:v>58.651000000000003</c:v>
                </c:pt>
                <c:pt idx="45">
                  <c:v>58.360999999999997</c:v>
                </c:pt>
                <c:pt idx="46">
                  <c:v>58.244</c:v>
                </c:pt>
                <c:pt idx="47">
                  <c:v>58.244</c:v>
                </c:pt>
                <c:pt idx="48">
                  <c:v>58.244</c:v>
                </c:pt>
                <c:pt idx="49">
                  <c:v>58.244</c:v>
                </c:pt>
                <c:pt idx="50">
                  <c:v>58.244</c:v>
                </c:pt>
                <c:pt idx="51">
                  <c:v>58.031999999999996</c:v>
                </c:pt>
                <c:pt idx="52">
                  <c:v>57.393999999999998</c:v>
                </c:pt>
                <c:pt idx="53">
                  <c:v>55.83</c:v>
                </c:pt>
                <c:pt idx="54">
                  <c:v>53.338999999999999</c:v>
                </c:pt>
                <c:pt idx="55">
                  <c:v>50.912999999999997</c:v>
                </c:pt>
                <c:pt idx="56">
                  <c:v>50.552</c:v>
                </c:pt>
                <c:pt idx="57">
                  <c:v>50.48</c:v>
                </c:pt>
                <c:pt idx="58">
                  <c:v>50.332000000000001</c:v>
                </c:pt>
                <c:pt idx="59">
                  <c:v>50.332000000000001</c:v>
                </c:pt>
                <c:pt idx="60">
                  <c:v>50.332000000000001</c:v>
                </c:pt>
                <c:pt idx="61">
                  <c:v>50.332000000000001</c:v>
                </c:pt>
                <c:pt idx="62">
                  <c:v>50.243000000000002</c:v>
                </c:pt>
                <c:pt idx="63">
                  <c:v>50.061</c:v>
                </c:pt>
                <c:pt idx="64">
                  <c:v>49.603000000000002</c:v>
                </c:pt>
                <c:pt idx="65">
                  <c:v>48.594999999999999</c:v>
                </c:pt>
                <c:pt idx="66">
                  <c:v>45.283999999999999</c:v>
                </c:pt>
                <c:pt idx="67">
                  <c:v>43.072000000000003</c:v>
                </c:pt>
                <c:pt idx="68">
                  <c:v>42.607999999999997</c:v>
                </c:pt>
                <c:pt idx="69">
                  <c:v>42.420999999999999</c:v>
                </c:pt>
                <c:pt idx="70">
                  <c:v>42.326000000000001</c:v>
                </c:pt>
                <c:pt idx="71">
                  <c:v>42.326000000000001</c:v>
                </c:pt>
                <c:pt idx="72">
                  <c:v>42.326000000000001</c:v>
                </c:pt>
                <c:pt idx="73">
                  <c:v>42.326000000000001</c:v>
                </c:pt>
                <c:pt idx="74">
                  <c:v>42.213999999999999</c:v>
                </c:pt>
                <c:pt idx="75">
                  <c:v>41.987000000000002</c:v>
                </c:pt>
                <c:pt idx="76">
                  <c:v>41.531999999999996</c:v>
                </c:pt>
                <c:pt idx="77">
                  <c:v>40.731000000000002</c:v>
                </c:pt>
                <c:pt idx="78">
                  <c:v>38.884999999999998</c:v>
                </c:pt>
                <c:pt idx="79">
                  <c:v>36.909999999999997</c:v>
                </c:pt>
                <c:pt idx="80">
                  <c:v>36.674999999999997</c:v>
                </c:pt>
                <c:pt idx="81">
                  <c:v>36.674999999999997</c:v>
                </c:pt>
                <c:pt idx="82">
                  <c:v>36.555</c:v>
                </c:pt>
                <c:pt idx="83">
                  <c:v>36.555</c:v>
                </c:pt>
                <c:pt idx="84">
                  <c:v>36.555</c:v>
                </c:pt>
                <c:pt idx="85">
                  <c:v>36.555</c:v>
                </c:pt>
                <c:pt idx="86">
                  <c:v>36.555</c:v>
                </c:pt>
                <c:pt idx="87">
                  <c:v>36.252000000000002</c:v>
                </c:pt>
                <c:pt idx="88">
                  <c:v>34.884999999999998</c:v>
                </c:pt>
                <c:pt idx="89">
                  <c:v>33.811999999999998</c:v>
                </c:pt>
                <c:pt idx="90">
                  <c:v>31.968</c:v>
                </c:pt>
                <c:pt idx="91">
                  <c:v>31.045000000000002</c:v>
                </c:pt>
                <c:pt idx="92">
                  <c:v>30.579000000000001</c:v>
                </c:pt>
                <c:pt idx="93">
                  <c:v>30.579000000000001</c:v>
                </c:pt>
                <c:pt idx="94">
                  <c:v>30.416</c:v>
                </c:pt>
                <c:pt idx="95">
                  <c:v>30.251999999999999</c:v>
                </c:pt>
                <c:pt idx="96">
                  <c:v>30.251999999999999</c:v>
                </c:pt>
                <c:pt idx="97">
                  <c:v>30.251999999999999</c:v>
                </c:pt>
                <c:pt idx="98">
                  <c:v>30.052</c:v>
                </c:pt>
                <c:pt idx="99">
                  <c:v>29.844999999999999</c:v>
                </c:pt>
                <c:pt idx="100">
                  <c:v>29.43</c:v>
                </c:pt>
                <c:pt idx="101">
                  <c:v>28.588999999999999</c:v>
                </c:pt>
                <c:pt idx="102">
                  <c:v>26.905999999999999</c:v>
                </c:pt>
                <c:pt idx="103">
                  <c:v>26.059000000000001</c:v>
                </c:pt>
                <c:pt idx="104">
                  <c:v>25.420999999999999</c:v>
                </c:pt>
                <c:pt idx="105">
                  <c:v>25.206</c:v>
                </c:pt>
                <c:pt idx="106">
                  <c:v>25.206</c:v>
                </c:pt>
                <c:pt idx="107">
                  <c:v>24.977</c:v>
                </c:pt>
                <c:pt idx="108">
                  <c:v>24.977</c:v>
                </c:pt>
                <c:pt idx="109">
                  <c:v>24.977</c:v>
                </c:pt>
                <c:pt idx="110">
                  <c:v>24.977</c:v>
                </c:pt>
                <c:pt idx="111">
                  <c:v>24.977</c:v>
                </c:pt>
                <c:pt idx="112">
                  <c:v>24.977</c:v>
                </c:pt>
                <c:pt idx="113">
                  <c:v>24.44</c:v>
                </c:pt>
                <c:pt idx="114">
                  <c:v>23.097000000000001</c:v>
                </c:pt>
                <c:pt idx="115">
                  <c:v>22.021999999999998</c:v>
                </c:pt>
                <c:pt idx="116">
                  <c:v>21.754000000000001</c:v>
                </c:pt>
                <c:pt idx="117">
                  <c:v>21.754000000000001</c:v>
                </c:pt>
                <c:pt idx="118">
                  <c:v>21.754000000000001</c:v>
                </c:pt>
                <c:pt idx="119">
                  <c:v>21.754000000000001</c:v>
                </c:pt>
                <c:pt idx="120">
                  <c:v>21.754000000000001</c:v>
                </c:pt>
                <c:pt idx="121">
                  <c:v>21.754000000000001</c:v>
                </c:pt>
                <c:pt idx="122">
                  <c:v>21.754000000000001</c:v>
                </c:pt>
                <c:pt idx="123">
                  <c:v>21.754000000000001</c:v>
                </c:pt>
                <c:pt idx="124">
                  <c:v>21.754000000000001</c:v>
                </c:pt>
                <c:pt idx="125">
                  <c:v>21.029</c:v>
                </c:pt>
                <c:pt idx="126">
                  <c:v>20.303999999999998</c:v>
                </c:pt>
                <c:pt idx="127">
                  <c:v>19.196000000000002</c:v>
                </c:pt>
                <c:pt idx="128">
                  <c:v>19.196000000000002</c:v>
                </c:pt>
                <c:pt idx="129">
                  <c:v>19.196000000000002</c:v>
                </c:pt>
                <c:pt idx="130">
                  <c:v>19.196000000000002</c:v>
                </c:pt>
                <c:pt idx="131">
                  <c:v>19.196000000000002</c:v>
                </c:pt>
                <c:pt idx="132">
                  <c:v>19.196000000000002</c:v>
                </c:pt>
                <c:pt idx="133">
                  <c:v>19.196000000000002</c:v>
                </c:pt>
                <c:pt idx="134">
                  <c:v>19.196000000000002</c:v>
                </c:pt>
                <c:pt idx="135">
                  <c:v>19.196000000000002</c:v>
                </c:pt>
                <c:pt idx="136">
                  <c:v>18.614000000000001</c:v>
                </c:pt>
                <c:pt idx="137">
                  <c:v>18.614000000000001</c:v>
                </c:pt>
                <c:pt idx="138">
                  <c:v>17.994</c:v>
                </c:pt>
                <c:pt idx="139">
                  <c:v>16.753</c:v>
                </c:pt>
                <c:pt idx="140">
                  <c:v>16.753</c:v>
                </c:pt>
                <c:pt idx="141">
                  <c:v>16.753</c:v>
                </c:pt>
                <c:pt idx="142">
                  <c:v>16.024999999999999</c:v>
                </c:pt>
                <c:pt idx="143">
                  <c:v>16.024999999999999</c:v>
                </c:pt>
                <c:pt idx="144">
                  <c:v>16.024999999999999</c:v>
                </c:pt>
                <c:pt idx="145">
                  <c:v>16.024999999999999</c:v>
                </c:pt>
                <c:pt idx="146">
                  <c:v>16.024999999999999</c:v>
                </c:pt>
                <c:pt idx="147">
                  <c:v>16.024999999999999</c:v>
                </c:pt>
                <c:pt idx="148">
                  <c:v>16.024999999999999</c:v>
                </c:pt>
                <c:pt idx="149">
                  <c:v>14.422000000000001</c:v>
                </c:pt>
                <c:pt idx="150">
                  <c:v>14.422000000000001</c:v>
                </c:pt>
                <c:pt idx="151">
                  <c:v>13.621</c:v>
                </c:pt>
                <c:pt idx="152">
                  <c:v>13.621</c:v>
                </c:pt>
                <c:pt idx="153">
                  <c:v>13.621</c:v>
                </c:pt>
                <c:pt idx="154">
                  <c:v>13.621</c:v>
                </c:pt>
                <c:pt idx="155">
                  <c:v>13.621</c:v>
                </c:pt>
                <c:pt idx="156">
                  <c:v>13.621</c:v>
                </c:pt>
              </c:numCache>
            </c:numRef>
          </c:yVal>
          <c:smooth val="0"/>
        </c:ser>
        <c:ser>
          <c:idx val="2"/>
          <c:order val="2"/>
          <c:tx>
            <c:strRef>
              <c:f>Sheet1!$D$1</c:f>
              <c:strCache>
                <c:ptCount val="1"/>
                <c:pt idx="0">
                  <c:v>D(+)/R(-) (N = 3,670)</c:v>
                </c:pt>
              </c:strCache>
            </c:strRef>
          </c:tx>
          <c:spPr>
            <a:ln w="41275">
              <a:solidFill>
                <a:srgbClr val="FF0000"/>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Sheet1!$D$2:$D$158</c:f>
              <c:numCache>
                <c:formatCode>General</c:formatCode>
                <c:ptCount val="157"/>
                <c:pt idx="0">
                  <c:v>100</c:v>
                </c:pt>
                <c:pt idx="1">
                  <c:v>100</c:v>
                </c:pt>
                <c:pt idx="2">
                  <c:v>99.944999999999993</c:v>
                </c:pt>
                <c:pt idx="3">
                  <c:v>99.727000000000004</c:v>
                </c:pt>
                <c:pt idx="4">
                  <c:v>99.507999999999996</c:v>
                </c:pt>
                <c:pt idx="5">
                  <c:v>98.983000000000004</c:v>
                </c:pt>
                <c:pt idx="6">
                  <c:v>95.878</c:v>
                </c:pt>
                <c:pt idx="7">
                  <c:v>91.543999999999997</c:v>
                </c:pt>
                <c:pt idx="8">
                  <c:v>90.947000000000003</c:v>
                </c:pt>
                <c:pt idx="9">
                  <c:v>90.715999999999994</c:v>
                </c:pt>
                <c:pt idx="10">
                  <c:v>90.715999999999994</c:v>
                </c:pt>
                <c:pt idx="11">
                  <c:v>90.715999999999994</c:v>
                </c:pt>
                <c:pt idx="12">
                  <c:v>90.715999999999994</c:v>
                </c:pt>
                <c:pt idx="13">
                  <c:v>90.715999999999994</c:v>
                </c:pt>
                <c:pt idx="14">
                  <c:v>90.679000000000002</c:v>
                </c:pt>
                <c:pt idx="15">
                  <c:v>90.45</c:v>
                </c:pt>
                <c:pt idx="16">
                  <c:v>89.686000000000007</c:v>
                </c:pt>
                <c:pt idx="17">
                  <c:v>88.536000000000001</c:v>
                </c:pt>
                <c:pt idx="18">
                  <c:v>84.501999999999995</c:v>
                </c:pt>
                <c:pt idx="19">
                  <c:v>79.016999999999996</c:v>
                </c:pt>
                <c:pt idx="20">
                  <c:v>78.158000000000001</c:v>
                </c:pt>
                <c:pt idx="21">
                  <c:v>77.882999999999996</c:v>
                </c:pt>
                <c:pt idx="22">
                  <c:v>77.802999999999997</c:v>
                </c:pt>
                <c:pt idx="23">
                  <c:v>77.802999999999997</c:v>
                </c:pt>
                <c:pt idx="24">
                  <c:v>77.760999999999996</c:v>
                </c:pt>
                <c:pt idx="25">
                  <c:v>77.760999999999996</c:v>
                </c:pt>
                <c:pt idx="26">
                  <c:v>77.561000000000007</c:v>
                </c:pt>
                <c:pt idx="27">
                  <c:v>77.460999999999999</c:v>
                </c:pt>
                <c:pt idx="28">
                  <c:v>77.055000000000007</c:v>
                </c:pt>
                <c:pt idx="29">
                  <c:v>75.831999999999994</c:v>
                </c:pt>
                <c:pt idx="30">
                  <c:v>72.457999999999998</c:v>
                </c:pt>
                <c:pt idx="31">
                  <c:v>68.915000000000006</c:v>
                </c:pt>
                <c:pt idx="32">
                  <c:v>68.085999999999999</c:v>
                </c:pt>
                <c:pt idx="33">
                  <c:v>67.980999999999995</c:v>
                </c:pt>
                <c:pt idx="34">
                  <c:v>67.927999999999997</c:v>
                </c:pt>
                <c:pt idx="35">
                  <c:v>67.875</c:v>
                </c:pt>
                <c:pt idx="36">
                  <c:v>67.875</c:v>
                </c:pt>
                <c:pt idx="37">
                  <c:v>67.811999999999998</c:v>
                </c:pt>
                <c:pt idx="38">
                  <c:v>67.811999999999998</c:v>
                </c:pt>
                <c:pt idx="39">
                  <c:v>67.421000000000006</c:v>
                </c:pt>
                <c:pt idx="40">
                  <c:v>66.828999999999994</c:v>
                </c:pt>
                <c:pt idx="41">
                  <c:v>65.119</c:v>
                </c:pt>
                <c:pt idx="42">
                  <c:v>62.155999999999999</c:v>
                </c:pt>
                <c:pt idx="43">
                  <c:v>59.052</c:v>
                </c:pt>
                <c:pt idx="44">
                  <c:v>58.253999999999998</c:v>
                </c:pt>
                <c:pt idx="45">
                  <c:v>58.119</c:v>
                </c:pt>
                <c:pt idx="46">
                  <c:v>58.119</c:v>
                </c:pt>
                <c:pt idx="47">
                  <c:v>58.119</c:v>
                </c:pt>
                <c:pt idx="48">
                  <c:v>58.119</c:v>
                </c:pt>
                <c:pt idx="49">
                  <c:v>58.119</c:v>
                </c:pt>
                <c:pt idx="50">
                  <c:v>58.036999999999999</c:v>
                </c:pt>
                <c:pt idx="51">
                  <c:v>57.954000000000001</c:v>
                </c:pt>
                <c:pt idx="52">
                  <c:v>57.703000000000003</c:v>
                </c:pt>
                <c:pt idx="53">
                  <c:v>56.612000000000002</c:v>
                </c:pt>
                <c:pt idx="54">
                  <c:v>53.905999999999999</c:v>
                </c:pt>
                <c:pt idx="55">
                  <c:v>52.206000000000003</c:v>
                </c:pt>
                <c:pt idx="56">
                  <c:v>51.603999999999999</c:v>
                </c:pt>
                <c:pt idx="57">
                  <c:v>51.43</c:v>
                </c:pt>
                <c:pt idx="58">
                  <c:v>51.341000000000001</c:v>
                </c:pt>
                <c:pt idx="59">
                  <c:v>51.341000000000001</c:v>
                </c:pt>
                <c:pt idx="60">
                  <c:v>51.341000000000001</c:v>
                </c:pt>
                <c:pt idx="61">
                  <c:v>51.341000000000001</c:v>
                </c:pt>
                <c:pt idx="62">
                  <c:v>51.119</c:v>
                </c:pt>
                <c:pt idx="63">
                  <c:v>50.896000000000001</c:v>
                </c:pt>
                <c:pt idx="64">
                  <c:v>50.671999999999997</c:v>
                </c:pt>
                <c:pt idx="65">
                  <c:v>49.884</c:v>
                </c:pt>
                <c:pt idx="66">
                  <c:v>47.631999999999998</c:v>
                </c:pt>
                <c:pt idx="67">
                  <c:v>45.822000000000003</c:v>
                </c:pt>
                <c:pt idx="68">
                  <c:v>45.363</c:v>
                </c:pt>
                <c:pt idx="69">
                  <c:v>45.247999999999998</c:v>
                </c:pt>
                <c:pt idx="70">
                  <c:v>45.247999999999998</c:v>
                </c:pt>
                <c:pt idx="71">
                  <c:v>45.247999999999998</c:v>
                </c:pt>
                <c:pt idx="72">
                  <c:v>45.247999999999998</c:v>
                </c:pt>
                <c:pt idx="73">
                  <c:v>45.247999999999998</c:v>
                </c:pt>
                <c:pt idx="74">
                  <c:v>45.247999999999998</c:v>
                </c:pt>
                <c:pt idx="75">
                  <c:v>45.247999999999998</c:v>
                </c:pt>
                <c:pt idx="76">
                  <c:v>44.661000000000001</c:v>
                </c:pt>
                <c:pt idx="77">
                  <c:v>43.185000000000002</c:v>
                </c:pt>
                <c:pt idx="78">
                  <c:v>41.848999999999997</c:v>
                </c:pt>
                <c:pt idx="79">
                  <c:v>40.36</c:v>
                </c:pt>
                <c:pt idx="80">
                  <c:v>40.061</c:v>
                </c:pt>
                <c:pt idx="81">
                  <c:v>39.911000000000001</c:v>
                </c:pt>
                <c:pt idx="82">
                  <c:v>39.911000000000001</c:v>
                </c:pt>
                <c:pt idx="83">
                  <c:v>39.911000000000001</c:v>
                </c:pt>
                <c:pt idx="84">
                  <c:v>39.911000000000001</c:v>
                </c:pt>
                <c:pt idx="85">
                  <c:v>39.716999999999999</c:v>
                </c:pt>
                <c:pt idx="86">
                  <c:v>39.716999999999999</c:v>
                </c:pt>
                <c:pt idx="87">
                  <c:v>39.716999999999999</c:v>
                </c:pt>
                <c:pt idx="88">
                  <c:v>39.121000000000002</c:v>
                </c:pt>
                <c:pt idx="89">
                  <c:v>37.715000000000003</c:v>
                </c:pt>
                <c:pt idx="90">
                  <c:v>36.295000000000002</c:v>
                </c:pt>
                <c:pt idx="91">
                  <c:v>35.079000000000001</c:v>
                </c:pt>
                <c:pt idx="92">
                  <c:v>35.079000000000001</c:v>
                </c:pt>
                <c:pt idx="93">
                  <c:v>35.079000000000001</c:v>
                </c:pt>
                <c:pt idx="94">
                  <c:v>35.079000000000001</c:v>
                </c:pt>
                <c:pt idx="95">
                  <c:v>35.079000000000001</c:v>
                </c:pt>
                <c:pt idx="96">
                  <c:v>35.079000000000001</c:v>
                </c:pt>
                <c:pt idx="97">
                  <c:v>35.079000000000001</c:v>
                </c:pt>
                <c:pt idx="98">
                  <c:v>35.079000000000001</c:v>
                </c:pt>
                <c:pt idx="99">
                  <c:v>35.079000000000001</c:v>
                </c:pt>
                <c:pt idx="100">
                  <c:v>34.798000000000002</c:v>
                </c:pt>
                <c:pt idx="101">
                  <c:v>33.656999999999996</c:v>
                </c:pt>
                <c:pt idx="102">
                  <c:v>32.209000000000003</c:v>
                </c:pt>
                <c:pt idx="103">
                  <c:v>31.338000000000001</c:v>
                </c:pt>
                <c:pt idx="104">
                  <c:v>31.042999999999999</c:v>
                </c:pt>
                <c:pt idx="105">
                  <c:v>31.042999999999999</c:v>
                </c:pt>
                <c:pt idx="106">
                  <c:v>31.042999999999999</c:v>
                </c:pt>
                <c:pt idx="107">
                  <c:v>31.042999999999999</c:v>
                </c:pt>
                <c:pt idx="108">
                  <c:v>31.042999999999999</c:v>
                </c:pt>
                <c:pt idx="109">
                  <c:v>31.042999999999999</c:v>
                </c:pt>
                <c:pt idx="110">
                  <c:v>31.042999999999999</c:v>
                </c:pt>
                <c:pt idx="111">
                  <c:v>31.042999999999999</c:v>
                </c:pt>
                <c:pt idx="112">
                  <c:v>30.236000000000001</c:v>
                </c:pt>
                <c:pt idx="113">
                  <c:v>30.236000000000001</c:v>
                </c:pt>
                <c:pt idx="114">
                  <c:v>29.027000000000001</c:v>
                </c:pt>
                <c:pt idx="115">
                  <c:v>28.221</c:v>
                </c:pt>
                <c:pt idx="116">
                  <c:v>28.221</c:v>
                </c:pt>
                <c:pt idx="117">
                  <c:v>28.221</c:v>
                </c:pt>
                <c:pt idx="118">
                  <c:v>28.221</c:v>
                </c:pt>
                <c:pt idx="119">
                  <c:v>28.221</c:v>
                </c:pt>
                <c:pt idx="120">
                  <c:v>28.221</c:v>
                </c:pt>
                <c:pt idx="121">
                  <c:v>28.221</c:v>
                </c:pt>
                <c:pt idx="122">
                  <c:v>28.221</c:v>
                </c:pt>
                <c:pt idx="123">
                  <c:v>28.221</c:v>
                </c:pt>
                <c:pt idx="124">
                  <c:v>28.221</c:v>
                </c:pt>
                <c:pt idx="125">
                  <c:v>27.62</c:v>
                </c:pt>
                <c:pt idx="126">
                  <c:v>27.62</c:v>
                </c:pt>
                <c:pt idx="127">
                  <c:v>26.992000000000001</c:v>
                </c:pt>
                <c:pt idx="128">
                  <c:v>26.992000000000001</c:v>
                </c:pt>
                <c:pt idx="129">
                  <c:v>26.992000000000001</c:v>
                </c:pt>
                <c:pt idx="130">
                  <c:v>26.992000000000001</c:v>
                </c:pt>
                <c:pt idx="131">
                  <c:v>26.992000000000001</c:v>
                </c:pt>
                <c:pt idx="132">
                  <c:v>26.992000000000001</c:v>
                </c:pt>
                <c:pt idx="133">
                  <c:v>26.992000000000001</c:v>
                </c:pt>
                <c:pt idx="134">
                  <c:v>26.992000000000001</c:v>
                </c:pt>
                <c:pt idx="135">
                  <c:v>26.992000000000001</c:v>
                </c:pt>
                <c:pt idx="136">
                  <c:v>26.992000000000001</c:v>
                </c:pt>
                <c:pt idx="137">
                  <c:v>26.221</c:v>
                </c:pt>
                <c:pt idx="138">
                  <c:v>25.45</c:v>
                </c:pt>
                <c:pt idx="139">
                  <c:v>24.678999999999998</c:v>
                </c:pt>
                <c:pt idx="140">
                  <c:v>24.678999999999998</c:v>
                </c:pt>
                <c:pt idx="141">
                  <c:v>24.678999999999998</c:v>
                </c:pt>
                <c:pt idx="142">
                  <c:v>24.678999999999998</c:v>
                </c:pt>
                <c:pt idx="143">
                  <c:v>24.678999999999998</c:v>
                </c:pt>
                <c:pt idx="144">
                  <c:v>24.678999999999998</c:v>
                </c:pt>
                <c:pt idx="145">
                  <c:v>24.678999999999998</c:v>
                </c:pt>
                <c:pt idx="146">
                  <c:v>24.678999999999998</c:v>
                </c:pt>
                <c:pt idx="147">
                  <c:v>24.678999999999998</c:v>
                </c:pt>
                <c:pt idx="148">
                  <c:v>24.678999999999998</c:v>
                </c:pt>
                <c:pt idx="149">
                  <c:v>23.556999999999999</c:v>
                </c:pt>
                <c:pt idx="150">
                  <c:v>23.556999999999999</c:v>
                </c:pt>
                <c:pt idx="151">
                  <c:v>22.434999999999999</c:v>
                </c:pt>
                <c:pt idx="152">
                  <c:v>22.434999999999999</c:v>
                </c:pt>
                <c:pt idx="153">
                  <c:v>22.434999999999999</c:v>
                </c:pt>
                <c:pt idx="154">
                  <c:v>22.434999999999999</c:v>
                </c:pt>
                <c:pt idx="155">
                  <c:v>22.434999999999999</c:v>
                </c:pt>
                <c:pt idx="156">
                  <c:v>22.434999999999999</c:v>
                </c:pt>
              </c:numCache>
            </c:numRef>
          </c:yVal>
          <c:smooth val="0"/>
        </c:ser>
        <c:ser>
          <c:idx val="3"/>
          <c:order val="3"/>
          <c:tx>
            <c:strRef>
              <c:f>Sheet1!$E$1</c:f>
              <c:strCache>
                <c:ptCount val="1"/>
                <c:pt idx="0">
                  <c:v>D(+)/R(+) (N = 6,045)</c:v>
                </c:pt>
              </c:strCache>
            </c:strRef>
          </c:tx>
          <c:spPr>
            <a:ln w="41275">
              <a:solidFill>
                <a:srgbClr val="FFFF00"/>
              </a:solidFill>
            </a:ln>
          </c:spPr>
          <c:marker>
            <c:symbol val="none"/>
          </c:marker>
          <c:xVal>
            <c:numRef>
              <c:f>Sheet1!$A$2:$A$158</c:f>
              <c:numCache>
                <c:formatCode>General</c:formatCode>
                <c:ptCount val="1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numCache>
            </c:numRef>
          </c:xVal>
          <c:yVal>
            <c:numRef>
              <c:f>Sheet1!$E$2:$E$158</c:f>
              <c:numCache>
                <c:formatCode>General</c:formatCode>
                <c:ptCount val="157"/>
                <c:pt idx="0">
                  <c:v>100</c:v>
                </c:pt>
                <c:pt idx="1">
                  <c:v>99.983000000000004</c:v>
                </c:pt>
                <c:pt idx="2">
                  <c:v>99.966999999999999</c:v>
                </c:pt>
                <c:pt idx="3">
                  <c:v>99.834999999999994</c:v>
                </c:pt>
                <c:pt idx="4">
                  <c:v>99.42</c:v>
                </c:pt>
                <c:pt idx="5">
                  <c:v>98.667000000000002</c:v>
                </c:pt>
                <c:pt idx="6">
                  <c:v>95.141000000000005</c:v>
                </c:pt>
                <c:pt idx="7">
                  <c:v>90.698999999999998</c:v>
                </c:pt>
                <c:pt idx="8">
                  <c:v>89.858999999999995</c:v>
                </c:pt>
                <c:pt idx="9">
                  <c:v>89.581999999999994</c:v>
                </c:pt>
                <c:pt idx="10">
                  <c:v>89.581999999999994</c:v>
                </c:pt>
                <c:pt idx="11">
                  <c:v>89.581999999999994</c:v>
                </c:pt>
                <c:pt idx="12">
                  <c:v>89.581999999999994</c:v>
                </c:pt>
                <c:pt idx="13">
                  <c:v>89.561000000000007</c:v>
                </c:pt>
                <c:pt idx="14">
                  <c:v>89.539000000000001</c:v>
                </c:pt>
                <c:pt idx="15">
                  <c:v>89.361999999999995</c:v>
                </c:pt>
                <c:pt idx="16">
                  <c:v>88.873999999999995</c:v>
                </c:pt>
                <c:pt idx="17">
                  <c:v>87.132999999999996</c:v>
                </c:pt>
                <c:pt idx="18">
                  <c:v>82.942999999999998</c:v>
                </c:pt>
                <c:pt idx="19">
                  <c:v>78.287999999999997</c:v>
                </c:pt>
                <c:pt idx="20">
                  <c:v>77.085999999999999</c:v>
                </c:pt>
                <c:pt idx="21">
                  <c:v>76.603999999999999</c:v>
                </c:pt>
                <c:pt idx="22">
                  <c:v>76.418999999999997</c:v>
                </c:pt>
                <c:pt idx="23">
                  <c:v>76.347999999999999</c:v>
                </c:pt>
                <c:pt idx="24">
                  <c:v>76.347999999999999</c:v>
                </c:pt>
                <c:pt idx="25">
                  <c:v>76.347999999999999</c:v>
                </c:pt>
                <c:pt idx="26">
                  <c:v>76.265000000000001</c:v>
                </c:pt>
                <c:pt idx="27">
                  <c:v>76.009</c:v>
                </c:pt>
                <c:pt idx="28">
                  <c:v>75.093000000000004</c:v>
                </c:pt>
                <c:pt idx="29">
                  <c:v>73.397000000000006</c:v>
                </c:pt>
                <c:pt idx="30">
                  <c:v>69.738</c:v>
                </c:pt>
                <c:pt idx="31">
                  <c:v>66.126000000000005</c:v>
                </c:pt>
                <c:pt idx="32">
                  <c:v>65.225999999999999</c:v>
                </c:pt>
                <c:pt idx="33">
                  <c:v>64.759</c:v>
                </c:pt>
                <c:pt idx="34">
                  <c:v>64.728999999999999</c:v>
                </c:pt>
                <c:pt idx="35">
                  <c:v>64.698999999999998</c:v>
                </c:pt>
                <c:pt idx="36">
                  <c:v>64.698999999999998</c:v>
                </c:pt>
                <c:pt idx="37">
                  <c:v>64.664000000000001</c:v>
                </c:pt>
                <c:pt idx="38">
                  <c:v>64.664000000000001</c:v>
                </c:pt>
                <c:pt idx="39">
                  <c:v>64.447000000000003</c:v>
                </c:pt>
                <c:pt idx="40">
                  <c:v>63.720999999999997</c:v>
                </c:pt>
                <c:pt idx="41">
                  <c:v>62.481999999999999</c:v>
                </c:pt>
                <c:pt idx="42">
                  <c:v>59.338000000000001</c:v>
                </c:pt>
                <c:pt idx="43">
                  <c:v>56.658000000000001</c:v>
                </c:pt>
                <c:pt idx="44">
                  <c:v>55.765999999999998</c:v>
                </c:pt>
                <c:pt idx="45">
                  <c:v>55.466000000000001</c:v>
                </c:pt>
                <c:pt idx="46">
                  <c:v>55.427999999999997</c:v>
                </c:pt>
                <c:pt idx="47">
                  <c:v>55.389000000000003</c:v>
                </c:pt>
                <c:pt idx="48">
                  <c:v>55.389000000000003</c:v>
                </c:pt>
                <c:pt idx="49">
                  <c:v>55.389000000000003</c:v>
                </c:pt>
                <c:pt idx="50">
                  <c:v>55.298000000000002</c:v>
                </c:pt>
                <c:pt idx="51">
                  <c:v>55.204000000000001</c:v>
                </c:pt>
                <c:pt idx="52">
                  <c:v>54.45</c:v>
                </c:pt>
                <c:pt idx="53">
                  <c:v>53.173000000000002</c:v>
                </c:pt>
                <c:pt idx="54">
                  <c:v>50.469000000000001</c:v>
                </c:pt>
                <c:pt idx="55">
                  <c:v>47.945</c:v>
                </c:pt>
                <c:pt idx="56">
                  <c:v>47.417000000000002</c:v>
                </c:pt>
                <c:pt idx="57">
                  <c:v>47.122999999999998</c:v>
                </c:pt>
                <c:pt idx="58">
                  <c:v>47.122999999999998</c:v>
                </c:pt>
                <c:pt idx="59">
                  <c:v>47.122999999999998</c:v>
                </c:pt>
                <c:pt idx="60">
                  <c:v>47.122999999999998</c:v>
                </c:pt>
                <c:pt idx="61">
                  <c:v>47.122999999999998</c:v>
                </c:pt>
                <c:pt idx="62">
                  <c:v>47.122999999999998</c:v>
                </c:pt>
                <c:pt idx="63">
                  <c:v>46.935000000000002</c:v>
                </c:pt>
                <c:pt idx="64">
                  <c:v>46.429000000000002</c:v>
                </c:pt>
                <c:pt idx="65">
                  <c:v>45.093000000000004</c:v>
                </c:pt>
                <c:pt idx="66">
                  <c:v>42.655000000000001</c:v>
                </c:pt>
                <c:pt idx="67">
                  <c:v>41.360999999999997</c:v>
                </c:pt>
                <c:pt idx="68">
                  <c:v>41.164999999999999</c:v>
                </c:pt>
                <c:pt idx="69">
                  <c:v>41.164999999999999</c:v>
                </c:pt>
                <c:pt idx="70">
                  <c:v>41.164999999999999</c:v>
                </c:pt>
                <c:pt idx="71">
                  <c:v>41.164999999999999</c:v>
                </c:pt>
                <c:pt idx="72">
                  <c:v>41.164999999999999</c:v>
                </c:pt>
                <c:pt idx="73">
                  <c:v>41.164999999999999</c:v>
                </c:pt>
                <c:pt idx="74">
                  <c:v>41.164999999999999</c:v>
                </c:pt>
                <c:pt idx="75">
                  <c:v>41.164999999999999</c:v>
                </c:pt>
                <c:pt idx="76">
                  <c:v>40.561</c:v>
                </c:pt>
                <c:pt idx="77">
                  <c:v>38.999000000000002</c:v>
                </c:pt>
                <c:pt idx="78">
                  <c:v>37.088000000000001</c:v>
                </c:pt>
                <c:pt idx="79">
                  <c:v>34.561999999999998</c:v>
                </c:pt>
                <c:pt idx="80">
                  <c:v>34.298000000000002</c:v>
                </c:pt>
                <c:pt idx="81">
                  <c:v>34.116999999999997</c:v>
                </c:pt>
                <c:pt idx="82">
                  <c:v>34.116999999999997</c:v>
                </c:pt>
                <c:pt idx="83">
                  <c:v>34.116999999999997</c:v>
                </c:pt>
                <c:pt idx="84">
                  <c:v>34.116999999999997</c:v>
                </c:pt>
                <c:pt idx="85">
                  <c:v>34.116999999999997</c:v>
                </c:pt>
                <c:pt idx="86">
                  <c:v>34.005000000000003</c:v>
                </c:pt>
                <c:pt idx="87">
                  <c:v>34.005000000000003</c:v>
                </c:pt>
                <c:pt idx="88">
                  <c:v>33.542000000000002</c:v>
                </c:pt>
                <c:pt idx="89">
                  <c:v>32.497</c:v>
                </c:pt>
                <c:pt idx="90">
                  <c:v>31.917000000000002</c:v>
                </c:pt>
                <c:pt idx="91">
                  <c:v>30.635999999999999</c:v>
                </c:pt>
                <c:pt idx="92">
                  <c:v>30.402000000000001</c:v>
                </c:pt>
                <c:pt idx="93">
                  <c:v>30.283000000000001</c:v>
                </c:pt>
                <c:pt idx="94">
                  <c:v>30.283000000000001</c:v>
                </c:pt>
                <c:pt idx="95">
                  <c:v>30.283000000000001</c:v>
                </c:pt>
                <c:pt idx="96">
                  <c:v>30.283000000000001</c:v>
                </c:pt>
                <c:pt idx="97">
                  <c:v>30.283000000000001</c:v>
                </c:pt>
                <c:pt idx="98">
                  <c:v>29.97</c:v>
                </c:pt>
                <c:pt idx="99">
                  <c:v>29.5</c:v>
                </c:pt>
                <c:pt idx="100">
                  <c:v>29.183</c:v>
                </c:pt>
                <c:pt idx="101">
                  <c:v>28.547999999999998</c:v>
                </c:pt>
                <c:pt idx="102">
                  <c:v>27.751000000000001</c:v>
                </c:pt>
                <c:pt idx="103">
                  <c:v>26.462</c:v>
                </c:pt>
                <c:pt idx="104">
                  <c:v>26.132000000000001</c:v>
                </c:pt>
                <c:pt idx="105">
                  <c:v>25.963999999999999</c:v>
                </c:pt>
                <c:pt idx="106">
                  <c:v>25.795000000000002</c:v>
                </c:pt>
                <c:pt idx="107">
                  <c:v>25.795000000000002</c:v>
                </c:pt>
                <c:pt idx="108">
                  <c:v>25.795000000000002</c:v>
                </c:pt>
                <c:pt idx="109">
                  <c:v>25.795000000000002</c:v>
                </c:pt>
                <c:pt idx="110">
                  <c:v>25.795000000000002</c:v>
                </c:pt>
                <c:pt idx="111">
                  <c:v>25.568000000000001</c:v>
                </c:pt>
                <c:pt idx="112">
                  <c:v>25.34</c:v>
                </c:pt>
                <c:pt idx="113">
                  <c:v>23.963999999999999</c:v>
                </c:pt>
                <c:pt idx="114">
                  <c:v>22.812000000000001</c:v>
                </c:pt>
                <c:pt idx="115">
                  <c:v>21.648</c:v>
                </c:pt>
                <c:pt idx="116">
                  <c:v>21.414999999999999</c:v>
                </c:pt>
                <c:pt idx="117">
                  <c:v>21.414999999999999</c:v>
                </c:pt>
                <c:pt idx="118">
                  <c:v>21.177</c:v>
                </c:pt>
                <c:pt idx="119">
                  <c:v>21.177</c:v>
                </c:pt>
                <c:pt idx="120">
                  <c:v>21.177</c:v>
                </c:pt>
                <c:pt idx="121">
                  <c:v>21.177</c:v>
                </c:pt>
                <c:pt idx="122">
                  <c:v>21.177</c:v>
                </c:pt>
                <c:pt idx="123">
                  <c:v>21.177</c:v>
                </c:pt>
                <c:pt idx="124">
                  <c:v>21.177</c:v>
                </c:pt>
                <c:pt idx="125">
                  <c:v>21.177</c:v>
                </c:pt>
                <c:pt idx="126">
                  <c:v>20.283000000000001</c:v>
                </c:pt>
                <c:pt idx="127">
                  <c:v>19.984000000000002</c:v>
                </c:pt>
                <c:pt idx="128">
                  <c:v>19.984000000000002</c:v>
                </c:pt>
                <c:pt idx="129">
                  <c:v>19.984000000000002</c:v>
                </c:pt>
                <c:pt idx="130">
                  <c:v>19.984000000000002</c:v>
                </c:pt>
                <c:pt idx="131">
                  <c:v>19.984000000000002</c:v>
                </c:pt>
                <c:pt idx="132">
                  <c:v>19.984000000000002</c:v>
                </c:pt>
                <c:pt idx="133">
                  <c:v>19.984000000000002</c:v>
                </c:pt>
                <c:pt idx="134">
                  <c:v>19.984000000000002</c:v>
                </c:pt>
                <c:pt idx="135">
                  <c:v>19.55</c:v>
                </c:pt>
                <c:pt idx="136">
                  <c:v>18.681000000000001</c:v>
                </c:pt>
                <c:pt idx="137">
                  <c:v>18.681000000000001</c:v>
                </c:pt>
                <c:pt idx="138">
                  <c:v>17.812000000000001</c:v>
                </c:pt>
                <c:pt idx="139">
                  <c:v>17.812000000000001</c:v>
                </c:pt>
                <c:pt idx="140">
                  <c:v>17.812000000000001</c:v>
                </c:pt>
                <c:pt idx="141">
                  <c:v>17.812000000000001</c:v>
                </c:pt>
                <c:pt idx="142">
                  <c:v>17.812000000000001</c:v>
                </c:pt>
                <c:pt idx="143">
                  <c:v>17.812000000000001</c:v>
                </c:pt>
                <c:pt idx="144">
                  <c:v>17.812000000000001</c:v>
                </c:pt>
                <c:pt idx="145">
                  <c:v>17.812000000000001</c:v>
                </c:pt>
                <c:pt idx="146">
                  <c:v>17.812000000000001</c:v>
                </c:pt>
                <c:pt idx="147">
                  <c:v>17.812000000000001</c:v>
                </c:pt>
                <c:pt idx="148">
                  <c:v>17.812000000000001</c:v>
                </c:pt>
                <c:pt idx="149">
                  <c:v>17.812000000000001</c:v>
                </c:pt>
                <c:pt idx="150">
                  <c:v>16.584</c:v>
                </c:pt>
                <c:pt idx="151">
                  <c:v>15.968999999999999</c:v>
                </c:pt>
                <c:pt idx="152">
                  <c:v>15.968999999999999</c:v>
                </c:pt>
                <c:pt idx="153">
                  <c:v>15.968999999999999</c:v>
                </c:pt>
                <c:pt idx="154">
                  <c:v>15.968999999999999</c:v>
                </c:pt>
                <c:pt idx="155">
                  <c:v>15.968999999999999</c:v>
                </c:pt>
                <c:pt idx="156">
                  <c:v>15.968999999999999</c:v>
                </c:pt>
              </c:numCache>
            </c:numRef>
          </c:yVal>
          <c:smooth val="0"/>
        </c:ser>
        <c:dLbls>
          <c:showLegendKey val="0"/>
          <c:showVal val="0"/>
          <c:showCatName val="0"/>
          <c:showSerName val="0"/>
          <c:showPercent val="0"/>
          <c:showBubbleSize val="0"/>
        </c:dLbls>
        <c:axId val="659970488"/>
        <c:axId val="837989176"/>
      </c:scatterChart>
      <c:valAx>
        <c:axId val="659970488"/>
        <c:scaling>
          <c:orientation val="minMax"/>
          <c:max val="13"/>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7989176"/>
        <c:crosses val="autoZero"/>
        <c:crossBetween val="midCat"/>
        <c:majorUnit val="1"/>
      </c:valAx>
      <c:valAx>
        <c:axId val="8379891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65997048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66279492718278432"/>
          <c:y val="6.2195199390398782E-2"/>
          <c:w val="0.24101038255174126"/>
          <c:h val="0.2310066886800440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0135798244244E-2"/>
          <c:y val="4.6022612558045933E-2"/>
          <c:w val="0.87655779984021409"/>
          <c:h val="0.77017282455078506"/>
        </c:manualLayout>
      </c:layout>
      <c:areaChart>
        <c:grouping val="stacked"/>
        <c:varyColors val="0"/>
        <c:ser>
          <c:idx val="0"/>
          <c:order val="0"/>
          <c:tx>
            <c:strRef>
              <c:f>Sheet1!$B$1</c:f>
              <c:strCache>
                <c:ptCount val="1"/>
                <c:pt idx="0">
                  <c:v>CF</c:v>
                </c:pt>
              </c:strCache>
            </c:strRef>
          </c:tx>
          <c:spPr>
            <a:solidFill>
              <a:srgbClr val="990099"/>
            </a:solidFill>
            <a:ln>
              <a:solidFill>
                <a:schemeClr val="bg2"/>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Sheet1!$B$2:$B$24</c:f>
              <c:numCache>
                <c:formatCode>General</c:formatCode>
                <c:ptCount val="23"/>
                <c:pt idx="0">
                  <c:v>14.577299999999999</c:v>
                </c:pt>
                <c:pt idx="1">
                  <c:v>13.079499999999999</c:v>
                </c:pt>
                <c:pt idx="2">
                  <c:v>14.732699999999999</c:v>
                </c:pt>
                <c:pt idx="3">
                  <c:v>14.8073</c:v>
                </c:pt>
                <c:pt idx="4">
                  <c:v>14.7341</c:v>
                </c:pt>
                <c:pt idx="5">
                  <c:v>16.885200000000001</c:v>
                </c:pt>
                <c:pt idx="6">
                  <c:v>16.438400000000001</c:v>
                </c:pt>
                <c:pt idx="7">
                  <c:v>17.587199999999999</c:v>
                </c:pt>
                <c:pt idx="8">
                  <c:v>17.751100000000001</c:v>
                </c:pt>
                <c:pt idx="9">
                  <c:v>16.496300000000002</c:v>
                </c:pt>
                <c:pt idx="10">
                  <c:v>16.302299999999999</c:v>
                </c:pt>
                <c:pt idx="11">
                  <c:v>16.487500000000001</c:v>
                </c:pt>
                <c:pt idx="12">
                  <c:v>17.068000000000001</c:v>
                </c:pt>
                <c:pt idx="13">
                  <c:v>17.866499999999998</c:v>
                </c:pt>
                <c:pt idx="14">
                  <c:v>18.2254</c:v>
                </c:pt>
                <c:pt idx="15">
                  <c:v>16.488499999999998</c:v>
                </c:pt>
                <c:pt idx="16">
                  <c:v>17.259699999999999</c:v>
                </c:pt>
                <c:pt idx="17">
                  <c:v>16.169599999999999</c:v>
                </c:pt>
                <c:pt idx="18">
                  <c:v>15.3604</c:v>
                </c:pt>
                <c:pt idx="19">
                  <c:v>16.1022</c:v>
                </c:pt>
                <c:pt idx="20">
                  <c:v>15.7879</c:v>
                </c:pt>
                <c:pt idx="21">
                  <c:v>16.016500000000001</c:v>
                </c:pt>
                <c:pt idx="22">
                  <c:v>15.1515</c:v>
                </c:pt>
              </c:numCache>
            </c:numRef>
          </c:val>
        </c:ser>
        <c:ser>
          <c:idx val="1"/>
          <c:order val="1"/>
          <c:tx>
            <c:strRef>
              <c:f>Sheet1!$C$1</c:f>
              <c:strCache>
                <c:ptCount val="1"/>
                <c:pt idx="0">
                  <c:v>IPF</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Sheet1!$C$2:$C$24</c:f>
              <c:numCache>
                <c:formatCode>General</c:formatCode>
                <c:ptCount val="23"/>
                <c:pt idx="0">
                  <c:v>20.116599999999998</c:v>
                </c:pt>
                <c:pt idx="1">
                  <c:v>18.708600000000001</c:v>
                </c:pt>
                <c:pt idx="2">
                  <c:v>14.2112</c:v>
                </c:pt>
                <c:pt idx="3">
                  <c:v>13.793100000000001</c:v>
                </c:pt>
                <c:pt idx="4">
                  <c:v>13.426299999999999</c:v>
                </c:pt>
                <c:pt idx="5">
                  <c:v>14.8361</c:v>
                </c:pt>
                <c:pt idx="6">
                  <c:v>18.694600000000001</c:v>
                </c:pt>
                <c:pt idx="7">
                  <c:v>15.915699999999999</c:v>
                </c:pt>
                <c:pt idx="8">
                  <c:v>17.751100000000001</c:v>
                </c:pt>
                <c:pt idx="9">
                  <c:v>17.5869</c:v>
                </c:pt>
                <c:pt idx="10">
                  <c:v>15.99</c:v>
                </c:pt>
                <c:pt idx="11">
                  <c:v>16.726400000000002</c:v>
                </c:pt>
                <c:pt idx="12">
                  <c:v>17.977499999999999</c:v>
                </c:pt>
                <c:pt idx="13">
                  <c:v>19.7057</c:v>
                </c:pt>
                <c:pt idx="14">
                  <c:v>22.446000000000002</c:v>
                </c:pt>
                <c:pt idx="15">
                  <c:v>24.753299999999999</c:v>
                </c:pt>
                <c:pt idx="16">
                  <c:v>25.3596</c:v>
                </c:pt>
                <c:pt idx="17">
                  <c:v>27.703900000000001</c:v>
                </c:pt>
                <c:pt idx="18">
                  <c:v>28.4115</c:v>
                </c:pt>
                <c:pt idx="19">
                  <c:v>28.690100000000001</c:v>
                </c:pt>
                <c:pt idx="20">
                  <c:v>27.835100000000001</c:v>
                </c:pt>
                <c:pt idx="21">
                  <c:v>28.956</c:v>
                </c:pt>
                <c:pt idx="22">
                  <c:v>29.118500000000001</c:v>
                </c:pt>
              </c:numCache>
            </c:numRef>
          </c:val>
        </c:ser>
        <c:ser>
          <c:idx val="2"/>
          <c:order val="2"/>
          <c:tx>
            <c:strRef>
              <c:f>Sheet1!$D$1</c:f>
              <c:strCache>
                <c:ptCount val="1"/>
                <c:pt idx="0">
                  <c:v>COPD</c:v>
                </c:pt>
              </c:strCache>
            </c:strRef>
          </c:tx>
          <c:spPr>
            <a:gradFill flip="none" rotWithShape="1">
              <a:gsLst>
                <a:gs pos="0">
                  <a:srgbClr val="00B050"/>
                </a:gs>
                <a:gs pos="50000">
                  <a:srgbClr val="00FF00"/>
                </a:gs>
                <a:gs pos="100000">
                  <a:srgbClr val="00B050"/>
                </a:gs>
              </a:gsLst>
              <a:lin ang="10800000" scaled="1"/>
              <a:tileRect/>
            </a:gradFill>
            <a:ln>
              <a:solidFill>
                <a:srgbClr val="000000"/>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Sheet1!$D$2:$D$24</c:f>
              <c:numCache>
                <c:formatCode>General</c:formatCode>
                <c:ptCount val="23"/>
                <c:pt idx="0">
                  <c:v>20.408200000000001</c:v>
                </c:pt>
                <c:pt idx="1">
                  <c:v>25.8278</c:v>
                </c:pt>
                <c:pt idx="2">
                  <c:v>30.8996</c:v>
                </c:pt>
                <c:pt idx="3">
                  <c:v>37.119700000000002</c:v>
                </c:pt>
                <c:pt idx="4">
                  <c:v>37.489100000000001</c:v>
                </c:pt>
                <c:pt idx="5">
                  <c:v>35.737699999999997</c:v>
                </c:pt>
                <c:pt idx="6">
                  <c:v>35.858199999999997</c:v>
                </c:pt>
                <c:pt idx="7">
                  <c:v>36.119199999999999</c:v>
                </c:pt>
                <c:pt idx="8">
                  <c:v>37.835900000000002</c:v>
                </c:pt>
                <c:pt idx="9">
                  <c:v>40.354500000000002</c:v>
                </c:pt>
                <c:pt idx="10">
                  <c:v>40.099899999999998</c:v>
                </c:pt>
                <c:pt idx="11">
                  <c:v>40.083599999999997</c:v>
                </c:pt>
                <c:pt idx="12">
                  <c:v>37.988199999999999</c:v>
                </c:pt>
                <c:pt idx="13">
                  <c:v>37.3095</c:v>
                </c:pt>
                <c:pt idx="14">
                  <c:v>34.676299999999998</c:v>
                </c:pt>
                <c:pt idx="15">
                  <c:v>32.319099999999999</c:v>
                </c:pt>
                <c:pt idx="16">
                  <c:v>32.513199999999998</c:v>
                </c:pt>
                <c:pt idx="17">
                  <c:v>30.937799999999999</c:v>
                </c:pt>
                <c:pt idx="18">
                  <c:v>30.5458</c:v>
                </c:pt>
                <c:pt idx="19">
                  <c:v>29.2332</c:v>
                </c:pt>
                <c:pt idx="20">
                  <c:v>28.159099999999999</c:v>
                </c:pt>
                <c:pt idx="21">
                  <c:v>29.203299999999999</c:v>
                </c:pt>
                <c:pt idx="22">
                  <c:v>27.933900000000001</c:v>
                </c:pt>
              </c:numCache>
            </c:numRef>
          </c:val>
        </c:ser>
        <c:ser>
          <c:idx val="3"/>
          <c:order val="3"/>
          <c:tx>
            <c:strRef>
              <c:f>Sheet1!$E$1</c:f>
              <c:strCache>
                <c:ptCount val="1"/>
                <c:pt idx="0">
                  <c:v>Alpha-1</c:v>
                </c:pt>
              </c:strCache>
            </c:strRef>
          </c:tx>
          <c:spPr>
            <a:solidFill>
              <a:srgbClr val="FF0000"/>
            </a:solidFill>
            <a:ln>
              <a:solidFill>
                <a:srgbClr val="000000"/>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Sheet1!$E$2:$E$24</c:f>
              <c:numCache>
                <c:formatCode>General</c:formatCode>
                <c:ptCount val="23"/>
                <c:pt idx="0">
                  <c:v>17.2012</c:v>
                </c:pt>
                <c:pt idx="1">
                  <c:v>15.894</c:v>
                </c:pt>
                <c:pt idx="2">
                  <c:v>17.731400000000001</c:v>
                </c:pt>
                <c:pt idx="3">
                  <c:v>12.6775</c:v>
                </c:pt>
                <c:pt idx="4">
                  <c:v>10.898</c:v>
                </c:pt>
                <c:pt idx="5">
                  <c:v>10.983599999999999</c:v>
                </c:pt>
                <c:pt idx="6">
                  <c:v>9.0250000000000004</c:v>
                </c:pt>
                <c:pt idx="7">
                  <c:v>10.1744</c:v>
                </c:pt>
                <c:pt idx="8">
                  <c:v>10.1839</c:v>
                </c:pt>
                <c:pt idx="9">
                  <c:v>8.0435999999999996</c:v>
                </c:pt>
                <c:pt idx="10">
                  <c:v>8.7445000000000004</c:v>
                </c:pt>
                <c:pt idx="11">
                  <c:v>8.5424000000000007</c:v>
                </c:pt>
                <c:pt idx="12">
                  <c:v>8.5071999999999992</c:v>
                </c:pt>
                <c:pt idx="13">
                  <c:v>7.0415000000000001</c:v>
                </c:pt>
                <c:pt idx="14">
                  <c:v>6.7145999999999999</c:v>
                </c:pt>
                <c:pt idx="15">
                  <c:v>5.0164</c:v>
                </c:pt>
                <c:pt idx="16">
                  <c:v>4.4284999999999997</c:v>
                </c:pt>
                <c:pt idx="17">
                  <c:v>4.1322000000000001</c:v>
                </c:pt>
                <c:pt idx="18">
                  <c:v>3.5339</c:v>
                </c:pt>
                <c:pt idx="19">
                  <c:v>3.3546</c:v>
                </c:pt>
                <c:pt idx="20">
                  <c:v>3.5346000000000002</c:v>
                </c:pt>
                <c:pt idx="21">
                  <c:v>3.5714000000000001</c:v>
                </c:pt>
                <c:pt idx="22">
                  <c:v>3.1404999999999998</c:v>
                </c:pt>
              </c:numCache>
            </c:numRef>
          </c:val>
        </c:ser>
        <c:ser>
          <c:idx val="4"/>
          <c:order val="4"/>
          <c:tx>
            <c:strRef>
              <c:f>Sheet1!$F$1</c:f>
              <c:strCache>
                <c:ptCount val="1"/>
                <c:pt idx="0">
                  <c:v>IPAH</c:v>
                </c:pt>
              </c:strCache>
            </c:strRef>
          </c:tx>
          <c:spPr>
            <a:solidFill>
              <a:schemeClr val="bg1">
                <a:lumMod val="50000"/>
                <a:lumOff val="50000"/>
              </a:schemeClr>
            </a:solidFill>
            <a:ln>
              <a:solidFill>
                <a:srgbClr val="000000"/>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Sheet1!$F$2:$F$24</c:f>
              <c:numCache>
                <c:formatCode>General</c:formatCode>
                <c:ptCount val="23"/>
                <c:pt idx="0">
                  <c:v>11.661799999999999</c:v>
                </c:pt>
                <c:pt idx="1">
                  <c:v>10.264900000000001</c:v>
                </c:pt>
                <c:pt idx="2">
                  <c:v>10.039099999999999</c:v>
                </c:pt>
                <c:pt idx="3">
                  <c:v>6.4908999999999999</c:v>
                </c:pt>
                <c:pt idx="4">
                  <c:v>7.4105999999999996</c:v>
                </c:pt>
                <c:pt idx="5">
                  <c:v>6.1475</c:v>
                </c:pt>
                <c:pt idx="6">
                  <c:v>4.8348000000000004</c:v>
                </c:pt>
                <c:pt idx="7">
                  <c:v>4.3605</c:v>
                </c:pt>
                <c:pt idx="8">
                  <c:v>3.819</c:v>
                </c:pt>
                <c:pt idx="9">
                  <c:v>4.0217999999999998</c:v>
                </c:pt>
                <c:pt idx="10">
                  <c:v>3.5602999999999998</c:v>
                </c:pt>
                <c:pt idx="11">
                  <c:v>3.5245000000000002</c:v>
                </c:pt>
                <c:pt idx="12">
                  <c:v>3.5312999999999999</c:v>
                </c:pt>
                <c:pt idx="13">
                  <c:v>3.5207999999999999</c:v>
                </c:pt>
                <c:pt idx="14">
                  <c:v>2.5899000000000001</c:v>
                </c:pt>
                <c:pt idx="15">
                  <c:v>2.7138</c:v>
                </c:pt>
                <c:pt idx="16">
                  <c:v>2.0817999999999999</c:v>
                </c:pt>
                <c:pt idx="17">
                  <c:v>2.0480999999999998</c:v>
                </c:pt>
                <c:pt idx="18">
                  <c:v>2.3793000000000002</c:v>
                </c:pt>
                <c:pt idx="19">
                  <c:v>2.3323</c:v>
                </c:pt>
                <c:pt idx="20">
                  <c:v>2.7688000000000001</c:v>
                </c:pt>
                <c:pt idx="21">
                  <c:v>2.6099000000000001</c:v>
                </c:pt>
                <c:pt idx="22">
                  <c:v>2.7547999999999999</c:v>
                </c:pt>
              </c:numCache>
            </c:numRef>
          </c:val>
        </c:ser>
        <c:ser>
          <c:idx val="5"/>
          <c:order val="5"/>
          <c:tx>
            <c:strRef>
              <c:f>Sheet1!$G$1</c:f>
              <c:strCache>
                <c:ptCount val="1"/>
                <c:pt idx="0">
                  <c:v>Retx</c:v>
                </c:pt>
              </c:strCache>
            </c:strRef>
          </c:tx>
          <c:spPr>
            <a:solidFill>
              <a:srgbClr val="FF00FF"/>
            </a:solidFill>
            <a:ln>
              <a:solidFill>
                <a:srgbClr val="000000"/>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Sheet1!$G$2:$G$24</c:f>
              <c:numCache>
                <c:formatCode>General</c:formatCode>
                <c:ptCount val="23"/>
                <c:pt idx="0">
                  <c:v>4.95627</c:v>
                </c:pt>
                <c:pt idx="1">
                  <c:v>2.9801299999999999</c:v>
                </c:pt>
                <c:pt idx="2">
                  <c:v>2.6075599999999999</c:v>
                </c:pt>
                <c:pt idx="3">
                  <c:v>1.6227199999999999</c:v>
                </c:pt>
                <c:pt idx="4">
                  <c:v>3.3129900000000001</c:v>
                </c:pt>
                <c:pt idx="5">
                  <c:v>1.4754100000000001</c:v>
                </c:pt>
                <c:pt idx="6">
                  <c:v>1.85334</c:v>
                </c:pt>
                <c:pt idx="7">
                  <c:v>2.7616299999999998</c:v>
                </c:pt>
                <c:pt idx="8">
                  <c:v>1.48515</c:v>
                </c:pt>
                <c:pt idx="9">
                  <c:v>1.7723199999999999</c:v>
                </c:pt>
                <c:pt idx="10">
                  <c:v>1.4366000000000001</c:v>
                </c:pt>
                <c:pt idx="11">
                  <c:v>2.0310600000000001</c:v>
                </c:pt>
                <c:pt idx="12">
                  <c:v>1.87266</c:v>
                </c:pt>
                <c:pt idx="13">
                  <c:v>2.15449</c:v>
                </c:pt>
                <c:pt idx="14">
                  <c:v>1.72662</c:v>
                </c:pt>
                <c:pt idx="15">
                  <c:v>2.8782899999999998</c:v>
                </c:pt>
                <c:pt idx="16">
                  <c:v>2.5738099999999999</c:v>
                </c:pt>
                <c:pt idx="17">
                  <c:v>3.80884</c:v>
                </c:pt>
                <c:pt idx="18">
                  <c:v>3.2540200000000001</c:v>
                </c:pt>
                <c:pt idx="19">
                  <c:v>3.6741199999999998</c:v>
                </c:pt>
                <c:pt idx="20">
                  <c:v>3.2105999999999999</c:v>
                </c:pt>
                <c:pt idx="21">
                  <c:v>2.4175800000000001</c:v>
                </c:pt>
                <c:pt idx="22">
                  <c:v>3.2782399999999998</c:v>
                </c:pt>
              </c:numCache>
            </c:numRef>
          </c:val>
        </c:ser>
        <c:dLbls>
          <c:showLegendKey val="0"/>
          <c:showVal val="0"/>
          <c:showCatName val="0"/>
          <c:showSerName val="0"/>
          <c:showPercent val="0"/>
          <c:showBubbleSize val="0"/>
        </c:dLbls>
        <c:axId val="722807216"/>
        <c:axId val="722805648"/>
      </c:areaChart>
      <c:catAx>
        <c:axId val="722807216"/>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0" sourceLinked="0"/>
        <c:majorTickMark val="out"/>
        <c:minorTickMark val="none"/>
        <c:tickLblPos val="nextTo"/>
        <c:txPr>
          <a:bodyPr rot="-2700000" vert="horz"/>
          <a:lstStyle/>
          <a:p>
            <a:pPr>
              <a:defRPr sz="1400" b="1"/>
            </a:pPr>
            <a:endParaRPr lang="en-US"/>
          </a:p>
        </c:txPr>
        <c:crossAx val="722805648"/>
        <c:crosses val="autoZero"/>
        <c:auto val="1"/>
        <c:lblAlgn val="ctr"/>
        <c:lblOffset val="100"/>
        <c:tickLblSkip val="1"/>
        <c:noMultiLvlLbl val="0"/>
      </c:catAx>
      <c:valAx>
        <c:axId val="722805648"/>
        <c:scaling>
          <c:orientation val="minMax"/>
          <c:max val="1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7841803865425948E-3"/>
              <c:y val="0.2576608669884124"/>
            </c:manualLayout>
          </c:layout>
          <c:overlay val="0"/>
        </c:title>
        <c:numFmt formatCode="General" sourceLinked="1"/>
        <c:majorTickMark val="out"/>
        <c:minorTickMark val="none"/>
        <c:tickLblPos val="nextTo"/>
        <c:txPr>
          <a:bodyPr/>
          <a:lstStyle/>
          <a:p>
            <a:pPr>
              <a:defRPr sz="1500" b="1"/>
            </a:pPr>
            <a:endParaRPr lang="en-US"/>
          </a:p>
        </c:txPr>
        <c:crossAx val="722807216"/>
        <c:crosses val="autoZero"/>
        <c:crossBetween val="midCat"/>
        <c:majorUnit val="20"/>
      </c:valAx>
      <c:spPr>
        <a:solidFill>
          <a:srgbClr val="000000"/>
        </a:solidFill>
        <a:ln w="15875">
          <a:solidFill>
            <a:srgbClr val="FFFFFF"/>
          </a:solidFill>
        </a:ln>
      </c:spPr>
    </c:plotArea>
    <c:legend>
      <c:legendPos val="t"/>
      <c:layout>
        <c:manualLayout>
          <c:xMode val="edge"/>
          <c:yMode val="edge"/>
          <c:x val="0.13864247403857127"/>
          <c:y val="1.6873410054512521E-2"/>
          <c:w val="0.79517870592261175"/>
          <c:h val="8.3265899454879527E-2"/>
        </c:manualLayout>
      </c:layout>
      <c:overlay val="0"/>
      <c:spPr>
        <a:solidFill>
          <a:schemeClr val="bg2"/>
        </a:solid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25"/>
          <c:h val="0.77074260114040638"/>
        </c:manualLayout>
      </c:layout>
      <c:scatterChart>
        <c:scatterStyle val="smoothMarker"/>
        <c:varyColors val="0"/>
        <c:ser>
          <c:idx val="0"/>
          <c:order val="0"/>
          <c:tx>
            <c:strRef>
              <c:f>Sheet1!$B$1</c:f>
              <c:strCache>
                <c:ptCount val="1"/>
                <c:pt idx="0">
                  <c:v>D(-)/R(-) (N = 2,346)</c:v>
                </c:pt>
              </c:strCache>
            </c:strRef>
          </c:tx>
          <c:spPr>
            <a:ln w="41275">
              <a:solidFill>
                <a:srgbClr val="00FF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100</c:v>
                </c:pt>
                <c:pt idx="3">
                  <c:v>100</c:v>
                </c:pt>
                <c:pt idx="4">
                  <c:v>99.915000000000006</c:v>
                </c:pt>
                <c:pt idx="5">
                  <c:v>99.744000000000227</c:v>
                </c:pt>
                <c:pt idx="6">
                  <c:v>96.412999999999997</c:v>
                </c:pt>
                <c:pt idx="7">
                  <c:v>91.582999999999998</c:v>
                </c:pt>
                <c:pt idx="8">
                  <c:v>91.07</c:v>
                </c:pt>
                <c:pt idx="9">
                  <c:v>90.813000000000002</c:v>
                </c:pt>
                <c:pt idx="10">
                  <c:v>90.813000000000002</c:v>
                </c:pt>
                <c:pt idx="11">
                  <c:v>90.813000000000002</c:v>
                </c:pt>
                <c:pt idx="12">
                  <c:v>90.813000000000002</c:v>
                </c:pt>
                <c:pt idx="13">
                  <c:v>90.813000000000002</c:v>
                </c:pt>
                <c:pt idx="14">
                  <c:v>90.813000000000002</c:v>
                </c:pt>
                <c:pt idx="15">
                  <c:v>90.762</c:v>
                </c:pt>
                <c:pt idx="16">
                  <c:v>90.039000000000001</c:v>
                </c:pt>
                <c:pt idx="17">
                  <c:v>88.795000000000002</c:v>
                </c:pt>
                <c:pt idx="18">
                  <c:v>84.065000000000012</c:v>
                </c:pt>
                <c:pt idx="19">
                  <c:v>79.430999999999997</c:v>
                </c:pt>
                <c:pt idx="20">
                  <c:v>78.221000000000004</c:v>
                </c:pt>
                <c:pt idx="21">
                  <c:v>77.796999999999997</c:v>
                </c:pt>
                <c:pt idx="22">
                  <c:v>77.742999999999995</c:v>
                </c:pt>
                <c:pt idx="23">
                  <c:v>77.687999999999988</c:v>
                </c:pt>
                <c:pt idx="24">
                  <c:v>77.687999999999988</c:v>
                </c:pt>
                <c:pt idx="25">
                  <c:v>77.687999999999988</c:v>
                </c:pt>
                <c:pt idx="26">
                  <c:v>77.554999999999993</c:v>
                </c:pt>
                <c:pt idx="27">
                  <c:v>77.284999999999997</c:v>
                </c:pt>
                <c:pt idx="28">
                  <c:v>76.674999999999983</c:v>
                </c:pt>
                <c:pt idx="29">
                  <c:v>74.705000000000013</c:v>
                </c:pt>
                <c:pt idx="30">
                  <c:v>71.165999999999983</c:v>
                </c:pt>
                <c:pt idx="31">
                  <c:v>68.369</c:v>
                </c:pt>
                <c:pt idx="32">
                  <c:v>67.680999999999983</c:v>
                </c:pt>
                <c:pt idx="33">
                  <c:v>67.332999999999998</c:v>
                </c:pt>
                <c:pt idx="34">
                  <c:v>67.120999999999981</c:v>
                </c:pt>
                <c:pt idx="35">
                  <c:v>67.120999999999981</c:v>
                </c:pt>
                <c:pt idx="36">
                  <c:v>67.120999999999981</c:v>
                </c:pt>
                <c:pt idx="37">
                  <c:v>67.120999999999981</c:v>
                </c:pt>
                <c:pt idx="38">
                  <c:v>67.034000000000006</c:v>
                </c:pt>
                <c:pt idx="39">
                  <c:v>66.593999999999994</c:v>
                </c:pt>
                <c:pt idx="40">
                  <c:v>65.881</c:v>
                </c:pt>
                <c:pt idx="41">
                  <c:v>64.35899999999998</c:v>
                </c:pt>
                <c:pt idx="42">
                  <c:v>61.218000000000011</c:v>
                </c:pt>
                <c:pt idx="43">
                  <c:v>58.692000000000213</c:v>
                </c:pt>
                <c:pt idx="44">
                  <c:v>57.870999999999995</c:v>
                </c:pt>
                <c:pt idx="45">
                  <c:v>57.779000000000003</c:v>
                </c:pt>
                <c:pt idx="46">
                  <c:v>57.592000000000013</c:v>
                </c:pt>
                <c:pt idx="47">
                  <c:v>57.592000000000013</c:v>
                </c:pt>
                <c:pt idx="48">
                  <c:v>57.592000000000013</c:v>
                </c:pt>
                <c:pt idx="49">
                  <c:v>57.592000000000013</c:v>
                </c:pt>
                <c:pt idx="50">
                  <c:v>57.483999999999995</c:v>
                </c:pt>
                <c:pt idx="51">
                  <c:v>57.268000000000306</c:v>
                </c:pt>
                <c:pt idx="52">
                  <c:v>56.503</c:v>
                </c:pt>
                <c:pt idx="53">
                  <c:v>55.628000000000213</c:v>
                </c:pt>
                <c:pt idx="54">
                  <c:v>53.876000000000005</c:v>
                </c:pt>
                <c:pt idx="55">
                  <c:v>51.576000000000001</c:v>
                </c:pt>
                <c:pt idx="56">
                  <c:v>50.695000000000213</c:v>
                </c:pt>
                <c:pt idx="57">
                  <c:v>50.473000000000006</c:v>
                </c:pt>
                <c:pt idx="58">
                  <c:v>50.36</c:v>
                </c:pt>
                <c:pt idx="59">
                  <c:v>50.36</c:v>
                </c:pt>
                <c:pt idx="60">
                  <c:v>50.36</c:v>
                </c:pt>
                <c:pt idx="61">
                  <c:v>50.36</c:v>
                </c:pt>
                <c:pt idx="62">
                  <c:v>50.36</c:v>
                </c:pt>
                <c:pt idx="63">
                  <c:v>50.225000000000328</c:v>
                </c:pt>
                <c:pt idx="64">
                  <c:v>49.278000000000013</c:v>
                </c:pt>
                <c:pt idx="65">
                  <c:v>48.465000000000003</c:v>
                </c:pt>
                <c:pt idx="66">
                  <c:v>46.027000000000001</c:v>
                </c:pt>
                <c:pt idx="67">
                  <c:v>44.527000000000001</c:v>
                </c:pt>
                <c:pt idx="68">
                  <c:v>43.841999999999999</c:v>
                </c:pt>
                <c:pt idx="69">
                  <c:v>43.410999999999994</c:v>
                </c:pt>
                <c:pt idx="70">
                  <c:v>43.410999999999994</c:v>
                </c:pt>
                <c:pt idx="71">
                  <c:v>43.410999999999994</c:v>
                </c:pt>
                <c:pt idx="72">
                  <c:v>43.410999999999994</c:v>
                </c:pt>
                <c:pt idx="73">
                  <c:v>43.410999999999994</c:v>
                </c:pt>
                <c:pt idx="74">
                  <c:v>43.410999999999994</c:v>
                </c:pt>
                <c:pt idx="75">
                  <c:v>43.410999999999994</c:v>
                </c:pt>
                <c:pt idx="76">
                  <c:v>41.526000000000003</c:v>
                </c:pt>
                <c:pt idx="77">
                  <c:v>40.583000000000006</c:v>
                </c:pt>
                <c:pt idx="78">
                  <c:v>39.449999999999996</c:v>
                </c:pt>
                <c:pt idx="79">
                  <c:v>37.558</c:v>
                </c:pt>
                <c:pt idx="80">
                  <c:v>37.366</c:v>
                </c:pt>
                <c:pt idx="81">
                  <c:v>36.966000000000001</c:v>
                </c:pt>
                <c:pt idx="82">
                  <c:v>36.966000000000001</c:v>
                </c:pt>
                <c:pt idx="83">
                  <c:v>36.966000000000001</c:v>
                </c:pt>
                <c:pt idx="84">
                  <c:v>36.966000000000001</c:v>
                </c:pt>
                <c:pt idx="85">
                  <c:v>36.966000000000001</c:v>
                </c:pt>
                <c:pt idx="86">
                  <c:v>36.722000000000321</c:v>
                </c:pt>
                <c:pt idx="87">
                  <c:v>36.219000000000001</c:v>
                </c:pt>
                <c:pt idx="88">
                  <c:v>35.716000000000001</c:v>
                </c:pt>
                <c:pt idx="89">
                  <c:v>34.962000000000003</c:v>
                </c:pt>
                <c:pt idx="90">
                  <c:v>33.704000000000001</c:v>
                </c:pt>
                <c:pt idx="91">
                  <c:v>32.692000000000213</c:v>
                </c:pt>
                <c:pt idx="92">
                  <c:v>31.927999999999987</c:v>
                </c:pt>
                <c:pt idx="93">
                  <c:v>31.927999999999987</c:v>
                </c:pt>
                <c:pt idx="94">
                  <c:v>31.927999999999987</c:v>
                </c:pt>
                <c:pt idx="95">
                  <c:v>31.927999999999987</c:v>
                </c:pt>
                <c:pt idx="96">
                  <c:v>31.927999999999987</c:v>
                </c:pt>
                <c:pt idx="97">
                  <c:v>31.927999999999987</c:v>
                </c:pt>
                <c:pt idx="98">
                  <c:v>31.927999999999987</c:v>
                </c:pt>
                <c:pt idx="99">
                  <c:v>31.263000000000002</c:v>
                </c:pt>
                <c:pt idx="100">
                  <c:v>31.263000000000002</c:v>
                </c:pt>
                <c:pt idx="101">
                  <c:v>30.254000000000001</c:v>
                </c:pt>
                <c:pt idx="102">
                  <c:v>28.236999999999988</c:v>
                </c:pt>
                <c:pt idx="103">
                  <c:v>27.901</c:v>
                </c:pt>
                <c:pt idx="104">
                  <c:v>27.901</c:v>
                </c:pt>
                <c:pt idx="105">
                  <c:v>27.901</c:v>
                </c:pt>
                <c:pt idx="106">
                  <c:v>27.533999999999999</c:v>
                </c:pt>
                <c:pt idx="107">
                  <c:v>27.533999999999999</c:v>
                </c:pt>
                <c:pt idx="108">
                  <c:v>27.533999999999999</c:v>
                </c:pt>
                <c:pt idx="109">
                  <c:v>27.533999999999999</c:v>
                </c:pt>
                <c:pt idx="110">
                  <c:v>27.533999999999999</c:v>
                </c:pt>
                <c:pt idx="111">
                  <c:v>27.533999999999999</c:v>
                </c:pt>
                <c:pt idx="112">
                  <c:v>27.533999999999999</c:v>
                </c:pt>
                <c:pt idx="113">
                  <c:v>27.533999999999999</c:v>
                </c:pt>
                <c:pt idx="114">
                  <c:v>23.600999999999999</c:v>
                </c:pt>
                <c:pt idx="115">
                  <c:v>23.109000000000005</c:v>
                </c:pt>
                <c:pt idx="116">
                  <c:v>22.617000000000186</c:v>
                </c:pt>
                <c:pt idx="117">
                  <c:v>22.103000000000005</c:v>
                </c:pt>
                <c:pt idx="118">
                  <c:v>22.103000000000005</c:v>
                </c:pt>
                <c:pt idx="119">
                  <c:v>22.103000000000005</c:v>
                </c:pt>
                <c:pt idx="120">
                  <c:v>21.506</c:v>
                </c:pt>
                <c:pt idx="121">
                  <c:v>21.506</c:v>
                </c:pt>
                <c:pt idx="122">
                  <c:v>21.506</c:v>
                </c:pt>
                <c:pt idx="123">
                  <c:v>21.506</c:v>
                </c:pt>
                <c:pt idx="124">
                  <c:v>21.506</c:v>
                </c:pt>
                <c:pt idx="125">
                  <c:v>21.506</c:v>
                </c:pt>
                <c:pt idx="126">
                  <c:v>20.118000000000031</c:v>
                </c:pt>
                <c:pt idx="127">
                  <c:v>18.731000000000005</c:v>
                </c:pt>
                <c:pt idx="128">
                  <c:v>18.036999999999999</c:v>
                </c:pt>
                <c:pt idx="129">
                  <c:v>18.036999999999999</c:v>
                </c:pt>
                <c:pt idx="130">
                  <c:v>18.036999999999999</c:v>
                </c:pt>
                <c:pt idx="131">
                  <c:v>17.285999999999806</c:v>
                </c:pt>
                <c:pt idx="132">
                  <c:v>17.285999999999806</c:v>
                </c:pt>
                <c:pt idx="133">
                  <c:v>17.285999999999806</c:v>
                </c:pt>
                <c:pt idx="134">
                  <c:v>17.285999999999806</c:v>
                </c:pt>
                <c:pt idx="135">
                  <c:v>17.285999999999806</c:v>
                </c:pt>
                <c:pt idx="136">
                  <c:v>17.285999999999806</c:v>
                </c:pt>
                <c:pt idx="137">
                  <c:v>17.285999999999806</c:v>
                </c:pt>
                <c:pt idx="138">
                  <c:v>15.557</c:v>
                </c:pt>
                <c:pt idx="139">
                  <c:v>15.557</c:v>
                </c:pt>
                <c:pt idx="140">
                  <c:v>15.557</c:v>
                </c:pt>
                <c:pt idx="141">
                  <c:v>15.557</c:v>
                </c:pt>
                <c:pt idx="142">
                  <c:v>15.557</c:v>
                </c:pt>
                <c:pt idx="143">
                  <c:v>15.557</c:v>
                </c:pt>
                <c:pt idx="144">
                  <c:v>15.557</c:v>
                </c:pt>
              </c:numCache>
            </c:numRef>
          </c:yVal>
          <c:smooth val="0"/>
        </c:ser>
        <c:ser>
          <c:idx val="1"/>
          <c:order val="1"/>
          <c:tx>
            <c:strRef>
              <c:f>Sheet1!$C$1</c:f>
              <c:strCache>
                <c:ptCount val="1"/>
                <c:pt idx="0">
                  <c:v>D(-)/R(+) (N = 3,071)</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99.967000000000027</c:v>
                </c:pt>
                <c:pt idx="4">
                  <c:v>99.804999999999993</c:v>
                </c:pt>
                <c:pt idx="5">
                  <c:v>99.739000000000004</c:v>
                </c:pt>
                <c:pt idx="6">
                  <c:v>96.644000000000005</c:v>
                </c:pt>
                <c:pt idx="7">
                  <c:v>92.141999999999996</c:v>
                </c:pt>
                <c:pt idx="8">
                  <c:v>91.61999999999999</c:v>
                </c:pt>
                <c:pt idx="9">
                  <c:v>91.456000000000003</c:v>
                </c:pt>
                <c:pt idx="10">
                  <c:v>91.456000000000003</c:v>
                </c:pt>
                <c:pt idx="11">
                  <c:v>91.456000000000003</c:v>
                </c:pt>
                <c:pt idx="12">
                  <c:v>91.456000000000003</c:v>
                </c:pt>
                <c:pt idx="13">
                  <c:v>91.456000000000003</c:v>
                </c:pt>
                <c:pt idx="14">
                  <c:v>91.417000000000527</c:v>
                </c:pt>
                <c:pt idx="15">
                  <c:v>91.262</c:v>
                </c:pt>
                <c:pt idx="16">
                  <c:v>90.516999999999996</c:v>
                </c:pt>
                <c:pt idx="17">
                  <c:v>89.338999999999999</c:v>
                </c:pt>
                <c:pt idx="18">
                  <c:v>84.644999999999996</c:v>
                </c:pt>
                <c:pt idx="19">
                  <c:v>81.007000000000005</c:v>
                </c:pt>
                <c:pt idx="20">
                  <c:v>79.77</c:v>
                </c:pt>
                <c:pt idx="21">
                  <c:v>79.60899999999998</c:v>
                </c:pt>
                <c:pt idx="22">
                  <c:v>79.446000000000026</c:v>
                </c:pt>
                <c:pt idx="23">
                  <c:v>79.446000000000026</c:v>
                </c:pt>
                <c:pt idx="24">
                  <c:v>79.446000000000026</c:v>
                </c:pt>
                <c:pt idx="25">
                  <c:v>79.446000000000026</c:v>
                </c:pt>
                <c:pt idx="26">
                  <c:v>79.446000000000026</c:v>
                </c:pt>
                <c:pt idx="27">
                  <c:v>79.296999999999997</c:v>
                </c:pt>
                <c:pt idx="28">
                  <c:v>78.798000000000002</c:v>
                </c:pt>
                <c:pt idx="29">
                  <c:v>77.397000000000006</c:v>
                </c:pt>
                <c:pt idx="30">
                  <c:v>73.433999999999997</c:v>
                </c:pt>
                <c:pt idx="31">
                  <c:v>70.010000000000005</c:v>
                </c:pt>
                <c:pt idx="32">
                  <c:v>68.994000000000227</c:v>
                </c:pt>
                <c:pt idx="33">
                  <c:v>68.736999999999995</c:v>
                </c:pt>
                <c:pt idx="34">
                  <c:v>68.632999999999981</c:v>
                </c:pt>
                <c:pt idx="35">
                  <c:v>68.632999999999981</c:v>
                </c:pt>
                <c:pt idx="36">
                  <c:v>68.632999999999981</c:v>
                </c:pt>
                <c:pt idx="37">
                  <c:v>68.632999999999981</c:v>
                </c:pt>
                <c:pt idx="38">
                  <c:v>68.570999999999998</c:v>
                </c:pt>
                <c:pt idx="39">
                  <c:v>68.123999999999981</c:v>
                </c:pt>
                <c:pt idx="40">
                  <c:v>67.224999999999994</c:v>
                </c:pt>
                <c:pt idx="41">
                  <c:v>65.801999999999992</c:v>
                </c:pt>
                <c:pt idx="42">
                  <c:v>63.083999999999996</c:v>
                </c:pt>
                <c:pt idx="43">
                  <c:v>60.744</c:v>
                </c:pt>
                <c:pt idx="44">
                  <c:v>60.088000000000001</c:v>
                </c:pt>
                <c:pt idx="45">
                  <c:v>59.823</c:v>
                </c:pt>
                <c:pt idx="46">
                  <c:v>59.689</c:v>
                </c:pt>
                <c:pt idx="47">
                  <c:v>59.689</c:v>
                </c:pt>
                <c:pt idx="48">
                  <c:v>59.689</c:v>
                </c:pt>
                <c:pt idx="49">
                  <c:v>59.689</c:v>
                </c:pt>
                <c:pt idx="50">
                  <c:v>59.689</c:v>
                </c:pt>
                <c:pt idx="51">
                  <c:v>59.527000000000001</c:v>
                </c:pt>
                <c:pt idx="52">
                  <c:v>58.96</c:v>
                </c:pt>
                <c:pt idx="53">
                  <c:v>57.25</c:v>
                </c:pt>
                <c:pt idx="54">
                  <c:v>54.969000000000001</c:v>
                </c:pt>
                <c:pt idx="55">
                  <c:v>52.434000000000005</c:v>
                </c:pt>
                <c:pt idx="56">
                  <c:v>52.269000000000013</c:v>
                </c:pt>
                <c:pt idx="57">
                  <c:v>52.186</c:v>
                </c:pt>
                <c:pt idx="58">
                  <c:v>52.018000000000001</c:v>
                </c:pt>
                <c:pt idx="59">
                  <c:v>52.018000000000001</c:v>
                </c:pt>
                <c:pt idx="60">
                  <c:v>52.018000000000001</c:v>
                </c:pt>
                <c:pt idx="61">
                  <c:v>52.018000000000001</c:v>
                </c:pt>
                <c:pt idx="62">
                  <c:v>51.916000000000004</c:v>
                </c:pt>
                <c:pt idx="63">
                  <c:v>51.812999999999995</c:v>
                </c:pt>
                <c:pt idx="64">
                  <c:v>51.295000000000336</c:v>
                </c:pt>
                <c:pt idx="65">
                  <c:v>50.466000000000001</c:v>
                </c:pt>
                <c:pt idx="66">
                  <c:v>46.931000000000004</c:v>
                </c:pt>
                <c:pt idx="67">
                  <c:v>44.844999999999999</c:v>
                </c:pt>
                <c:pt idx="68">
                  <c:v>44.423000000000002</c:v>
                </c:pt>
                <c:pt idx="69">
                  <c:v>44.316999999999993</c:v>
                </c:pt>
                <c:pt idx="70">
                  <c:v>44.209000000000003</c:v>
                </c:pt>
                <c:pt idx="71">
                  <c:v>44.209000000000003</c:v>
                </c:pt>
                <c:pt idx="72">
                  <c:v>44.209000000000003</c:v>
                </c:pt>
                <c:pt idx="73">
                  <c:v>44.209000000000003</c:v>
                </c:pt>
                <c:pt idx="74">
                  <c:v>44.077000000000005</c:v>
                </c:pt>
                <c:pt idx="75">
                  <c:v>43.808</c:v>
                </c:pt>
                <c:pt idx="76">
                  <c:v>43.134</c:v>
                </c:pt>
                <c:pt idx="77">
                  <c:v>42.322000000000003</c:v>
                </c:pt>
                <c:pt idx="78">
                  <c:v>40.410999999999994</c:v>
                </c:pt>
                <c:pt idx="79">
                  <c:v>38.759</c:v>
                </c:pt>
                <c:pt idx="80">
                  <c:v>38.480000000000004</c:v>
                </c:pt>
                <c:pt idx="81">
                  <c:v>38.480000000000004</c:v>
                </c:pt>
                <c:pt idx="82">
                  <c:v>38.333000000000006</c:v>
                </c:pt>
                <c:pt idx="83">
                  <c:v>38.333000000000006</c:v>
                </c:pt>
                <c:pt idx="84">
                  <c:v>38.333000000000006</c:v>
                </c:pt>
                <c:pt idx="85">
                  <c:v>38.333000000000006</c:v>
                </c:pt>
                <c:pt idx="86">
                  <c:v>38.333000000000006</c:v>
                </c:pt>
                <c:pt idx="87">
                  <c:v>37.963000000000001</c:v>
                </c:pt>
                <c:pt idx="88">
                  <c:v>36.480999999999995</c:v>
                </c:pt>
                <c:pt idx="89">
                  <c:v>35.556000000000004</c:v>
                </c:pt>
                <c:pt idx="90">
                  <c:v>33.519000000000005</c:v>
                </c:pt>
                <c:pt idx="91">
                  <c:v>32.403999999999996</c:v>
                </c:pt>
                <c:pt idx="92">
                  <c:v>32.027000000000001</c:v>
                </c:pt>
                <c:pt idx="93">
                  <c:v>32.027000000000001</c:v>
                </c:pt>
                <c:pt idx="94">
                  <c:v>31.832000000000001</c:v>
                </c:pt>
                <c:pt idx="95">
                  <c:v>31.637000000000135</c:v>
                </c:pt>
                <c:pt idx="96">
                  <c:v>31.637000000000135</c:v>
                </c:pt>
                <c:pt idx="97">
                  <c:v>31.637000000000135</c:v>
                </c:pt>
                <c:pt idx="98">
                  <c:v>31.411999999999999</c:v>
                </c:pt>
                <c:pt idx="99">
                  <c:v>31.181999999999999</c:v>
                </c:pt>
                <c:pt idx="100">
                  <c:v>30.72</c:v>
                </c:pt>
                <c:pt idx="101">
                  <c:v>29.78899999999981</c:v>
                </c:pt>
                <c:pt idx="102">
                  <c:v>28.158000000000001</c:v>
                </c:pt>
                <c:pt idx="103">
                  <c:v>27.216999999999999</c:v>
                </c:pt>
                <c:pt idx="104">
                  <c:v>26.978000000000002</c:v>
                </c:pt>
                <c:pt idx="105">
                  <c:v>26.734999999999999</c:v>
                </c:pt>
                <c:pt idx="106">
                  <c:v>26.734999999999999</c:v>
                </c:pt>
                <c:pt idx="107">
                  <c:v>26.478000000000002</c:v>
                </c:pt>
                <c:pt idx="108">
                  <c:v>26.478000000000002</c:v>
                </c:pt>
                <c:pt idx="109">
                  <c:v>26.478000000000002</c:v>
                </c:pt>
                <c:pt idx="110">
                  <c:v>26.478000000000002</c:v>
                </c:pt>
                <c:pt idx="111">
                  <c:v>26.478000000000002</c:v>
                </c:pt>
                <c:pt idx="112">
                  <c:v>26.478000000000002</c:v>
                </c:pt>
                <c:pt idx="113">
                  <c:v>25.847999999999999</c:v>
                </c:pt>
                <c:pt idx="114">
                  <c:v>24.582999999999821</c:v>
                </c:pt>
                <c:pt idx="115">
                  <c:v>23.625</c:v>
                </c:pt>
                <c:pt idx="116">
                  <c:v>23.300999999999988</c:v>
                </c:pt>
                <c:pt idx="117">
                  <c:v>23.300999999999988</c:v>
                </c:pt>
                <c:pt idx="118">
                  <c:v>23.300999999999988</c:v>
                </c:pt>
                <c:pt idx="119">
                  <c:v>23.300999999999988</c:v>
                </c:pt>
                <c:pt idx="120">
                  <c:v>23.300999999999988</c:v>
                </c:pt>
                <c:pt idx="121">
                  <c:v>23.300999999999988</c:v>
                </c:pt>
                <c:pt idx="122">
                  <c:v>23.300999999999988</c:v>
                </c:pt>
                <c:pt idx="123">
                  <c:v>23.300999999999988</c:v>
                </c:pt>
                <c:pt idx="124">
                  <c:v>23.300999999999988</c:v>
                </c:pt>
                <c:pt idx="125">
                  <c:v>22.771999999999988</c:v>
                </c:pt>
                <c:pt idx="126">
                  <c:v>22.241999999999987</c:v>
                </c:pt>
                <c:pt idx="127">
                  <c:v>21.157000000000131</c:v>
                </c:pt>
                <c:pt idx="128">
                  <c:v>21.157000000000131</c:v>
                </c:pt>
                <c:pt idx="129">
                  <c:v>21.157000000000131</c:v>
                </c:pt>
                <c:pt idx="130">
                  <c:v>21.157000000000131</c:v>
                </c:pt>
                <c:pt idx="131">
                  <c:v>21.157000000000131</c:v>
                </c:pt>
                <c:pt idx="132">
                  <c:v>21.157000000000131</c:v>
                </c:pt>
                <c:pt idx="133">
                  <c:v>21.157000000000131</c:v>
                </c:pt>
                <c:pt idx="134">
                  <c:v>21.157000000000131</c:v>
                </c:pt>
                <c:pt idx="135">
                  <c:v>21.157000000000131</c:v>
                </c:pt>
                <c:pt idx="136">
                  <c:v>20.474999999999987</c:v>
                </c:pt>
                <c:pt idx="137">
                  <c:v>20.474999999999987</c:v>
                </c:pt>
                <c:pt idx="138">
                  <c:v>19.744</c:v>
                </c:pt>
                <c:pt idx="139">
                  <c:v>19.012</c:v>
                </c:pt>
                <c:pt idx="140">
                  <c:v>19.012</c:v>
                </c:pt>
                <c:pt idx="141">
                  <c:v>19.012</c:v>
                </c:pt>
                <c:pt idx="142">
                  <c:v>18.22</c:v>
                </c:pt>
                <c:pt idx="143">
                  <c:v>18.22</c:v>
                </c:pt>
                <c:pt idx="144">
                  <c:v>18.22</c:v>
                </c:pt>
              </c:numCache>
            </c:numRef>
          </c:yVal>
          <c:smooth val="0"/>
        </c:ser>
        <c:ser>
          <c:idx val="2"/>
          <c:order val="2"/>
          <c:tx>
            <c:strRef>
              <c:f>Sheet1!$D$1</c:f>
              <c:strCache>
                <c:ptCount val="1"/>
                <c:pt idx="0">
                  <c:v>D(+)/R(-) (N = 2,869)</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100</c:v>
                </c:pt>
                <c:pt idx="3">
                  <c:v>99.965000000000003</c:v>
                </c:pt>
                <c:pt idx="4">
                  <c:v>99.894999999999996</c:v>
                </c:pt>
                <c:pt idx="5">
                  <c:v>99.685999999999979</c:v>
                </c:pt>
                <c:pt idx="6">
                  <c:v>96.824999999999989</c:v>
                </c:pt>
                <c:pt idx="7">
                  <c:v>91.834999999999994</c:v>
                </c:pt>
                <c:pt idx="8">
                  <c:v>91.137</c:v>
                </c:pt>
                <c:pt idx="9">
                  <c:v>90.856999999999999</c:v>
                </c:pt>
                <c:pt idx="10">
                  <c:v>90.856999999999999</c:v>
                </c:pt>
                <c:pt idx="11">
                  <c:v>90.856999999999999</c:v>
                </c:pt>
                <c:pt idx="12">
                  <c:v>90.856999999999999</c:v>
                </c:pt>
                <c:pt idx="13">
                  <c:v>90.856999999999999</c:v>
                </c:pt>
                <c:pt idx="14">
                  <c:v>90.815000000000012</c:v>
                </c:pt>
                <c:pt idx="15">
                  <c:v>90.555999999999983</c:v>
                </c:pt>
                <c:pt idx="16">
                  <c:v>89.777000000000001</c:v>
                </c:pt>
                <c:pt idx="17">
                  <c:v>88.733999999999995</c:v>
                </c:pt>
                <c:pt idx="18">
                  <c:v>84.77</c:v>
                </c:pt>
                <c:pt idx="19">
                  <c:v>79.728999999999999</c:v>
                </c:pt>
                <c:pt idx="20">
                  <c:v>78.796000000000006</c:v>
                </c:pt>
                <c:pt idx="21">
                  <c:v>78.616</c:v>
                </c:pt>
                <c:pt idx="22">
                  <c:v>78.569999999999993</c:v>
                </c:pt>
                <c:pt idx="23">
                  <c:v>78.569999999999993</c:v>
                </c:pt>
                <c:pt idx="24">
                  <c:v>78.522999999999982</c:v>
                </c:pt>
                <c:pt idx="25">
                  <c:v>78.522999999999982</c:v>
                </c:pt>
                <c:pt idx="26">
                  <c:v>78.35299999999998</c:v>
                </c:pt>
                <c:pt idx="27">
                  <c:v>78.238</c:v>
                </c:pt>
                <c:pt idx="28">
                  <c:v>77.835999999999999</c:v>
                </c:pt>
                <c:pt idx="29">
                  <c:v>76.568000000000012</c:v>
                </c:pt>
                <c:pt idx="30">
                  <c:v>73.387999999999991</c:v>
                </c:pt>
                <c:pt idx="31">
                  <c:v>69.906999999999996</c:v>
                </c:pt>
                <c:pt idx="32">
                  <c:v>69.141999999999996</c:v>
                </c:pt>
                <c:pt idx="33">
                  <c:v>69.022999999999982</c:v>
                </c:pt>
                <c:pt idx="34">
                  <c:v>68.962999999999994</c:v>
                </c:pt>
                <c:pt idx="35">
                  <c:v>68.900999999999996</c:v>
                </c:pt>
                <c:pt idx="36">
                  <c:v>68.900999999999996</c:v>
                </c:pt>
                <c:pt idx="37">
                  <c:v>68.828999999999979</c:v>
                </c:pt>
                <c:pt idx="38">
                  <c:v>68.828999999999979</c:v>
                </c:pt>
                <c:pt idx="39">
                  <c:v>68.381</c:v>
                </c:pt>
                <c:pt idx="40">
                  <c:v>67.927999999999997</c:v>
                </c:pt>
                <c:pt idx="41">
                  <c:v>66.039000000000001</c:v>
                </c:pt>
                <c:pt idx="42">
                  <c:v>63.013000000000005</c:v>
                </c:pt>
                <c:pt idx="43">
                  <c:v>60.056999999999995</c:v>
                </c:pt>
                <c:pt idx="44">
                  <c:v>59.443000000000005</c:v>
                </c:pt>
                <c:pt idx="45">
                  <c:v>59.287000000000006</c:v>
                </c:pt>
                <c:pt idx="46">
                  <c:v>59.287000000000006</c:v>
                </c:pt>
                <c:pt idx="47">
                  <c:v>59.287000000000006</c:v>
                </c:pt>
                <c:pt idx="48">
                  <c:v>59.287000000000006</c:v>
                </c:pt>
                <c:pt idx="49">
                  <c:v>59.287000000000006</c:v>
                </c:pt>
                <c:pt idx="50">
                  <c:v>59.189</c:v>
                </c:pt>
                <c:pt idx="51">
                  <c:v>59.091000000000001</c:v>
                </c:pt>
                <c:pt idx="52">
                  <c:v>58.992000000000012</c:v>
                </c:pt>
                <c:pt idx="53">
                  <c:v>57.997</c:v>
                </c:pt>
                <c:pt idx="54">
                  <c:v>55.391000000000005</c:v>
                </c:pt>
                <c:pt idx="55">
                  <c:v>53.873999999999995</c:v>
                </c:pt>
                <c:pt idx="56">
                  <c:v>53.262000000000263</c:v>
                </c:pt>
                <c:pt idx="57">
                  <c:v>53.159000000000006</c:v>
                </c:pt>
                <c:pt idx="58">
                  <c:v>53.053000000000004</c:v>
                </c:pt>
                <c:pt idx="59">
                  <c:v>53.053000000000004</c:v>
                </c:pt>
                <c:pt idx="60">
                  <c:v>53.053000000000004</c:v>
                </c:pt>
                <c:pt idx="61">
                  <c:v>53.053000000000004</c:v>
                </c:pt>
                <c:pt idx="62">
                  <c:v>52.792000000000328</c:v>
                </c:pt>
                <c:pt idx="63">
                  <c:v>52.658000000000001</c:v>
                </c:pt>
                <c:pt idx="64">
                  <c:v>52.391000000000005</c:v>
                </c:pt>
                <c:pt idx="65">
                  <c:v>51.446000000000005</c:v>
                </c:pt>
                <c:pt idx="66">
                  <c:v>49.15</c:v>
                </c:pt>
                <c:pt idx="67">
                  <c:v>47.381999999999998</c:v>
                </c:pt>
                <c:pt idx="68">
                  <c:v>46.968000000000011</c:v>
                </c:pt>
                <c:pt idx="69">
                  <c:v>46.828000000000003</c:v>
                </c:pt>
                <c:pt idx="70">
                  <c:v>46.828000000000003</c:v>
                </c:pt>
                <c:pt idx="71">
                  <c:v>46.828000000000003</c:v>
                </c:pt>
                <c:pt idx="72">
                  <c:v>46.828000000000003</c:v>
                </c:pt>
                <c:pt idx="73">
                  <c:v>46.828000000000003</c:v>
                </c:pt>
                <c:pt idx="74">
                  <c:v>46.828000000000003</c:v>
                </c:pt>
                <c:pt idx="75">
                  <c:v>46.828000000000003</c:v>
                </c:pt>
                <c:pt idx="76">
                  <c:v>46.097000000000001</c:v>
                </c:pt>
                <c:pt idx="77">
                  <c:v>44.631</c:v>
                </c:pt>
                <c:pt idx="78">
                  <c:v>43.706000000000003</c:v>
                </c:pt>
                <c:pt idx="79">
                  <c:v>42.219000000000001</c:v>
                </c:pt>
                <c:pt idx="80">
                  <c:v>41.841999999999999</c:v>
                </c:pt>
                <c:pt idx="81">
                  <c:v>41.653000000000006</c:v>
                </c:pt>
                <c:pt idx="82">
                  <c:v>41.653000000000006</c:v>
                </c:pt>
                <c:pt idx="83">
                  <c:v>41.653000000000006</c:v>
                </c:pt>
                <c:pt idx="84">
                  <c:v>41.653000000000006</c:v>
                </c:pt>
                <c:pt idx="85">
                  <c:v>41.417999999999999</c:v>
                </c:pt>
                <c:pt idx="86">
                  <c:v>41.417999999999999</c:v>
                </c:pt>
                <c:pt idx="87">
                  <c:v>41.417999999999999</c:v>
                </c:pt>
                <c:pt idx="88">
                  <c:v>40.687000000000005</c:v>
                </c:pt>
                <c:pt idx="89">
                  <c:v>38.957999999999998</c:v>
                </c:pt>
                <c:pt idx="90">
                  <c:v>37.965000000000003</c:v>
                </c:pt>
                <c:pt idx="91">
                  <c:v>36.718000000000011</c:v>
                </c:pt>
                <c:pt idx="92">
                  <c:v>36.718000000000011</c:v>
                </c:pt>
                <c:pt idx="93">
                  <c:v>36.718000000000011</c:v>
                </c:pt>
                <c:pt idx="94">
                  <c:v>36.718000000000011</c:v>
                </c:pt>
                <c:pt idx="95">
                  <c:v>36.718000000000011</c:v>
                </c:pt>
                <c:pt idx="96">
                  <c:v>36.718000000000011</c:v>
                </c:pt>
                <c:pt idx="97">
                  <c:v>36.718000000000011</c:v>
                </c:pt>
                <c:pt idx="98">
                  <c:v>36.718000000000011</c:v>
                </c:pt>
                <c:pt idx="99">
                  <c:v>36.718000000000011</c:v>
                </c:pt>
                <c:pt idx="100">
                  <c:v>36.370999999999995</c:v>
                </c:pt>
                <c:pt idx="101">
                  <c:v>34.958999999999996</c:v>
                </c:pt>
                <c:pt idx="102">
                  <c:v>33.160000000000011</c:v>
                </c:pt>
                <c:pt idx="103">
                  <c:v>32.079000000000001</c:v>
                </c:pt>
                <c:pt idx="104">
                  <c:v>32.079000000000001</c:v>
                </c:pt>
                <c:pt idx="105">
                  <c:v>32.079000000000001</c:v>
                </c:pt>
                <c:pt idx="106">
                  <c:v>32.079000000000001</c:v>
                </c:pt>
                <c:pt idx="107">
                  <c:v>32.079000000000001</c:v>
                </c:pt>
                <c:pt idx="108">
                  <c:v>32.079000000000001</c:v>
                </c:pt>
                <c:pt idx="109">
                  <c:v>32.079000000000001</c:v>
                </c:pt>
                <c:pt idx="110">
                  <c:v>32.079000000000001</c:v>
                </c:pt>
                <c:pt idx="111">
                  <c:v>32.079000000000001</c:v>
                </c:pt>
                <c:pt idx="112">
                  <c:v>32.079000000000001</c:v>
                </c:pt>
                <c:pt idx="113">
                  <c:v>32.079000000000001</c:v>
                </c:pt>
                <c:pt idx="114">
                  <c:v>30.574999999999999</c:v>
                </c:pt>
                <c:pt idx="115">
                  <c:v>29.547000000000001</c:v>
                </c:pt>
                <c:pt idx="116">
                  <c:v>29.547000000000001</c:v>
                </c:pt>
                <c:pt idx="117">
                  <c:v>29.547000000000001</c:v>
                </c:pt>
                <c:pt idx="118">
                  <c:v>29.547000000000001</c:v>
                </c:pt>
                <c:pt idx="119">
                  <c:v>29.547000000000001</c:v>
                </c:pt>
                <c:pt idx="120">
                  <c:v>29.547000000000001</c:v>
                </c:pt>
                <c:pt idx="121">
                  <c:v>29.547000000000001</c:v>
                </c:pt>
                <c:pt idx="122">
                  <c:v>29.547000000000001</c:v>
                </c:pt>
                <c:pt idx="123">
                  <c:v>29.547000000000001</c:v>
                </c:pt>
                <c:pt idx="124">
                  <c:v>29.547000000000001</c:v>
                </c:pt>
                <c:pt idx="125">
                  <c:v>28.809000000000001</c:v>
                </c:pt>
                <c:pt idx="126">
                  <c:v>28.809000000000001</c:v>
                </c:pt>
                <c:pt idx="127">
                  <c:v>28.07</c:v>
                </c:pt>
                <c:pt idx="128">
                  <c:v>28.07</c:v>
                </c:pt>
                <c:pt idx="129">
                  <c:v>28.07</c:v>
                </c:pt>
                <c:pt idx="130">
                  <c:v>28.07</c:v>
                </c:pt>
                <c:pt idx="131">
                  <c:v>28.07</c:v>
                </c:pt>
                <c:pt idx="132">
                  <c:v>28.07</c:v>
                </c:pt>
                <c:pt idx="133">
                  <c:v>28.07</c:v>
                </c:pt>
                <c:pt idx="134">
                  <c:v>28.07</c:v>
                </c:pt>
                <c:pt idx="135">
                  <c:v>28.07</c:v>
                </c:pt>
                <c:pt idx="136">
                  <c:v>28.07</c:v>
                </c:pt>
                <c:pt idx="137">
                  <c:v>27.134000000000135</c:v>
                </c:pt>
                <c:pt idx="138">
                  <c:v>26.199000000000005</c:v>
                </c:pt>
                <c:pt idx="139">
                  <c:v>25.228000000000002</c:v>
                </c:pt>
                <c:pt idx="140">
                  <c:v>25.228000000000002</c:v>
                </c:pt>
                <c:pt idx="141">
                  <c:v>25.228000000000002</c:v>
                </c:pt>
                <c:pt idx="142">
                  <c:v>25.228000000000002</c:v>
                </c:pt>
                <c:pt idx="143">
                  <c:v>25.228000000000002</c:v>
                </c:pt>
                <c:pt idx="144">
                  <c:v>25.228000000000002</c:v>
                </c:pt>
              </c:numCache>
            </c:numRef>
          </c:yVal>
          <c:smooth val="0"/>
        </c:ser>
        <c:ser>
          <c:idx val="3"/>
          <c:order val="3"/>
          <c:tx>
            <c:strRef>
              <c:f>Sheet1!$E$1</c:f>
              <c:strCache>
                <c:ptCount val="1"/>
                <c:pt idx="0">
                  <c:v>D(+)/R(+) (N = 4,915)</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0.33330000000000426</c:v>
                </c:pt>
                <c:pt idx="5">
                  <c:v>0.41670000000000001</c:v>
                </c:pt>
                <c:pt idx="6">
                  <c:v>0.5</c:v>
                </c:pt>
                <c:pt idx="7">
                  <c:v>0.58329999999999949</c:v>
                </c:pt>
                <c:pt idx="8">
                  <c:v>0.66670000000000706</c:v>
                </c:pt>
                <c:pt idx="9">
                  <c:v>0.75000000000000488</c:v>
                </c:pt>
                <c:pt idx="10">
                  <c:v>0.83330000000000004</c:v>
                </c:pt>
                <c:pt idx="11">
                  <c:v>0.91670000000000063</c:v>
                </c:pt>
                <c:pt idx="12">
                  <c:v>1</c:v>
                </c:pt>
                <c:pt idx="13">
                  <c:v>1.0832999999999904</c:v>
                </c:pt>
                <c:pt idx="14">
                  <c:v>1.1667000000000001</c:v>
                </c:pt>
                <c:pt idx="15">
                  <c:v>1.25</c:v>
                </c:pt>
                <c:pt idx="16">
                  <c:v>1.3332999999999904</c:v>
                </c:pt>
                <c:pt idx="17">
                  <c:v>1.4166999999999879</c:v>
                </c:pt>
                <c:pt idx="18">
                  <c:v>1.5</c:v>
                </c:pt>
                <c:pt idx="19">
                  <c:v>1.5832999999999904</c:v>
                </c:pt>
                <c:pt idx="20">
                  <c:v>1.6667000000000001</c:v>
                </c:pt>
                <c:pt idx="21">
                  <c:v>1.75</c:v>
                </c:pt>
                <c:pt idx="22">
                  <c:v>1.8332999999999904</c:v>
                </c:pt>
                <c:pt idx="23">
                  <c:v>1.9167000000000001</c:v>
                </c:pt>
                <c:pt idx="24">
                  <c:v>2</c:v>
                </c:pt>
                <c:pt idx="25">
                  <c:v>2.0832999999999999</c:v>
                </c:pt>
                <c:pt idx="26">
                  <c:v>2.1667000000000001</c:v>
                </c:pt>
                <c:pt idx="27">
                  <c:v>2.25</c:v>
                </c:pt>
                <c:pt idx="28">
                  <c:v>2.3332999999999977</c:v>
                </c:pt>
                <c:pt idx="29">
                  <c:v>2.4166999999999739</c:v>
                </c:pt>
                <c:pt idx="30">
                  <c:v>2.5</c:v>
                </c:pt>
                <c:pt idx="31">
                  <c:v>2.5832999999999999</c:v>
                </c:pt>
                <c:pt idx="32">
                  <c:v>2.6667000000000001</c:v>
                </c:pt>
                <c:pt idx="33">
                  <c:v>2.75</c:v>
                </c:pt>
                <c:pt idx="34">
                  <c:v>2.8332999999999977</c:v>
                </c:pt>
                <c:pt idx="35">
                  <c:v>2.9166999999999739</c:v>
                </c:pt>
                <c:pt idx="36">
                  <c:v>3</c:v>
                </c:pt>
                <c:pt idx="37">
                  <c:v>3.0832999999999999</c:v>
                </c:pt>
                <c:pt idx="38">
                  <c:v>3.1667000000000001</c:v>
                </c:pt>
                <c:pt idx="39">
                  <c:v>3.25</c:v>
                </c:pt>
                <c:pt idx="40">
                  <c:v>3.3332999999999977</c:v>
                </c:pt>
                <c:pt idx="41">
                  <c:v>3.4166999999999739</c:v>
                </c:pt>
                <c:pt idx="42">
                  <c:v>3.5</c:v>
                </c:pt>
                <c:pt idx="43">
                  <c:v>3.5832999999999999</c:v>
                </c:pt>
                <c:pt idx="44">
                  <c:v>3.6667000000000001</c:v>
                </c:pt>
                <c:pt idx="45">
                  <c:v>3.75</c:v>
                </c:pt>
                <c:pt idx="46">
                  <c:v>3.8332999999999977</c:v>
                </c:pt>
                <c:pt idx="47">
                  <c:v>3.9166999999999739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Sheet1!$E$2:$E$146</c:f>
              <c:numCache>
                <c:formatCode>General</c:formatCode>
                <c:ptCount val="145"/>
                <c:pt idx="0">
                  <c:v>100</c:v>
                </c:pt>
                <c:pt idx="1">
                  <c:v>100</c:v>
                </c:pt>
                <c:pt idx="2">
                  <c:v>100</c:v>
                </c:pt>
                <c:pt idx="3">
                  <c:v>100</c:v>
                </c:pt>
                <c:pt idx="4">
                  <c:v>99.959000000000003</c:v>
                </c:pt>
                <c:pt idx="5">
                  <c:v>99.653999999999982</c:v>
                </c:pt>
                <c:pt idx="6">
                  <c:v>96.656999999999982</c:v>
                </c:pt>
                <c:pt idx="7">
                  <c:v>91.986999999999995</c:v>
                </c:pt>
                <c:pt idx="8">
                  <c:v>91.10899999999998</c:v>
                </c:pt>
                <c:pt idx="9">
                  <c:v>90.781999999999996</c:v>
                </c:pt>
                <c:pt idx="10">
                  <c:v>90.781999999999996</c:v>
                </c:pt>
                <c:pt idx="11">
                  <c:v>90.781999999999996</c:v>
                </c:pt>
                <c:pt idx="12">
                  <c:v>90.781999999999996</c:v>
                </c:pt>
                <c:pt idx="13">
                  <c:v>90.757999999999996</c:v>
                </c:pt>
                <c:pt idx="14">
                  <c:v>90.710000000000022</c:v>
                </c:pt>
                <c:pt idx="15">
                  <c:v>90.537999999999997</c:v>
                </c:pt>
                <c:pt idx="16">
                  <c:v>90.141999999999996</c:v>
                </c:pt>
                <c:pt idx="17">
                  <c:v>88.453000000000003</c:v>
                </c:pt>
                <c:pt idx="18">
                  <c:v>84.39</c:v>
                </c:pt>
                <c:pt idx="19">
                  <c:v>79.881</c:v>
                </c:pt>
                <c:pt idx="20">
                  <c:v>78.563999999999993</c:v>
                </c:pt>
                <c:pt idx="21">
                  <c:v>78.10199999999999</c:v>
                </c:pt>
                <c:pt idx="22">
                  <c:v>77.92</c:v>
                </c:pt>
                <c:pt idx="23">
                  <c:v>77.840999999999994</c:v>
                </c:pt>
                <c:pt idx="24">
                  <c:v>77.840999999999994</c:v>
                </c:pt>
                <c:pt idx="25">
                  <c:v>77.840999999999994</c:v>
                </c:pt>
                <c:pt idx="26">
                  <c:v>77.777999999999992</c:v>
                </c:pt>
                <c:pt idx="27">
                  <c:v>77.489000000000004</c:v>
                </c:pt>
                <c:pt idx="28">
                  <c:v>76.486999999999995</c:v>
                </c:pt>
                <c:pt idx="29">
                  <c:v>74.768000000000001</c:v>
                </c:pt>
                <c:pt idx="30">
                  <c:v>71.125999999999948</c:v>
                </c:pt>
                <c:pt idx="31">
                  <c:v>67.798000000000002</c:v>
                </c:pt>
                <c:pt idx="32">
                  <c:v>66.878999999999948</c:v>
                </c:pt>
                <c:pt idx="33">
                  <c:v>66.449000000000026</c:v>
                </c:pt>
                <c:pt idx="34">
                  <c:v>66.415999999999997</c:v>
                </c:pt>
                <c:pt idx="35">
                  <c:v>66.381</c:v>
                </c:pt>
                <c:pt idx="36">
                  <c:v>66.381</c:v>
                </c:pt>
                <c:pt idx="37">
                  <c:v>66.340999999999994</c:v>
                </c:pt>
                <c:pt idx="38">
                  <c:v>66.340999999999994</c:v>
                </c:pt>
                <c:pt idx="39">
                  <c:v>66.257999999999996</c:v>
                </c:pt>
                <c:pt idx="40">
                  <c:v>65.381</c:v>
                </c:pt>
                <c:pt idx="41">
                  <c:v>64.164999999999992</c:v>
                </c:pt>
                <c:pt idx="42">
                  <c:v>60.843000000000004</c:v>
                </c:pt>
                <c:pt idx="43">
                  <c:v>58.102000000000011</c:v>
                </c:pt>
                <c:pt idx="44">
                  <c:v>57.249000000000002</c:v>
                </c:pt>
                <c:pt idx="45">
                  <c:v>56.903999999999996</c:v>
                </c:pt>
                <c:pt idx="46">
                  <c:v>56.86</c:v>
                </c:pt>
                <c:pt idx="47">
                  <c:v>56.815999999999995</c:v>
                </c:pt>
                <c:pt idx="48">
                  <c:v>56.815999999999995</c:v>
                </c:pt>
                <c:pt idx="49">
                  <c:v>56.815999999999995</c:v>
                </c:pt>
                <c:pt idx="50">
                  <c:v>56.653999999999996</c:v>
                </c:pt>
                <c:pt idx="51">
                  <c:v>56.543000000000006</c:v>
                </c:pt>
                <c:pt idx="52">
                  <c:v>55.821000000000005</c:v>
                </c:pt>
                <c:pt idx="53">
                  <c:v>54.649000000000001</c:v>
                </c:pt>
                <c:pt idx="54">
                  <c:v>51.906000000000006</c:v>
                </c:pt>
                <c:pt idx="55">
                  <c:v>49.539000000000001</c:v>
                </c:pt>
                <c:pt idx="56">
                  <c:v>48.913000000000004</c:v>
                </c:pt>
                <c:pt idx="57">
                  <c:v>48.565000000000012</c:v>
                </c:pt>
                <c:pt idx="58">
                  <c:v>48.565000000000012</c:v>
                </c:pt>
                <c:pt idx="59">
                  <c:v>48.565000000000012</c:v>
                </c:pt>
                <c:pt idx="60">
                  <c:v>48.565000000000012</c:v>
                </c:pt>
                <c:pt idx="61">
                  <c:v>48.565000000000012</c:v>
                </c:pt>
                <c:pt idx="62">
                  <c:v>48.565000000000012</c:v>
                </c:pt>
                <c:pt idx="63">
                  <c:v>48.413000000000004</c:v>
                </c:pt>
                <c:pt idx="64">
                  <c:v>47.955999999999996</c:v>
                </c:pt>
                <c:pt idx="65">
                  <c:v>46.428000000000011</c:v>
                </c:pt>
                <c:pt idx="66">
                  <c:v>43.967000000000006</c:v>
                </c:pt>
                <c:pt idx="67">
                  <c:v>42.805</c:v>
                </c:pt>
                <c:pt idx="68">
                  <c:v>42.57</c:v>
                </c:pt>
                <c:pt idx="69">
                  <c:v>42.57</c:v>
                </c:pt>
                <c:pt idx="70">
                  <c:v>42.57</c:v>
                </c:pt>
                <c:pt idx="71">
                  <c:v>42.57</c:v>
                </c:pt>
                <c:pt idx="72">
                  <c:v>42.57</c:v>
                </c:pt>
                <c:pt idx="73">
                  <c:v>42.57</c:v>
                </c:pt>
                <c:pt idx="74">
                  <c:v>42.57</c:v>
                </c:pt>
                <c:pt idx="75">
                  <c:v>42.467000000000006</c:v>
                </c:pt>
                <c:pt idx="76">
                  <c:v>41.949000000000005</c:v>
                </c:pt>
                <c:pt idx="77">
                  <c:v>40.391000000000005</c:v>
                </c:pt>
                <c:pt idx="78">
                  <c:v>38.417999999999999</c:v>
                </c:pt>
                <c:pt idx="79">
                  <c:v>35.701000000000001</c:v>
                </c:pt>
                <c:pt idx="80">
                  <c:v>35.489000000000004</c:v>
                </c:pt>
                <c:pt idx="81">
                  <c:v>35.271000000000001</c:v>
                </c:pt>
                <c:pt idx="82">
                  <c:v>35.271000000000001</c:v>
                </c:pt>
                <c:pt idx="83">
                  <c:v>35.271000000000001</c:v>
                </c:pt>
                <c:pt idx="84">
                  <c:v>35.271000000000001</c:v>
                </c:pt>
                <c:pt idx="85">
                  <c:v>35.271000000000001</c:v>
                </c:pt>
                <c:pt idx="86">
                  <c:v>35.133000000000003</c:v>
                </c:pt>
                <c:pt idx="87">
                  <c:v>35.133000000000003</c:v>
                </c:pt>
                <c:pt idx="88">
                  <c:v>34.564</c:v>
                </c:pt>
                <c:pt idx="89">
                  <c:v>33.426000000000002</c:v>
                </c:pt>
                <c:pt idx="90">
                  <c:v>33.141000000000005</c:v>
                </c:pt>
                <c:pt idx="91">
                  <c:v>31.853999999999999</c:v>
                </c:pt>
                <c:pt idx="92">
                  <c:v>31.709</c:v>
                </c:pt>
                <c:pt idx="93">
                  <c:v>31.709</c:v>
                </c:pt>
                <c:pt idx="94">
                  <c:v>31.709</c:v>
                </c:pt>
                <c:pt idx="95">
                  <c:v>31.709</c:v>
                </c:pt>
                <c:pt idx="96">
                  <c:v>31.709</c:v>
                </c:pt>
                <c:pt idx="97">
                  <c:v>31.709</c:v>
                </c:pt>
                <c:pt idx="98">
                  <c:v>31.310000000000031</c:v>
                </c:pt>
                <c:pt idx="99">
                  <c:v>30.712</c:v>
                </c:pt>
                <c:pt idx="100">
                  <c:v>30.308</c:v>
                </c:pt>
                <c:pt idx="101">
                  <c:v>29.498999999999889</c:v>
                </c:pt>
                <c:pt idx="102">
                  <c:v>28.481999999999989</c:v>
                </c:pt>
                <c:pt idx="103">
                  <c:v>26.834000000000035</c:v>
                </c:pt>
                <c:pt idx="104">
                  <c:v>26.417999999999999</c:v>
                </c:pt>
                <c:pt idx="105">
                  <c:v>26.204999999999988</c:v>
                </c:pt>
                <c:pt idx="106">
                  <c:v>25.99</c:v>
                </c:pt>
                <c:pt idx="107">
                  <c:v>25.99</c:v>
                </c:pt>
                <c:pt idx="108">
                  <c:v>25.99</c:v>
                </c:pt>
                <c:pt idx="109">
                  <c:v>25.99</c:v>
                </c:pt>
                <c:pt idx="110">
                  <c:v>25.99</c:v>
                </c:pt>
                <c:pt idx="111">
                  <c:v>25.719000000000001</c:v>
                </c:pt>
                <c:pt idx="112">
                  <c:v>25.446000000000002</c:v>
                </c:pt>
                <c:pt idx="113">
                  <c:v>24.067999999999987</c:v>
                </c:pt>
                <c:pt idx="114">
                  <c:v>23.238</c:v>
                </c:pt>
                <c:pt idx="115">
                  <c:v>21.847999999999999</c:v>
                </c:pt>
                <c:pt idx="116">
                  <c:v>21.567999999999987</c:v>
                </c:pt>
                <c:pt idx="117">
                  <c:v>21.567999999999987</c:v>
                </c:pt>
                <c:pt idx="118">
                  <c:v>21.567999999999987</c:v>
                </c:pt>
                <c:pt idx="119">
                  <c:v>21.567999999999987</c:v>
                </c:pt>
                <c:pt idx="120">
                  <c:v>21.567999999999987</c:v>
                </c:pt>
                <c:pt idx="121">
                  <c:v>21.567999999999987</c:v>
                </c:pt>
                <c:pt idx="122">
                  <c:v>21.567999999999987</c:v>
                </c:pt>
                <c:pt idx="123">
                  <c:v>21.567999999999987</c:v>
                </c:pt>
                <c:pt idx="124">
                  <c:v>21.567999999999987</c:v>
                </c:pt>
                <c:pt idx="125">
                  <c:v>21.567999999999987</c:v>
                </c:pt>
                <c:pt idx="126">
                  <c:v>20.768999999999817</c:v>
                </c:pt>
                <c:pt idx="127">
                  <c:v>20.768999999999817</c:v>
                </c:pt>
                <c:pt idx="128">
                  <c:v>20.768999999999817</c:v>
                </c:pt>
                <c:pt idx="129">
                  <c:v>20.768999999999817</c:v>
                </c:pt>
                <c:pt idx="130">
                  <c:v>20.768999999999817</c:v>
                </c:pt>
                <c:pt idx="131">
                  <c:v>20.768999999999817</c:v>
                </c:pt>
                <c:pt idx="132">
                  <c:v>20.768999999999817</c:v>
                </c:pt>
                <c:pt idx="133">
                  <c:v>20.768999999999817</c:v>
                </c:pt>
                <c:pt idx="134">
                  <c:v>20.768999999999817</c:v>
                </c:pt>
                <c:pt idx="135">
                  <c:v>20.236999999999988</c:v>
                </c:pt>
                <c:pt idx="136">
                  <c:v>19.172000000000001</c:v>
                </c:pt>
                <c:pt idx="137">
                  <c:v>19.172000000000001</c:v>
                </c:pt>
                <c:pt idx="138">
                  <c:v>18.638999999999999</c:v>
                </c:pt>
                <c:pt idx="139">
                  <c:v>18.638999999999999</c:v>
                </c:pt>
                <c:pt idx="140">
                  <c:v>18.638999999999999</c:v>
                </c:pt>
                <c:pt idx="141">
                  <c:v>18.638999999999999</c:v>
                </c:pt>
                <c:pt idx="142">
                  <c:v>18.638999999999999</c:v>
                </c:pt>
                <c:pt idx="143">
                  <c:v>18.638999999999999</c:v>
                </c:pt>
                <c:pt idx="144">
                  <c:v>18.638999999999999</c:v>
                </c:pt>
              </c:numCache>
            </c:numRef>
          </c:yVal>
          <c:smooth val="0"/>
        </c:ser>
        <c:dLbls>
          <c:showLegendKey val="0"/>
          <c:showVal val="0"/>
          <c:showCatName val="0"/>
          <c:showSerName val="0"/>
          <c:showPercent val="0"/>
          <c:showBubbleSize val="0"/>
        </c:dLbls>
        <c:axId val="837991136"/>
        <c:axId val="837991528"/>
      </c:scatterChart>
      <c:valAx>
        <c:axId val="837991136"/>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7991528"/>
        <c:crosses val="autoZero"/>
        <c:crossBetween val="midCat"/>
        <c:majorUnit val="1"/>
      </c:valAx>
      <c:valAx>
        <c:axId val="8379915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3799113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40621675609132929"/>
          <c:y val="4.8754339175345024E-2"/>
          <c:w val="0.53926996957238749"/>
          <c:h val="0.16111421556176544"/>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37"/>
          <c:h val="0.83794682922699193"/>
        </c:manualLayout>
      </c:layout>
      <c:scatterChart>
        <c:scatterStyle val="lineMarker"/>
        <c:varyColors val="0"/>
        <c:ser>
          <c:idx val="0"/>
          <c:order val="0"/>
          <c:tx>
            <c:strRef>
              <c:f>Sheet1!$B$1</c:f>
              <c:strCache>
                <c:ptCount val="1"/>
                <c:pt idx="0">
                  <c:v>Freedom from Severe Renal Dysfunction (N=18,897)</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99.762</c:v>
                </c:pt>
                <c:pt idx="3">
                  <c:v>99.254000000000005</c:v>
                </c:pt>
                <c:pt idx="4">
                  <c:v>98.808000000000007</c:v>
                </c:pt>
                <c:pt idx="5">
                  <c:v>98.177000000000007</c:v>
                </c:pt>
                <c:pt idx="6">
                  <c:v>96.043000000000006</c:v>
                </c:pt>
                <c:pt idx="7">
                  <c:v>93.266000000000005</c:v>
                </c:pt>
                <c:pt idx="8">
                  <c:v>92.834000000000003</c:v>
                </c:pt>
                <c:pt idx="9">
                  <c:v>92.724000000000004</c:v>
                </c:pt>
                <c:pt idx="10">
                  <c:v>92.724000000000004</c:v>
                </c:pt>
                <c:pt idx="11">
                  <c:v>92.724000000000004</c:v>
                </c:pt>
                <c:pt idx="12">
                  <c:v>92.724000000000004</c:v>
                </c:pt>
                <c:pt idx="13">
                  <c:v>92.716999999999999</c:v>
                </c:pt>
                <c:pt idx="14">
                  <c:v>92.703999999999994</c:v>
                </c:pt>
                <c:pt idx="15">
                  <c:v>92.622</c:v>
                </c:pt>
                <c:pt idx="16">
                  <c:v>92.346000000000004</c:v>
                </c:pt>
                <c:pt idx="17">
                  <c:v>91.87</c:v>
                </c:pt>
                <c:pt idx="18">
                  <c:v>90.436999999999998</c:v>
                </c:pt>
                <c:pt idx="19">
                  <c:v>88.921000000000006</c:v>
                </c:pt>
                <c:pt idx="20">
                  <c:v>88.373000000000005</c:v>
                </c:pt>
                <c:pt idx="21">
                  <c:v>88.153000000000006</c:v>
                </c:pt>
                <c:pt idx="22">
                  <c:v>88.123999999999995</c:v>
                </c:pt>
                <c:pt idx="23">
                  <c:v>88.102000000000004</c:v>
                </c:pt>
                <c:pt idx="24">
                  <c:v>88.102000000000004</c:v>
                </c:pt>
                <c:pt idx="25">
                  <c:v>88.084999999999994</c:v>
                </c:pt>
                <c:pt idx="26">
                  <c:v>88.067999999999998</c:v>
                </c:pt>
                <c:pt idx="27">
                  <c:v>88.006</c:v>
                </c:pt>
                <c:pt idx="28">
                  <c:v>87.662000000000006</c:v>
                </c:pt>
                <c:pt idx="29">
                  <c:v>87.147000000000006</c:v>
                </c:pt>
                <c:pt idx="30">
                  <c:v>85.706999999999994</c:v>
                </c:pt>
                <c:pt idx="31">
                  <c:v>84.222999999999999</c:v>
                </c:pt>
                <c:pt idx="32">
                  <c:v>83.897999999999996</c:v>
                </c:pt>
                <c:pt idx="33">
                  <c:v>83.724000000000004</c:v>
                </c:pt>
                <c:pt idx="34">
                  <c:v>83.686999999999998</c:v>
                </c:pt>
                <c:pt idx="35">
                  <c:v>83.686999999999998</c:v>
                </c:pt>
                <c:pt idx="36">
                  <c:v>83.686999999999998</c:v>
                </c:pt>
                <c:pt idx="37">
                  <c:v>83.665000000000006</c:v>
                </c:pt>
                <c:pt idx="38">
                  <c:v>83.665000000000006</c:v>
                </c:pt>
                <c:pt idx="39">
                  <c:v>83.561999999999998</c:v>
                </c:pt>
                <c:pt idx="40">
                  <c:v>83.322000000000003</c:v>
                </c:pt>
                <c:pt idx="41">
                  <c:v>82.793000000000006</c:v>
                </c:pt>
                <c:pt idx="42">
                  <c:v>81.676000000000002</c:v>
                </c:pt>
                <c:pt idx="43">
                  <c:v>80.495000000000005</c:v>
                </c:pt>
                <c:pt idx="44">
                  <c:v>80.051000000000002</c:v>
                </c:pt>
                <c:pt idx="45">
                  <c:v>79.837999999999994</c:v>
                </c:pt>
                <c:pt idx="46">
                  <c:v>79.790000000000006</c:v>
                </c:pt>
                <c:pt idx="47">
                  <c:v>79.778000000000006</c:v>
                </c:pt>
                <c:pt idx="48">
                  <c:v>79.778000000000006</c:v>
                </c:pt>
                <c:pt idx="49">
                  <c:v>79.778000000000006</c:v>
                </c:pt>
                <c:pt idx="50">
                  <c:v>79.763000000000005</c:v>
                </c:pt>
                <c:pt idx="51">
                  <c:v>79.674999999999997</c:v>
                </c:pt>
                <c:pt idx="52">
                  <c:v>79.349000000000004</c:v>
                </c:pt>
                <c:pt idx="53">
                  <c:v>78.650999999999996</c:v>
                </c:pt>
                <c:pt idx="54">
                  <c:v>77.474999999999994</c:v>
                </c:pt>
                <c:pt idx="55">
                  <c:v>76.533000000000001</c:v>
                </c:pt>
                <c:pt idx="56">
                  <c:v>76.230999999999995</c:v>
                </c:pt>
                <c:pt idx="57">
                  <c:v>76.123999999999995</c:v>
                </c:pt>
                <c:pt idx="58">
                  <c:v>76.061000000000007</c:v>
                </c:pt>
                <c:pt idx="59">
                  <c:v>76.061000000000007</c:v>
                </c:pt>
                <c:pt idx="60">
                  <c:v>76.061000000000007</c:v>
                </c:pt>
                <c:pt idx="61">
                  <c:v>76.043000000000006</c:v>
                </c:pt>
                <c:pt idx="62">
                  <c:v>75.986999999999995</c:v>
                </c:pt>
                <c:pt idx="63">
                  <c:v>75.891999999999996</c:v>
                </c:pt>
                <c:pt idx="64">
                  <c:v>75.486999999999995</c:v>
                </c:pt>
                <c:pt idx="65">
                  <c:v>74.984999999999999</c:v>
                </c:pt>
                <c:pt idx="66">
                  <c:v>73.804000000000002</c:v>
                </c:pt>
                <c:pt idx="67">
                  <c:v>72.927999999999997</c:v>
                </c:pt>
                <c:pt idx="68">
                  <c:v>72.631</c:v>
                </c:pt>
                <c:pt idx="69">
                  <c:v>72.551000000000002</c:v>
                </c:pt>
                <c:pt idx="70">
                  <c:v>72.531000000000006</c:v>
                </c:pt>
                <c:pt idx="71">
                  <c:v>72.531000000000006</c:v>
                </c:pt>
                <c:pt idx="72">
                  <c:v>72.531000000000006</c:v>
                </c:pt>
                <c:pt idx="73">
                  <c:v>72.531000000000006</c:v>
                </c:pt>
                <c:pt idx="74">
                  <c:v>72.506</c:v>
                </c:pt>
                <c:pt idx="75">
                  <c:v>72.331999999999994</c:v>
                </c:pt>
                <c:pt idx="76">
                  <c:v>71.882000000000005</c:v>
                </c:pt>
                <c:pt idx="77">
                  <c:v>71.379000000000005</c:v>
                </c:pt>
                <c:pt idx="78">
                  <c:v>70.09</c:v>
                </c:pt>
                <c:pt idx="79">
                  <c:v>69.251000000000005</c:v>
                </c:pt>
                <c:pt idx="80">
                  <c:v>69.019000000000005</c:v>
                </c:pt>
                <c:pt idx="81">
                  <c:v>68.914000000000001</c:v>
                </c:pt>
                <c:pt idx="82">
                  <c:v>68.888000000000005</c:v>
                </c:pt>
                <c:pt idx="83">
                  <c:v>68.888000000000005</c:v>
                </c:pt>
                <c:pt idx="84">
                  <c:v>68.888000000000005</c:v>
                </c:pt>
                <c:pt idx="85">
                  <c:v>68.888000000000005</c:v>
                </c:pt>
                <c:pt idx="86">
                  <c:v>68.853999999999999</c:v>
                </c:pt>
                <c:pt idx="87">
                  <c:v>68.75</c:v>
                </c:pt>
                <c:pt idx="88">
                  <c:v>68.402000000000001</c:v>
                </c:pt>
                <c:pt idx="89">
                  <c:v>67.912999999999997</c:v>
                </c:pt>
                <c:pt idx="90">
                  <c:v>67.037999999999997</c:v>
                </c:pt>
                <c:pt idx="91">
                  <c:v>66.335999999999999</c:v>
                </c:pt>
                <c:pt idx="92">
                  <c:v>66.087999999999994</c:v>
                </c:pt>
                <c:pt idx="93">
                  <c:v>66.015000000000001</c:v>
                </c:pt>
                <c:pt idx="94">
                  <c:v>65.903999999999996</c:v>
                </c:pt>
                <c:pt idx="95">
                  <c:v>65.903999999999996</c:v>
                </c:pt>
                <c:pt idx="96">
                  <c:v>65.903999999999996</c:v>
                </c:pt>
                <c:pt idx="97">
                  <c:v>65.903999999999996</c:v>
                </c:pt>
                <c:pt idx="98">
                  <c:v>65.855999999999995</c:v>
                </c:pt>
                <c:pt idx="99">
                  <c:v>65.569000000000003</c:v>
                </c:pt>
                <c:pt idx="100">
                  <c:v>65.231999999999999</c:v>
                </c:pt>
                <c:pt idx="101">
                  <c:v>64.700999999999993</c:v>
                </c:pt>
                <c:pt idx="102">
                  <c:v>63.923999999999999</c:v>
                </c:pt>
                <c:pt idx="103">
                  <c:v>63.146000000000001</c:v>
                </c:pt>
                <c:pt idx="104">
                  <c:v>63.046999999999997</c:v>
                </c:pt>
                <c:pt idx="105">
                  <c:v>62.947000000000003</c:v>
                </c:pt>
                <c:pt idx="106">
                  <c:v>62.893999999999998</c:v>
                </c:pt>
                <c:pt idx="107">
                  <c:v>62.893999999999998</c:v>
                </c:pt>
                <c:pt idx="108">
                  <c:v>62.835000000000001</c:v>
                </c:pt>
                <c:pt idx="109">
                  <c:v>62.835000000000001</c:v>
                </c:pt>
                <c:pt idx="110">
                  <c:v>62.765999999999998</c:v>
                </c:pt>
                <c:pt idx="111">
                  <c:v>62.697000000000003</c:v>
                </c:pt>
                <c:pt idx="112">
                  <c:v>62.277999999999999</c:v>
                </c:pt>
                <c:pt idx="113">
                  <c:v>61.576000000000001</c:v>
                </c:pt>
                <c:pt idx="114">
                  <c:v>60.731999999999999</c:v>
                </c:pt>
                <c:pt idx="115">
                  <c:v>60.095999999999997</c:v>
                </c:pt>
                <c:pt idx="116">
                  <c:v>59.953000000000003</c:v>
                </c:pt>
                <c:pt idx="117">
                  <c:v>59.953000000000003</c:v>
                </c:pt>
                <c:pt idx="118">
                  <c:v>59.953000000000003</c:v>
                </c:pt>
                <c:pt idx="119">
                  <c:v>59.953000000000003</c:v>
                </c:pt>
                <c:pt idx="120">
                  <c:v>59.953000000000003</c:v>
                </c:pt>
                <c:pt idx="121">
                  <c:v>59.953000000000003</c:v>
                </c:pt>
                <c:pt idx="122">
                  <c:v>59.953000000000003</c:v>
                </c:pt>
                <c:pt idx="123">
                  <c:v>59.756999999999998</c:v>
                </c:pt>
                <c:pt idx="124">
                  <c:v>59.462000000000003</c:v>
                </c:pt>
                <c:pt idx="125">
                  <c:v>59.067999999999998</c:v>
                </c:pt>
                <c:pt idx="126">
                  <c:v>58.378999999999998</c:v>
                </c:pt>
                <c:pt idx="127">
                  <c:v>57.783000000000001</c:v>
                </c:pt>
                <c:pt idx="128">
                  <c:v>57.374000000000002</c:v>
                </c:pt>
                <c:pt idx="129">
                  <c:v>57.374000000000002</c:v>
                </c:pt>
                <c:pt idx="130">
                  <c:v>57.374000000000002</c:v>
                </c:pt>
                <c:pt idx="131">
                  <c:v>57.374000000000002</c:v>
                </c:pt>
                <c:pt idx="132">
                  <c:v>57.374000000000002</c:v>
                </c:pt>
                <c:pt idx="133">
                  <c:v>57.374000000000002</c:v>
                </c:pt>
                <c:pt idx="134">
                  <c:v>57.374000000000002</c:v>
                </c:pt>
                <c:pt idx="135">
                  <c:v>57.228999999999999</c:v>
                </c:pt>
                <c:pt idx="136">
                  <c:v>56.939</c:v>
                </c:pt>
                <c:pt idx="137">
                  <c:v>56.209000000000003</c:v>
                </c:pt>
                <c:pt idx="138">
                  <c:v>55.622999999999998</c:v>
                </c:pt>
                <c:pt idx="139">
                  <c:v>55.183999999999997</c:v>
                </c:pt>
                <c:pt idx="140">
                  <c:v>55.183999999999997</c:v>
                </c:pt>
                <c:pt idx="141">
                  <c:v>55.183999999999997</c:v>
                </c:pt>
                <c:pt idx="142">
                  <c:v>55.183999999999997</c:v>
                </c:pt>
                <c:pt idx="143">
                  <c:v>55.183999999999997</c:v>
                </c:pt>
                <c:pt idx="144">
                  <c:v>55.183999999999997</c:v>
                </c:pt>
                <c:pt idx="145">
                  <c:v>55.183999999999997</c:v>
                </c:pt>
                <c:pt idx="146">
                  <c:v>55.183999999999997</c:v>
                </c:pt>
                <c:pt idx="147">
                  <c:v>54.970999999999997</c:v>
                </c:pt>
                <c:pt idx="148">
                  <c:v>54.542999999999999</c:v>
                </c:pt>
                <c:pt idx="149">
                  <c:v>53.901000000000003</c:v>
                </c:pt>
                <c:pt idx="150">
                  <c:v>53.688000000000002</c:v>
                </c:pt>
                <c:pt idx="151">
                  <c:v>53.045999999999999</c:v>
                </c:pt>
                <c:pt idx="152">
                  <c:v>52.828000000000003</c:v>
                </c:pt>
                <c:pt idx="153">
                  <c:v>52.828000000000003</c:v>
                </c:pt>
                <c:pt idx="154">
                  <c:v>52.828000000000003</c:v>
                </c:pt>
                <c:pt idx="155">
                  <c:v>52.828000000000003</c:v>
                </c:pt>
                <c:pt idx="156">
                  <c:v>52.828000000000003</c:v>
                </c:pt>
                <c:pt idx="157">
                  <c:v>52.828000000000003</c:v>
                </c:pt>
                <c:pt idx="158">
                  <c:v>52.828000000000003</c:v>
                </c:pt>
                <c:pt idx="159">
                  <c:v>52.174999999999997</c:v>
                </c:pt>
                <c:pt idx="160">
                  <c:v>51.523000000000003</c:v>
                </c:pt>
                <c:pt idx="161">
                  <c:v>51.197000000000003</c:v>
                </c:pt>
                <c:pt idx="162">
                  <c:v>50.542999999999999</c:v>
                </c:pt>
                <c:pt idx="163">
                  <c:v>50.215000000000003</c:v>
                </c:pt>
                <c:pt idx="164">
                  <c:v>49.88</c:v>
                </c:pt>
                <c:pt idx="165">
                  <c:v>49.88</c:v>
                </c:pt>
                <c:pt idx="166">
                  <c:v>49.88</c:v>
                </c:pt>
                <c:pt idx="167">
                  <c:v>49.88</c:v>
                </c:pt>
                <c:pt idx="168">
                  <c:v>49.88</c:v>
                </c:pt>
                <c:pt idx="169">
                  <c:v>49.88</c:v>
                </c:pt>
                <c:pt idx="170">
                  <c:v>49.88</c:v>
                </c:pt>
                <c:pt idx="171">
                  <c:v>49.88</c:v>
                </c:pt>
                <c:pt idx="172">
                  <c:v>49.88</c:v>
                </c:pt>
                <c:pt idx="173">
                  <c:v>49.390999999999998</c:v>
                </c:pt>
                <c:pt idx="174">
                  <c:v>47.923999999999999</c:v>
                </c:pt>
                <c:pt idx="175">
                  <c:v>47.923999999999999</c:v>
                </c:pt>
                <c:pt idx="176">
                  <c:v>47.414000000000001</c:v>
                </c:pt>
                <c:pt idx="177">
                  <c:v>47.414000000000001</c:v>
                </c:pt>
                <c:pt idx="178">
                  <c:v>47.414000000000001</c:v>
                </c:pt>
                <c:pt idx="179">
                  <c:v>47.414000000000001</c:v>
                </c:pt>
                <c:pt idx="180">
                  <c:v>47.414000000000001</c:v>
                </c:pt>
              </c:numCache>
            </c:numRef>
          </c:yVal>
          <c:smooth val="0"/>
        </c:ser>
        <c:dLbls>
          <c:showLegendKey val="0"/>
          <c:showVal val="0"/>
          <c:showCatName val="0"/>
          <c:showSerName val="0"/>
          <c:showPercent val="0"/>
          <c:showBubbleSize val="0"/>
        </c:dLbls>
        <c:axId val="837992312"/>
        <c:axId val="837992704"/>
      </c:scatterChart>
      <c:valAx>
        <c:axId val="837992312"/>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7992704"/>
        <c:crosses val="autoZero"/>
        <c:crossBetween val="midCat"/>
        <c:majorUnit val="1"/>
      </c:valAx>
      <c:valAx>
        <c:axId val="8379927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3799231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55665923396744021"/>
          <c:y val="6.4883371433409734E-2"/>
          <c:w val="0.39171834715351111"/>
          <c:h val="9.9374312081957725E-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userShapes r:id="rId2"/>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83794682922699193"/>
        </c:manualLayout>
      </c:layout>
      <c:scatterChart>
        <c:scatterStyle val="lineMarker"/>
        <c:varyColors val="0"/>
        <c:ser>
          <c:idx val="0"/>
          <c:order val="0"/>
          <c:tx>
            <c:strRef>
              <c:f>Sheet1!$B$1</c:f>
              <c:strCache>
                <c:ptCount val="1"/>
                <c:pt idx="0">
                  <c:v>Freedom from Severe Renal Dysfunction (N=16,952)</c:v>
                </c:pt>
              </c:strCache>
            </c:strRef>
          </c:tx>
          <c:spPr>
            <a:ln w="41275">
              <a:solidFill>
                <a:srgbClr val="00FF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100</c:v>
                </c:pt>
                <c:pt idx="2">
                  <c:v>99.994</c:v>
                </c:pt>
                <c:pt idx="3">
                  <c:v>99.975999999999999</c:v>
                </c:pt>
                <c:pt idx="4">
                  <c:v>99.953000000000003</c:v>
                </c:pt>
                <c:pt idx="5">
                  <c:v>99.816999999999993</c:v>
                </c:pt>
                <c:pt idx="6">
                  <c:v>98.081999999999994</c:v>
                </c:pt>
                <c:pt idx="7">
                  <c:v>95.054000000000002</c:v>
                </c:pt>
                <c:pt idx="8">
                  <c:v>94.593000000000004</c:v>
                </c:pt>
                <c:pt idx="9">
                  <c:v>94.474999999999994</c:v>
                </c:pt>
                <c:pt idx="10">
                  <c:v>94.474999999999994</c:v>
                </c:pt>
                <c:pt idx="11">
                  <c:v>94.474999999999994</c:v>
                </c:pt>
                <c:pt idx="12">
                  <c:v>94.474999999999994</c:v>
                </c:pt>
                <c:pt idx="13">
                  <c:v>94.468000000000004</c:v>
                </c:pt>
                <c:pt idx="14">
                  <c:v>94.454999999999998</c:v>
                </c:pt>
                <c:pt idx="15">
                  <c:v>94.370999999999995</c:v>
                </c:pt>
                <c:pt idx="16">
                  <c:v>94.09</c:v>
                </c:pt>
                <c:pt idx="17">
                  <c:v>93.605000000000004</c:v>
                </c:pt>
                <c:pt idx="18">
                  <c:v>92.144999999999996</c:v>
                </c:pt>
                <c:pt idx="19">
                  <c:v>90.600999999999999</c:v>
                </c:pt>
                <c:pt idx="20">
                  <c:v>90.042000000000002</c:v>
                </c:pt>
                <c:pt idx="21">
                  <c:v>89.817999999999998</c:v>
                </c:pt>
                <c:pt idx="22">
                  <c:v>89.787999999999997</c:v>
                </c:pt>
                <c:pt idx="23">
                  <c:v>89.766000000000005</c:v>
                </c:pt>
                <c:pt idx="24">
                  <c:v>89.766000000000005</c:v>
                </c:pt>
                <c:pt idx="25">
                  <c:v>89.748999999999995</c:v>
                </c:pt>
                <c:pt idx="26">
                  <c:v>89.730999999999995</c:v>
                </c:pt>
                <c:pt idx="27">
                  <c:v>89.668000000000006</c:v>
                </c:pt>
                <c:pt idx="28">
                  <c:v>89.316999999999993</c:v>
                </c:pt>
                <c:pt idx="29">
                  <c:v>88.793000000000006</c:v>
                </c:pt>
                <c:pt idx="30">
                  <c:v>87.325999999999993</c:v>
                </c:pt>
                <c:pt idx="31">
                  <c:v>85.813999999999993</c:v>
                </c:pt>
                <c:pt idx="32">
                  <c:v>85.481999999999999</c:v>
                </c:pt>
                <c:pt idx="33">
                  <c:v>85.305000000000007</c:v>
                </c:pt>
                <c:pt idx="34">
                  <c:v>85.266999999999996</c:v>
                </c:pt>
                <c:pt idx="35">
                  <c:v>85.266999999999996</c:v>
                </c:pt>
                <c:pt idx="36">
                  <c:v>85.266999999999996</c:v>
                </c:pt>
                <c:pt idx="37">
                  <c:v>85.245000000000005</c:v>
                </c:pt>
                <c:pt idx="38">
                  <c:v>85.245000000000005</c:v>
                </c:pt>
                <c:pt idx="39">
                  <c:v>85.14</c:v>
                </c:pt>
                <c:pt idx="40">
                  <c:v>84.896000000000001</c:v>
                </c:pt>
                <c:pt idx="41">
                  <c:v>84.356999999999999</c:v>
                </c:pt>
                <c:pt idx="42">
                  <c:v>83.218999999999994</c:v>
                </c:pt>
                <c:pt idx="43">
                  <c:v>82.015000000000001</c:v>
                </c:pt>
                <c:pt idx="44">
                  <c:v>81.563000000000002</c:v>
                </c:pt>
                <c:pt idx="45">
                  <c:v>81.346000000000004</c:v>
                </c:pt>
                <c:pt idx="46">
                  <c:v>81.296999999999997</c:v>
                </c:pt>
                <c:pt idx="47">
                  <c:v>81.284999999999997</c:v>
                </c:pt>
                <c:pt idx="48">
                  <c:v>81.284999999999997</c:v>
                </c:pt>
                <c:pt idx="49">
                  <c:v>81.284999999999997</c:v>
                </c:pt>
                <c:pt idx="50">
                  <c:v>81.27</c:v>
                </c:pt>
                <c:pt idx="51">
                  <c:v>81.180000000000007</c:v>
                </c:pt>
                <c:pt idx="52">
                  <c:v>80.847999999999999</c:v>
                </c:pt>
                <c:pt idx="53">
                  <c:v>80.137</c:v>
                </c:pt>
                <c:pt idx="54">
                  <c:v>78.938000000000002</c:v>
                </c:pt>
                <c:pt idx="55">
                  <c:v>77.978999999999999</c:v>
                </c:pt>
                <c:pt idx="56">
                  <c:v>77.671000000000006</c:v>
                </c:pt>
                <c:pt idx="57">
                  <c:v>77.561000000000007</c:v>
                </c:pt>
                <c:pt idx="58">
                  <c:v>77.498000000000005</c:v>
                </c:pt>
                <c:pt idx="59">
                  <c:v>77.498000000000005</c:v>
                </c:pt>
                <c:pt idx="60">
                  <c:v>77.498000000000005</c:v>
                </c:pt>
                <c:pt idx="61">
                  <c:v>77.478999999999999</c:v>
                </c:pt>
                <c:pt idx="62">
                  <c:v>77.421999999999997</c:v>
                </c:pt>
                <c:pt idx="63">
                  <c:v>77.325000000000003</c:v>
                </c:pt>
                <c:pt idx="64">
                  <c:v>76.912999999999997</c:v>
                </c:pt>
                <c:pt idx="65">
                  <c:v>76.402000000000001</c:v>
                </c:pt>
                <c:pt idx="66">
                  <c:v>75.197999999999993</c:v>
                </c:pt>
                <c:pt idx="67">
                  <c:v>74.305000000000007</c:v>
                </c:pt>
                <c:pt idx="68">
                  <c:v>74.003</c:v>
                </c:pt>
                <c:pt idx="69">
                  <c:v>73.921999999999997</c:v>
                </c:pt>
                <c:pt idx="70">
                  <c:v>73.900999999999996</c:v>
                </c:pt>
                <c:pt idx="71">
                  <c:v>73.900999999999996</c:v>
                </c:pt>
                <c:pt idx="72">
                  <c:v>73.900999999999996</c:v>
                </c:pt>
                <c:pt idx="73">
                  <c:v>73.900999999999996</c:v>
                </c:pt>
                <c:pt idx="74">
                  <c:v>73.876000000000005</c:v>
                </c:pt>
                <c:pt idx="75">
                  <c:v>73.697999999999993</c:v>
                </c:pt>
                <c:pt idx="76">
                  <c:v>73.239000000000004</c:v>
                </c:pt>
                <c:pt idx="77">
                  <c:v>72.727000000000004</c:v>
                </c:pt>
                <c:pt idx="78">
                  <c:v>71.414000000000001</c:v>
                </c:pt>
                <c:pt idx="79">
                  <c:v>70.558999999999997</c:v>
                </c:pt>
                <c:pt idx="80">
                  <c:v>70.322999999999993</c:v>
                </c:pt>
                <c:pt idx="81">
                  <c:v>70.215999999999994</c:v>
                </c:pt>
                <c:pt idx="82">
                  <c:v>70.188999999999993</c:v>
                </c:pt>
                <c:pt idx="83">
                  <c:v>70.188999999999993</c:v>
                </c:pt>
                <c:pt idx="84">
                  <c:v>70.188999999999993</c:v>
                </c:pt>
                <c:pt idx="85">
                  <c:v>70.188999999999993</c:v>
                </c:pt>
                <c:pt idx="86">
                  <c:v>70.153999999999996</c:v>
                </c:pt>
                <c:pt idx="87">
                  <c:v>70.048000000000002</c:v>
                </c:pt>
                <c:pt idx="88">
                  <c:v>69.694000000000003</c:v>
                </c:pt>
                <c:pt idx="89">
                  <c:v>69.195999999999998</c:v>
                </c:pt>
                <c:pt idx="90">
                  <c:v>68.304000000000002</c:v>
                </c:pt>
                <c:pt idx="91">
                  <c:v>67.587999999999994</c:v>
                </c:pt>
                <c:pt idx="92">
                  <c:v>67.335999999999999</c:v>
                </c:pt>
                <c:pt idx="93">
                  <c:v>67.262</c:v>
                </c:pt>
                <c:pt idx="94">
                  <c:v>67.147999999999996</c:v>
                </c:pt>
                <c:pt idx="95">
                  <c:v>67.147999999999996</c:v>
                </c:pt>
                <c:pt idx="96">
                  <c:v>67.147999999999996</c:v>
                </c:pt>
                <c:pt idx="97">
                  <c:v>67.147999999999996</c:v>
                </c:pt>
                <c:pt idx="98">
                  <c:v>67.099999999999994</c:v>
                </c:pt>
                <c:pt idx="99">
                  <c:v>66.807000000000002</c:v>
                </c:pt>
                <c:pt idx="100">
                  <c:v>66.463999999999999</c:v>
                </c:pt>
                <c:pt idx="101">
                  <c:v>65.921999999999997</c:v>
                </c:pt>
                <c:pt idx="102">
                  <c:v>65.131</c:v>
                </c:pt>
                <c:pt idx="103">
                  <c:v>64.337999999999994</c:v>
                </c:pt>
                <c:pt idx="104">
                  <c:v>64.236999999999995</c:v>
                </c:pt>
                <c:pt idx="105">
                  <c:v>64.135000000000005</c:v>
                </c:pt>
                <c:pt idx="106">
                  <c:v>64.081999999999994</c:v>
                </c:pt>
                <c:pt idx="107">
                  <c:v>64.081999999999994</c:v>
                </c:pt>
                <c:pt idx="108">
                  <c:v>64.021000000000001</c:v>
                </c:pt>
                <c:pt idx="109">
                  <c:v>64.021000000000001</c:v>
                </c:pt>
                <c:pt idx="110">
                  <c:v>63.951000000000001</c:v>
                </c:pt>
                <c:pt idx="111">
                  <c:v>63.881</c:v>
                </c:pt>
                <c:pt idx="112">
                  <c:v>63.454000000000001</c:v>
                </c:pt>
                <c:pt idx="113">
                  <c:v>62.738</c:v>
                </c:pt>
                <c:pt idx="114">
                  <c:v>61.878999999999998</c:v>
                </c:pt>
                <c:pt idx="115">
                  <c:v>61.231000000000002</c:v>
                </c:pt>
                <c:pt idx="116">
                  <c:v>61.085000000000001</c:v>
                </c:pt>
                <c:pt idx="117">
                  <c:v>61.085000000000001</c:v>
                </c:pt>
                <c:pt idx="118">
                  <c:v>61.085000000000001</c:v>
                </c:pt>
                <c:pt idx="119">
                  <c:v>61.085000000000001</c:v>
                </c:pt>
                <c:pt idx="120">
                  <c:v>61.085000000000001</c:v>
                </c:pt>
                <c:pt idx="121">
                  <c:v>61.085000000000001</c:v>
                </c:pt>
                <c:pt idx="122">
                  <c:v>61.085000000000001</c:v>
                </c:pt>
                <c:pt idx="123">
                  <c:v>60.884999999999998</c:v>
                </c:pt>
                <c:pt idx="124">
                  <c:v>60.585000000000001</c:v>
                </c:pt>
                <c:pt idx="125">
                  <c:v>60.183999999999997</c:v>
                </c:pt>
                <c:pt idx="126">
                  <c:v>59.481000000000002</c:v>
                </c:pt>
                <c:pt idx="127">
                  <c:v>58.875</c:v>
                </c:pt>
                <c:pt idx="128">
                  <c:v>58.457999999999998</c:v>
                </c:pt>
                <c:pt idx="129">
                  <c:v>58.457999999999998</c:v>
                </c:pt>
                <c:pt idx="130">
                  <c:v>58.457999999999998</c:v>
                </c:pt>
                <c:pt idx="131">
                  <c:v>58.457999999999998</c:v>
                </c:pt>
                <c:pt idx="132">
                  <c:v>58.457999999999998</c:v>
                </c:pt>
                <c:pt idx="133">
                  <c:v>58.457999999999998</c:v>
                </c:pt>
                <c:pt idx="134">
                  <c:v>58.457999999999998</c:v>
                </c:pt>
                <c:pt idx="135">
                  <c:v>58.31</c:v>
                </c:pt>
                <c:pt idx="136">
                  <c:v>58.014000000000003</c:v>
                </c:pt>
                <c:pt idx="137">
                  <c:v>57.271000000000001</c:v>
                </c:pt>
                <c:pt idx="138">
                  <c:v>56.673999999999999</c:v>
                </c:pt>
                <c:pt idx="139">
                  <c:v>56.225999999999999</c:v>
                </c:pt>
                <c:pt idx="140">
                  <c:v>56.225999999999999</c:v>
                </c:pt>
                <c:pt idx="141">
                  <c:v>56.225999999999999</c:v>
                </c:pt>
                <c:pt idx="142">
                  <c:v>56.225999999999999</c:v>
                </c:pt>
                <c:pt idx="143">
                  <c:v>56.225999999999999</c:v>
                </c:pt>
                <c:pt idx="144">
                  <c:v>56.225999999999999</c:v>
                </c:pt>
                <c:pt idx="145">
                  <c:v>56.225999999999999</c:v>
                </c:pt>
                <c:pt idx="146">
                  <c:v>56.225999999999999</c:v>
                </c:pt>
                <c:pt idx="147">
                  <c:v>56.009</c:v>
                </c:pt>
                <c:pt idx="148">
                  <c:v>55.573</c:v>
                </c:pt>
                <c:pt idx="149">
                  <c:v>54.918999999999997</c:v>
                </c:pt>
                <c:pt idx="150">
                  <c:v>54.701000000000001</c:v>
                </c:pt>
                <c:pt idx="151">
                  <c:v>54.048000000000002</c:v>
                </c:pt>
                <c:pt idx="152">
                  <c:v>53.825000000000003</c:v>
                </c:pt>
                <c:pt idx="153">
                  <c:v>53.825000000000003</c:v>
                </c:pt>
                <c:pt idx="154">
                  <c:v>53.825000000000003</c:v>
                </c:pt>
                <c:pt idx="155">
                  <c:v>53.825000000000003</c:v>
                </c:pt>
                <c:pt idx="156">
                  <c:v>53.825000000000003</c:v>
                </c:pt>
                <c:pt idx="157">
                  <c:v>53.825000000000003</c:v>
                </c:pt>
                <c:pt idx="158">
                  <c:v>53.825000000000003</c:v>
                </c:pt>
                <c:pt idx="159">
                  <c:v>53.161000000000001</c:v>
                </c:pt>
                <c:pt idx="160">
                  <c:v>52.496000000000002</c:v>
                </c:pt>
                <c:pt idx="161">
                  <c:v>52.164000000000001</c:v>
                </c:pt>
                <c:pt idx="162">
                  <c:v>51.497</c:v>
                </c:pt>
                <c:pt idx="163">
                  <c:v>51.162999999999997</c:v>
                </c:pt>
                <c:pt idx="164">
                  <c:v>50.822000000000003</c:v>
                </c:pt>
                <c:pt idx="165">
                  <c:v>50.822000000000003</c:v>
                </c:pt>
                <c:pt idx="166">
                  <c:v>50.822000000000003</c:v>
                </c:pt>
                <c:pt idx="167">
                  <c:v>50.822000000000003</c:v>
                </c:pt>
                <c:pt idx="168">
                  <c:v>50.822000000000003</c:v>
                </c:pt>
                <c:pt idx="169">
                  <c:v>50.822000000000003</c:v>
                </c:pt>
                <c:pt idx="170">
                  <c:v>50.822000000000003</c:v>
                </c:pt>
                <c:pt idx="171">
                  <c:v>50.822000000000003</c:v>
                </c:pt>
                <c:pt idx="172">
                  <c:v>50.822000000000003</c:v>
                </c:pt>
                <c:pt idx="173">
                  <c:v>50.323999999999998</c:v>
                </c:pt>
                <c:pt idx="174">
                  <c:v>48.829000000000001</c:v>
                </c:pt>
                <c:pt idx="175">
                  <c:v>48.829000000000001</c:v>
                </c:pt>
                <c:pt idx="176">
                  <c:v>48.308999999999997</c:v>
                </c:pt>
                <c:pt idx="177">
                  <c:v>48.308999999999997</c:v>
                </c:pt>
                <c:pt idx="178">
                  <c:v>48.308999999999997</c:v>
                </c:pt>
                <c:pt idx="179">
                  <c:v>48.308999999999997</c:v>
                </c:pt>
                <c:pt idx="180">
                  <c:v>48.308999999999997</c:v>
                </c:pt>
              </c:numCache>
            </c:numRef>
          </c:yVal>
          <c:smooth val="0"/>
        </c:ser>
        <c:dLbls>
          <c:showLegendKey val="0"/>
          <c:showVal val="0"/>
          <c:showCatName val="0"/>
          <c:showSerName val="0"/>
          <c:showPercent val="0"/>
          <c:showBubbleSize val="0"/>
        </c:dLbls>
        <c:axId val="837993488"/>
        <c:axId val="837993880"/>
      </c:scatterChart>
      <c:valAx>
        <c:axId val="837993488"/>
        <c:scaling>
          <c:orientation val="minMax"/>
          <c:max val="1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7993880"/>
        <c:crosses val="autoZero"/>
        <c:crossBetween val="midCat"/>
        <c:majorUnit val="1"/>
      </c:valAx>
      <c:valAx>
        <c:axId val="8379938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3799348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55665923396744021"/>
          <c:y val="6.4883371433409734E-2"/>
          <c:w val="0.3799189371240162"/>
          <c:h val="9.9374312081957725E-2"/>
        </c:manualLayout>
      </c:layout>
      <c:overlay val="0"/>
      <c:spPr>
        <a:solidFill>
          <a:srgbClr val="000000"/>
        </a:solidFill>
        <a:ln>
          <a:solidFill>
            <a:srgbClr val="FFFFFF"/>
          </a:solidFill>
        </a:ln>
      </c:spPr>
    </c:legend>
    <c:plotVisOnly val="1"/>
    <c:dispBlanksAs val="gap"/>
    <c:showDLblsOverMax val="0"/>
  </c:chart>
  <c:txPr>
    <a:bodyPr/>
    <a:lstStyle/>
    <a:p>
      <a:pPr>
        <a:defRPr sz="1800"/>
      </a:pPr>
      <a:endParaRPr lang="en-US"/>
    </a:p>
  </c:txPr>
  <c:externalData r:id="rId1">
    <c:autoUpdate val="0"/>
  </c:externalData>
  <c:userShapes r:id="rId2"/>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69623"/>
          <c:h val="0.82821386550819165"/>
        </c:manualLayout>
      </c:layout>
      <c:scatterChart>
        <c:scatterStyle val="smoothMarker"/>
        <c:varyColors val="0"/>
        <c:ser>
          <c:idx val="0"/>
          <c:order val="0"/>
          <c:tx>
            <c:strRef>
              <c:f>Sheet1!$B$1</c:f>
              <c:strCache>
                <c:ptCount val="1"/>
                <c:pt idx="0">
                  <c:v>TAC+MMF/MPA (N = 6,903)</c:v>
                </c:pt>
              </c:strCache>
            </c:strRef>
          </c:tx>
          <c:spPr>
            <a:ln w="41275">
              <a:solidFill>
                <a:srgbClr val="00FF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Sheet1!$B$2:$B$134</c:f>
              <c:numCache>
                <c:formatCode>General</c:formatCode>
                <c:ptCount val="133"/>
                <c:pt idx="0">
                  <c:v>100</c:v>
                </c:pt>
                <c:pt idx="1">
                  <c:v>100</c:v>
                </c:pt>
                <c:pt idx="2">
                  <c:v>99.811999999999998</c:v>
                </c:pt>
                <c:pt idx="3">
                  <c:v>99.42</c:v>
                </c:pt>
                <c:pt idx="4">
                  <c:v>99.085999999999999</c:v>
                </c:pt>
                <c:pt idx="5">
                  <c:v>98.588999999999999</c:v>
                </c:pt>
                <c:pt idx="6">
                  <c:v>96.661000000000001</c:v>
                </c:pt>
                <c:pt idx="7">
                  <c:v>94.593000000000004</c:v>
                </c:pt>
                <c:pt idx="8">
                  <c:v>94.412999999999997</c:v>
                </c:pt>
                <c:pt idx="9">
                  <c:v>94.337999999999994</c:v>
                </c:pt>
                <c:pt idx="10">
                  <c:v>94.337999999999994</c:v>
                </c:pt>
                <c:pt idx="11">
                  <c:v>94.337999999999994</c:v>
                </c:pt>
                <c:pt idx="12">
                  <c:v>94.337999999999994</c:v>
                </c:pt>
                <c:pt idx="13">
                  <c:v>94.319000000000003</c:v>
                </c:pt>
                <c:pt idx="14">
                  <c:v>94.28</c:v>
                </c:pt>
                <c:pt idx="15">
                  <c:v>94.14</c:v>
                </c:pt>
                <c:pt idx="16">
                  <c:v>93.837999999999994</c:v>
                </c:pt>
                <c:pt idx="17">
                  <c:v>93.495000000000005</c:v>
                </c:pt>
                <c:pt idx="18">
                  <c:v>92.322999999999993</c:v>
                </c:pt>
                <c:pt idx="19">
                  <c:v>91.206999999999994</c:v>
                </c:pt>
                <c:pt idx="20">
                  <c:v>90.899000000000001</c:v>
                </c:pt>
                <c:pt idx="21">
                  <c:v>90.691000000000003</c:v>
                </c:pt>
                <c:pt idx="22">
                  <c:v>90.67</c:v>
                </c:pt>
                <c:pt idx="23">
                  <c:v>90.67</c:v>
                </c:pt>
                <c:pt idx="24">
                  <c:v>90.67</c:v>
                </c:pt>
                <c:pt idx="25">
                  <c:v>90.617999999999995</c:v>
                </c:pt>
                <c:pt idx="26">
                  <c:v>90.617999999999995</c:v>
                </c:pt>
                <c:pt idx="27">
                  <c:v>90.536000000000001</c:v>
                </c:pt>
                <c:pt idx="28">
                  <c:v>90.04</c:v>
                </c:pt>
                <c:pt idx="29">
                  <c:v>89.653000000000006</c:v>
                </c:pt>
                <c:pt idx="30">
                  <c:v>88.656000000000006</c:v>
                </c:pt>
                <c:pt idx="31">
                  <c:v>87.402000000000001</c:v>
                </c:pt>
                <c:pt idx="32">
                  <c:v>87.147999999999996</c:v>
                </c:pt>
                <c:pt idx="33">
                  <c:v>87.063000000000002</c:v>
                </c:pt>
                <c:pt idx="34">
                  <c:v>87.063000000000002</c:v>
                </c:pt>
                <c:pt idx="35">
                  <c:v>87.063000000000002</c:v>
                </c:pt>
                <c:pt idx="36">
                  <c:v>87.063000000000002</c:v>
                </c:pt>
                <c:pt idx="37">
                  <c:v>87.025999999999996</c:v>
                </c:pt>
                <c:pt idx="38">
                  <c:v>87.025999999999996</c:v>
                </c:pt>
                <c:pt idx="39">
                  <c:v>86.948999999999998</c:v>
                </c:pt>
                <c:pt idx="40">
                  <c:v>86.754999999999995</c:v>
                </c:pt>
                <c:pt idx="41">
                  <c:v>86.366</c:v>
                </c:pt>
                <c:pt idx="42">
                  <c:v>85.43</c:v>
                </c:pt>
                <c:pt idx="43">
                  <c:v>84.488</c:v>
                </c:pt>
                <c:pt idx="44">
                  <c:v>84.289000000000001</c:v>
                </c:pt>
                <c:pt idx="45">
                  <c:v>84.207999999999998</c:v>
                </c:pt>
                <c:pt idx="46">
                  <c:v>84.167000000000002</c:v>
                </c:pt>
                <c:pt idx="47">
                  <c:v>84.167000000000002</c:v>
                </c:pt>
                <c:pt idx="48">
                  <c:v>84.167000000000002</c:v>
                </c:pt>
                <c:pt idx="49">
                  <c:v>84.167000000000002</c:v>
                </c:pt>
                <c:pt idx="50">
                  <c:v>84.167000000000002</c:v>
                </c:pt>
                <c:pt idx="51">
                  <c:v>84.111999999999995</c:v>
                </c:pt>
                <c:pt idx="52">
                  <c:v>83.721000000000004</c:v>
                </c:pt>
                <c:pt idx="53">
                  <c:v>83.33</c:v>
                </c:pt>
                <c:pt idx="54">
                  <c:v>82.040999999999997</c:v>
                </c:pt>
                <c:pt idx="55">
                  <c:v>80.858000000000004</c:v>
                </c:pt>
                <c:pt idx="56">
                  <c:v>80.686999999999998</c:v>
                </c:pt>
                <c:pt idx="57">
                  <c:v>80.570999999999998</c:v>
                </c:pt>
                <c:pt idx="58">
                  <c:v>80.570999999999998</c:v>
                </c:pt>
                <c:pt idx="59">
                  <c:v>80.570999999999998</c:v>
                </c:pt>
                <c:pt idx="60">
                  <c:v>80.570999999999998</c:v>
                </c:pt>
                <c:pt idx="61">
                  <c:v>80.570999999999998</c:v>
                </c:pt>
                <c:pt idx="62">
                  <c:v>80.489999999999995</c:v>
                </c:pt>
                <c:pt idx="63">
                  <c:v>80.323999999999998</c:v>
                </c:pt>
                <c:pt idx="64">
                  <c:v>79.988</c:v>
                </c:pt>
                <c:pt idx="65">
                  <c:v>79.481999999999999</c:v>
                </c:pt>
                <c:pt idx="66">
                  <c:v>78.385000000000005</c:v>
                </c:pt>
                <c:pt idx="67">
                  <c:v>77.876999999999995</c:v>
                </c:pt>
                <c:pt idx="68">
                  <c:v>77.531000000000006</c:v>
                </c:pt>
                <c:pt idx="69">
                  <c:v>77.444000000000003</c:v>
                </c:pt>
                <c:pt idx="70">
                  <c:v>77.352999999999994</c:v>
                </c:pt>
                <c:pt idx="71">
                  <c:v>77.352999999999994</c:v>
                </c:pt>
                <c:pt idx="72">
                  <c:v>77.352999999999994</c:v>
                </c:pt>
                <c:pt idx="73">
                  <c:v>77.352999999999994</c:v>
                </c:pt>
                <c:pt idx="74">
                  <c:v>77.352999999999994</c:v>
                </c:pt>
                <c:pt idx="75">
                  <c:v>77.227999999999994</c:v>
                </c:pt>
                <c:pt idx="76">
                  <c:v>76.724000000000004</c:v>
                </c:pt>
                <c:pt idx="77">
                  <c:v>76.468999999999994</c:v>
                </c:pt>
                <c:pt idx="78">
                  <c:v>75.191999999999993</c:v>
                </c:pt>
                <c:pt idx="79">
                  <c:v>74.028999999999996</c:v>
                </c:pt>
                <c:pt idx="80">
                  <c:v>73.63</c:v>
                </c:pt>
                <c:pt idx="81">
                  <c:v>73.492999999999995</c:v>
                </c:pt>
                <c:pt idx="82">
                  <c:v>73.492999999999995</c:v>
                </c:pt>
                <c:pt idx="83">
                  <c:v>73.492999999999995</c:v>
                </c:pt>
                <c:pt idx="84">
                  <c:v>73.492999999999995</c:v>
                </c:pt>
                <c:pt idx="85">
                  <c:v>73.492999999999995</c:v>
                </c:pt>
                <c:pt idx="86">
                  <c:v>73.492999999999995</c:v>
                </c:pt>
                <c:pt idx="87">
                  <c:v>73.492999999999995</c:v>
                </c:pt>
                <c:pt idx="88">
                  <c:v>72.816999999999993</c:v>
                </c:pt>
                <c:pt idx="89">
                  <c:v>71.912999999999997</c:v>
                </c:pt>
                <c:pt idx="90">
                  <c:v>71.234999999999999</c:v>
                </c:pt>
                <c:pt idx="91">
                  <c:v>70.552999999999997</c:v>
                </c:pt>
                <c:pt idx="92">
                  <c:v>70.552999999999997</c:v>
                </c:pt>
                <c:pt idx="93">
                  <c:v>70.552999999999997</c:v>
                </c:pt>
                <c:pt idx="94">
                  <c:v>70.552999999999997</c:v>
                </c:pt>
                <c:pt idx="95">
                  <c:v>70.552999999999997</c:v>
                </c:pt>
                <c:pt idx="96">
                  <c:v>70.552999999999997</c:v>
                </c:pt>
                <c:pt idx="97">
                  <c:v>70.552999999999997</c:v>
                </c:pt>
                <c:pt idx="98">
                  <c:v>70.552999999999997</c:v>
                </c:pt>
                <c:pt idx="99">
                  <c:v>70.141999999999996</c:v>
                </c:pt>
                <c:pt idx="100">
                  <c:v>70.141999999999996</c:v>
                </c:pt>
                <c:pt idx="101">
                  <c:v>70.141999999999996</c:v>
                </c:pt>
                <c:pt idx="102">
                  <c:v>69.73</c:v>
                </c:pt>
                <c:pt idx="103">
                  <c:v>69.314999999999998</c:v>
                </c:pt>
                <c:pt idx="104">
                  <c:v>69.314999999999998</c:v>
                </c:pt>
                <c:pt idx="105">
                  <c:v>69.314999999999998</c:v>
                </c:pt>
                <c:pt idx="106">
                  <c:v>69.314999999999998</c:v>
                </c:pt>
                <c:pt idx="107">
                  <c:v>69.314999999999998</c:v>
                </c:pt>
                <c:pt idx="108">
                  <c:v>69.314999999999998</c:v>
                </c:pt>
                <c:pt idx="109">
                  <c:v>69.314999999999998</c:v>
                </c:pt>
                <c:pt idx="110">
                  <c:v>69.314999999999998</c:v>
                </c:pt>
                <c:pt idx="111">
                  <c:v>69.314999999999998</c:v>
                </c:pt>
                <c:pt idx="112">
                  <c:v>69.314999999999998</c:v>
                </c:pt>
                <c:pt idx="113">
                  <c:v>67.602999999999994</c:v>
                </c:pt>
                <c:pt idx="114">
                  <c:v>65.891999999999996</c:v>
                </c:pt>
                <c:pt idx="115">
                  <c:v>64.180000000000007</c:v>
                </c:pt>
                <c:pt idx="116">
                  <c:v>64.180000000000007</c:v>
                </c:pt>
                <c:pt idx="117">
                  <c:v>64.180000000000007</c:v>
                </c:pt>
                <c:pt idx="118">
                  <c:v>64.180000000000007</c:v>
                </c:pt>
                <c:pt idx="119">
                  <c:v>64.180000000000007</c:v>
                </c:pt>
                <c:pt idx="120">
                  <c:v>64.180000000000007</c:v>
                </c:pt>
                <c:pt idx="121">
                  <c:v>64.180000000000007</c:v>
                </c:pt>
                <c:pt idx="122">
                  <c:v>64.180000000000007</c:v>
                </c:pt>
                <c:pt idx="123">
                  <c:v>64.180000000000007</c:v>
                </c:pt>
                <c:pt idx="124">
                  <c:v>64.180000000000007</c:v>
                </c:pt>
                <c:pt idx="125">
                  <c:v>64.180000000000007</c:v>
                </c:pt>
                <c:pt idx="126">
                  <c:v>62.445999999999998</c:v>
                </c:pt>
                <c:pt idx="127">
                  <c:v>62.445999999999998</c:v>
                </c:pt>
                <c:pt idx="128">
                  <c:v>62.445999999999998</c:v>
                </c:pt>
                <c:pt idx="129">
                  <c:v>62.445999999999998</c:v>
                </c:pt>
                <c:pt idx="130">
                  <c:v>62.445999999999998</c:v>
                </c:pt>
                <c:pt idx="131">
                  <c:v>62.445999999999998</c:v>
                </c:pt>
                <c:pt idx="132">
                  <c:v>62.445999999999998</c:v>
                </c:pt>
              </c:numCache>
            </c:numRef>
          </c:yVal>
          <c:smooth val="0"/>
        </c:ser>
        <c:ser>
          <c:idx val="1"/>
          <c:order val="1"/>
          <c:tx>
            <c:strRef>
              <c:f>Sheet1!$C$1</c:f>
              <c:strCache>
                <c:ptCount val="1"/>
                <c:pt idx="0">
                  <c:v>TAC+AZA (N = 3,219)</c:v>
                </c:pt>
              </c:strCache>
            </c:strRef>
          </c:tx>
          <c:spPr>
            <a:ln w="41275">
              <a:solidFill>
                <a:srgbClr val="FFFF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Sheet1!$C$2:$C$134</c:f>
              <c:numCache>
                <c:formatCode>General</c:formatCode>
                <c:ptCount val="133"/>
                <c:pt idx="0">
                  <c:v>100</c:v>
                </c:pt>
                <c:pt idx="1">
                  <c:v>100</c:v>
                </c:pt>
                <c:pt idx="2">
                  <c:v>99.751000000000005</c:v>
                </c:pt>
                <c:pt idx="3">
                  <c:v>99.503</c:v>
                </c:pt>
                <c:pt idx="4">
                  <c:v>99.16</c:v>
                </c:pt>
                <c:pt idx="5">
                  <c:v>98.754000000000005</c:v>
                </c:pt>
                <c:pt idx="6">
                  <c:v>97.025000000000006</c:v>
                </c:pt>
                <c:pt idx="7">
                  <c:v>94.691999999999993</c:v>
                </c:pt>
                <c:pt idx="8">
                  <c:v>94.438000000000002</c:v>
                </c:pt>
                <c:pt idx="9">
                  <c:v>94.406000000000006</c:v>
                </c:pt>
                <c:pt idx="10">
                  <c:v>94.406000000000006</c:v>
                </c:pt>
                <c:pt idx="11">
                  <c:v>94.406000000000006</c:v>
                </c:pt>
                <c:pt idx="12">
                  <c:v>94.406000000000006</c:v>
                </c:pt>
                <c:pt idx="13">
                  <c:v>94.406000000000006</c:v>
                </c:pt>
                <c:pt idx="14">
                  <c:v>94.406000000000006</c:v>
                </c:pt>
                <c:pt idx="15">
                  <c:v>94.406000000000006</c:v>
                </c:pt>
                <c:pt idx="16">
                  <c:v>94.067999999999998</c:v>
                </c:pt>
                <c:pt idx="17">
                  <c:v>93.504999999999995</c:v>
                </c:pt>
                <c:pt idx="18">
                  <c:v>92.302999999999997</c:v>
                </c:pt>
                <c:pt idx="19">
                  <c:v>90.983999999999995</c:v>
                </c:pt>
                <c:pt idx="20">
                  <c:v>90.679000000000002</c:v>
                </c:pt>
                <c:pt idx="21">
                  <c:v>90.641000000000005</c:v>
                </c:pt>
                <c:pt idx="22">
                  <c:v>90.602000000000004</c:v>
                </c:pt>
                <c:pt idx="23">
                  <c:v>90.563000000000002</c:v>
                </c:pt>
                <c:pt idx="24">
                  <c:v>90.563000000000002</c:v>
                </c:pt>
                <c:pt idx="25">
                  <c:v>90.563000000000002</c:v>
                </c:pt>
                <c:pt idx="26">
                  <c:v>90.563000000000002</c:v>
                </c:pt>
                <c:pt idx="27">
                  <c:v>90.423000000000002</c:v>
                </c:pt>
                <c:pt idx="28">
                  <c:v>90.186999999999998</c:v>
                </c:pt>
                <c:pt idx="29">
                  <c:v>89.715999999999994</c:v>
                </c:pt>
                <c:pt idx="30">
                  <c:v>88.441999999999993</c:v>
                </c:pt>
                <c:pt idx="31">
                  <c:v>87.399000000000001</c:v>
                </c:pt>
                <c:pt idx="32">
                  <c:v>87.302000000000007</c:v>
                </c:pt>
                <c:pt idx="33">
                  <c:v>87.254000000000005</c:v>
                </c:pt>
                <c:pt idx="34">
                  <c:v>87.254000000000005</c:v>
                </c:pt>
                <c:pt idx="35">
                  <c:v>87.254000000000005</c:v>
                </c:pt>
                <c:pt idx="36">
                  <c:v>87.254000000000005</c:v>
                </c:pt>
                <c:pt idx="37">
                  <c:v>87.254000000000005</c:v>
                </c:pt>
                <c:pt idx="38">
                  <c:v>87.254000000000005</c:v>
                </c:pt>
                <c:pt idx="39">
                  <c:v>87.254000000000005</c:v>
                </c:pt>
                <c:pt idx="40">
                  <c:v>87.132000000000005</c:v>
                </c:pt>
                <c:pt idx="41">
                  <c:v>86.641000000000005</c:v>
                </c:pt>
                <c:pt idx="42">
                  <c:v>85.412999999999997</c:v>
                </c:pt>
                <c:pt idx="43">
                  <c:v>84.796000000000006</c:v>
                </c:pt>
                <c:pt idx="44">
                  <c:v>84.608999999999995</c:v>
                </c:pt>
                <c:pt idx="45">
                  <c:v>84.608999999999995</c:v>
                </c:pt>
                <c:pt idx="46">
                  <c:v>84.545000000000002</c:v>
                </c:pt>
                <c:pt idx="47">
                  <c:v>84.545000000000002</c:v>
                </c:pt>
                <c:pt idx="48">
                  <c:v>84.545000000000002</c:v>
                </c:pt>
                <c:pt idx="49">
                  <c:v>84.545000000000002</c:v>
                </c:pt>
                <c:pt idx="50">
                  <c:v>84.466999999999999</c:v>
                </c:pt>
                <c:pt idx="51">
                  <c:v>84.466999999999999</c:v>
                </c:pt>
                <c:pt idx="52">
                  <c:v>84.227000000000004</c:v>
                </c:pt>
                <c:pt idx="53">
                  <c:v>83.826999999999998</c:v>
                </c:pt>
                <c:pt idx="54">
                  <c:v>83.266000000000005</c:v>
                </c:pt>
                <c:pt idx="55">
                  <c:v>82.543000000000006</c:v>
                </c:pt>
                <c:pt idx="56">
                  <c:v>82.543000000000006</c:v>
                </c:pt>
                <c:pt idx="57">
                  <c:v>82.543000000000006</c:v>
                </c:pt>
                <c:pt idx="58">
                  <c:v>82.457999999999998</c:v>
                </c:pt>
                <c:pt idx="59">
                  <c:v>82.457999999999998</c:v>
                </c:pt>
                <c:pt idx="60">
                  <c:v>82.457999999999998</c:v>
                </c:pt>
                <c:pt idx="61">
                  <c:v>82.457999999999998</c:v>
                </c:pt>
                <c:pt idx="62">
                  <c:v>82.457999999999998</c:v>
                </c:pt>
                <c:pt idx="63">
                  <c:v>82.248000000000005</c:v>
                </c:pt>
                <c:pt idx="64">
                  <c:v>81.506</c:v>
                </c:pt>
                <c:pt idx="65">
                  <c:v>81.081000000000003</c:v>
                </c:pt>
                <c:pt idx="66">
                  <c:v>79.698999999999998</c:v>
                </c:pt>
                <c:pt idx="67">
                  <c:v>79.272999999999996</c:v>
                </c:pt>
                <c:pt idx="68">
                  <c:v>79.055999999999997</c:v>
                </c:pt>
                <c:pt idx="69">
                  <c:v>79.055999999999997</c:v>
                </c:pt>
                <c:pt idx="70">
                  <c:v>79.055999999999997</c:v>
                </c:pt>
                <c:pt idx="71">
                  <c:v>79.055999999999997</c:v>
                </c:pt>
                <c:pt idx="72">
                  <c:v>79.055999999999997</c:v>
                </c:pt>
                <c:pt idx="73">
                  <c:v>79.055999999999997</c:v>
                </c:pt>
                <c:pt idx="74">
                  <c:v>79.055999999999997</c:v>
                </c:pt>
                <c:pt idx="75">
                  <c:v>78.775000000000006</c:v>
                </c:pt>
                <c:pt idx="76">
                  <c:v>78.492999999999995</c:v>
                </c:pt>
                <c:pt idx="77">
                  <c:v>77.927000000000007</c:v>
                </c:pt>
                <c:pt idx="78">
                  <c:v>76.787000000000006</c:v>
                </c:pt>
                <c:pt idx="79">
                  <c:v>76.358999999999995</c:v>
                </c:pt>
                <c:pt idx="80">
                  <c:v>76.212999999999994</c:v>
                </c:pt>
                <c:pt idx="81">
                  <c:v>76.064999999999998</c:v>
                </c:pt>
                <c:pt idx="82">
                  <c:v>76.064999999999998</c:v>
                </c:pt>
                <c:pt idx="83">
                  <c:v>76.064999999999998</c:v>
                </c:pt>
                <c:pt idx="84">
                  <c:v>76.064999999999998</c:v>
                </c:pt>
                <c:pt idx="85">
                  <c:v>76.064999999999998</c:v>
                </c:pt>
                <c:pt idx="86">
                  <c:v>76.064999999999998</c:v>
                </c:pt>
                <c:pt idx="87">
                  <c:v>76.064999999999998</c:v>
                </c:pt>
                <c:pt idx="88">
                  <c:v>75.617000000000004</c:v>
                </c:pt>
                <c:pt idx="89">
                  <c:v>74.944000000000003</c:v>
                </c:pt>
                <c:pt idx="90">
                  <c:v>74.043999999999997</c:v>
                </c:pt>
                <c:pt idx="91">
                  <c:v>74.043999999999997</c:v>
                </c:pt>
                <c:pt idx="92">
                  <c:v>74.043999999999997</c:v>
                </c:pt>
                <c:pt idx="93">
                  <c:v>74.043999999999997</c:v>
                </c:pt>
                <c:pt idx="94">
                  <c:v>74.043999999999997</c:v>
                </c:pt>
                <c:pt idx="95">
                  <c:v>74.043999999999997</c:v>
                </c:pt>
                <c:pt idx="96">
                  <c:v>74.043999999999997</c:v>
                </c:pt>
                <c:pt idx="97">
                  <c:v>74.043999999999997</c:v>
                </c:pt>
                <c:pt idx="98">
                  <c:v>74.043999999999997</c:v>
                </c:pt>
                <c:pt idx="99">
                  <c:v>73.346000000000004</c:v>
                </c:pt>
                <c:pt idx="100">
                  <c:v>72.646000000000001</c:v>
                </c:pt>
                <c:pt idx="101">
                  <c:v>72.295000000000002</c:v>
                </c:pt>
                <c:pt idx="102">
                  <c:v>71.225999999999999</c:v>
                </c:pt>
                <c:pt idx="103">
                  <c:v>70.509</c:v>
                </c:pt>
                <c:pt idx="104">
                  <c:v>70.144999999999996</c:v>
                </c:pt>
                <c:pt idx="105">
                  <c:v>70.144999999999996</c:v>
                </c:pt>
                <c:pt idx="106">
                  <c:v>70.144999999999996</c:v>
                </c:pt>
                <c:pt idx="107">
                  <c:v>70.144999999999996</c:v>
                </c:pt>
                <c:pt idx="108">
                  <c:v>70.144999999999996</c:v>
                </c:pt>
                <c:pt idx="109">
                  <c:v>70.144999999999996</c:v>
                </c:pt>
                <c:pt idx="110">
                  <c:v>70.144999999999996</c:v>
                </c:pt>
                <c:pt idx="111">
                  <c:v>70.144999999999996</c:v>
                </c:pt>
                <c:pt idx="112">
                  <c:v>69.575000000000003</c:v>
                </c:pt>
                <c:pt idx="113">
                  <c:v>69.004999999999995</c:v>
                </c:pt>
                <c:pt idx="114">
                  <c:v>67.864000000000004</c:v>
                </c:pt>
                <c:pt idx="115">
                  <c:v>67.864000000000004</c:v>
                </c:pt>
                <c:pt idx="116">
                  <c:v>67.864000000000004</c:v>
                </c:pt>
                <c:pt idx="117">
                  <c:v>67.864000000000004</c:v>
                </c:pt>
                <c:pt idx="118">
                  <c:v>67.864000000000004</c:v>
                </c:pt>
                <c:pt idx="119">
                  <c:v>67.864000000000004</c:v>
                </c:pt>
                <c:pt idx="120">
                  <c:v>67.864000000000004</c:v>
                </c:pt>
                <c:pt idx="121">
                  <c:v>67.864000000000004</c:v>
                </c:pt>
                <c:pt idx="122">
                  <c:v>67.864000000000004</c:v>
                </c:pt>
                <c:pt idx="123">
                  <c:v>67.864000000000004</c:v>
                </c:pt>
                <c:pt idx="124">
                  <c:v>67.864000000000004</c:v>
                </c:pt>
                <c:pt idx="125">
                  <c:v>66.866</c:v>
                </c:pt>
                <c:pt idx="126">
                  <c:v>65.867999999999995</c:v>
                </c:pt>
                <c:pt idx="127">
                  <c:v>65.867999999999995</c:v>
                </c:pt>
                <c:pt idx="128">
                  <c:v>65.867999999999995</c:v>
                </c:pt>
                <c:pt idx="129">
                  <c:v>65.867999999999995</c:v>
                </c:pt>
                <c:pt idx="130">
                  <c:v>65.867999999999995</c:v>
                </c:pt>
                <c:pt idx="131">
                  <c:v>65.867999999999995</c:v>
                </c:pt>
                <c:pt idx="132">
                  <c:v>65.867999999999995</c:v>
                </c:pt>
              </c:numCache>
            </c:numRef>
          </c:yVal>
          <c:smooth val="0"/>
        </c:ser>
        <c:ser>
          <c:idx val="2"/>
          <c:order val="2"/>
          <c:tx>
            <c:strRef>
              <c:f>Sheet1!$D$1</c:f>
              <c:strCache>
                <c:ptCount val="1"/>
                <c:pt idx="0">
                  <c:v>CyA+MMF/MPA (N = 1,032)</c:v>
                </c:pt>
              </c:strCache>
            </c:strRef>
          </c:tx>
          <c:spPr>
            <a:ln w="41275">
              <a:solidFill>
                <a:srgbClr val="00FFFF"/>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Sheet1!$D$2:$D$134</c:f>
              <c:numCache>
                <c:formatCode>General</c:formatCode>
                <c:ptCount val="133"/>
                <c:pt idx="0">
                  <c:v>100</c:v>
                </c:pt>
                <c:pt idx="1">
                  <c:v>100</c:v>
                </c:pt>
                <c:pt idx="2">
                  <c:v>99.903000000000006</c:v>
                </c:pt>
                <c:pt idx="3">
                  <c:v>99.031000000000006</c:v>
                </c:pt>
                <c:pt idx="4">
                  <c:v>98.546000000000006</c:v>
                </c:pt>
                <c:pt idx="5">
                  <c:v>97.561999999999998</c:v>
                </c:pt>
                <c:pt idx="6">
                  <c:v>95.168999999999997</c:v>
                </c:pt>
                <c:pt idx="7">
                  <c:v>91.85</c:v>
                </c:pt>
                <c:pt idx="8">
                  <c:v>90.531999999999996</c:v>
                </c:pt>
                <c:pt idx="9">
                  <c:v>90.328000000000003</c:v>
                </c:pt>
                <c:pt idx="10">
                  <c:v>90.328000000000003</c:v>
                </c:pt>
                <c:pt idx="11">
                  <c:v>90.328000000000003</c:v>
                </c:pt>
                <c:pt idx="12">
                  <c:v>90.328000000000003</c:v>
                </c:pt>
                <c:pt idx="13">
                  <c:v>90.328000000000003</c:v>
                </c:pt>
                <c:pt idx="14">
                  <c:v>90.328000000000003</c:v>
                </c:pt>
                <c:pt idx="15">
                  <c:v>90.328000000000003</c:v>
                </c:pt>
                <c:pt idx="16">
                  <c:v>89.695999999999998</c:v>
                </c:pt>
                <c:pt idx="17">
                  <c:v>88.554000000000002</c:v>
                </c:pt>
                <c:pt idx="18">
                  <c:v>86.641000000000005</c:v>
                </c:pt>
                <c:pt idx="19">
                  <c:v>85.1</c:v>
                </c:pt>
                <c:pt idx="20">
                  <c:v>84.450999999999993</c:v>
                </c:pt>
                <c:pt idx="21">
                  <c:v>84.317999999999998</c:v>
                </c:pt>
                <c:pt idx="22">
                  <c:v>84.317999999999998</c:v>
                </c:pt>
                <c:pt idx="23">
                  <c:v>84.317999999999998</c:v>
                </c:pt>
                <c:pt idx="24">
                  <c:v>84.317999999999998</c:v>
                </c:pt>
                <c:pt idx="25">
                  <c:v>84.317999999999998</c:v>
                </c:pt>
                <c:pt idx="26">
                  <c:v>84.317999999999998</c:v>
                </c:pt>
                <c:pt idx="27">
                  <c:v>84.161000000000001</c:v>
                </c:pt>
                <c:pt idx="28">
                  <c:v>83.688999999999993</c:v>
                </c:pt>
                <c:pt idx="29">
                  <c:v>82.578000000000003</c:v>
                </c:pt>
                <c:pt idx="30">
                  <c:v>80.826999999999998</c:v>
                </c:pt>
                <c:pt idx="31">
                  <c:v>79.700999999999993</c:v>
                </c:pt>
                <c:pt idx="32">
                  <c:v>79.212999999999994</c:v>
                </c:pt>
                <c:pt idx="33">
                  <c:v>78.884</c:v>
                </c:pt>
                <c:pt idx="34">
                  <c:v>78.884</c:v>
                </c:pt>
                <c:pt idx="35">
                  <c:v>78.884</c:v>
                </c:pt>
                <c:pt idx="36">
                  <c:v>78.884</c:v>
                </c:pt>
                <c:pt idx="37">
                  <c:v>78.884</c:v>
                </c:pt>
                <c:pt idx="38">
                  <c:v>78.884</c:v>
                </c:pt>
                <c:pt idx="39">
                  <c:v>78.884</c:v>
                </c:pt>
                <c:pt idx="40">
                  <c:v>78.486000000000004</c:v>
                </c:pt>
                <c:pt idx="41">
                  <c:v>77.686000000000007</c:v>
                </c:pt>
                <c:pt idx="42">
                  <c:v>76.685000000000002</c:v>
                </c:pt>
                <c:pt idx="43">
                  <c:v>74.667000000000002</c:v>
                </c:pt>
                <c:pt idx="44">
                  <c:v>74.462000000000003</c:v>
                </c:pt>
                <c:pt idx="45">
                  <c:v>74.254999999999995</c:v>
                </c:pt>
                <c:pt idx="46">
                  <c:v>74.254999999999995</c:v>
                </c:pt>
                <c:pt idx="47">
                  <c:v>74.254999999999995</c:v>
                </c:pt>
                <c:pt idx="48">
                  <c:v>74.254999999999995</c:v>
                </c:pt>
                <c:pt idx="49">
                  <c:v>74.254999999999995</c:v>
                </c:pt>
                <c:pt idx="50">
                  <c:v>74.254999999999995</c:v>
                </c:pt>
                <c:pt idx="51">
                  <c:v>74.254999999999995</c:v>
                </c:pt>
                <c:pt idx="52">
                  <c:v>74.012</c:v>
                </c:pt>
                <c:pt idx="53">
                  <c:v>73.765000000000001</c:v>
                </c:pt>
                <c:pt idx="54">
                  <c:v>72.531999999999996</c:v>
                </c:pt>
                <c:pt idx="55">
                  <c:v>71.543999999999997</c:v>
                </c:pt>
                <c:pt idx="56">
                  <c:v>71.043999999999997</c:v>
                </c:pt>
                <c:pt idx="57">
                  <c:v>71.043999999999997</c:v>
                </c:pt>
                <c:pt idx="58">
                  <c:v>71.043999999999997</c:v>
                </c:pt>
                <c:pt idx="59">
                  <c:v>71.043999999999997</c:v>
                </c:pt>
                <c:pt idx="60">
                  <c:v>71.043999999999997</c:v>
                </c:pt>
                <c:pt idx="61">
                  <c:v>71.043999999999997</c:v>
                </c:pt>
                <c:pt idx="62">
                  <c:v>70.751000000000005</c:v>
                </c:pt>
                <c:pt idx="63">
                  <c:v>70.751000000000005</c:v>
                </c:pt>
                <c:pt idx="64">
                  <c:v>70.751000000000005</c:v>
                </c:pt>
                <c:pt idx="65">
                  <c:v>70.459000000000003</c:v>
                </c:pt>
                <c:pt idx="66">
                  <c:v>68.412000000000006</c:v>
                </c:pt>
                <c:pt idx="67">
                  <c:v>68.12</c:v>
                </c:pt>
                <c:pt idx="68">
                  <c:v>68.12</c:v>
                </c:pt>
                <c:pt idx="69">
                  <c:v>67.819999999999993</c:v>
                </c:pt>
                <c:pt idx="70">
                  <c:v>67.819999999999993</c:v>
                </c:pt>
                <c:pt idx="71">
                  <c:v>67.819999999999993</c:v>
                </c:pt>
                <c:pt idx="72">
                  <c:v>67.819999999999993</c:v>
                </c:pt>
                <c:pt idx="73">
                  <c:v>67.819999999999993</c:v>
                </c:pt>
                <c:pt idx="74">
                  <c:v>67.819999999999993</c:v>
                </c:pt>
                <c:pt idx="75">
                  <c:v>67.454999999999998</c:v>
                </c:pt>
                <c:pt idx="76">
                  <c:v>67.090999999999994</c:v>
                </c:pt>
                <c:pt idx="77">
                  <c:v>65.997</c:v>
                </c:pt>
                <c:pt idx="78">
                  <c:v>64.899000000000001</c:v>
                </c:pt>
                <c:pt idx="79">
                  <c:v>64.531999999999996</c:v>
                </c:pt>
                <c:pt idx="80">
                  <c:v>64.156999999999996</c:v>
                </c:pt>
                <c:pt idx="81">
                  <c:v>64.156999999999996</c:v>
                </c:pt>
                <c:pt idx="82">
                  <c:v>64.156999999999996</c:v>
                </c:pt>
                <c:pt idx="83">
                  <c:v>64.156999999999996</c:v>
                </c:pt>
                <c:pt idx="84">
                  <c:v>64.156999999999996</c:v>
                </c:pt>
                <c:pt idx="85">
                  <c:v>64.156999999999996</c:v>
                </c:pt>
                <c:pt idx="86">
                  <c:v>64.156999999999996</c:v>
                </c:pt>
                <c:pt idx="87">
                  <c:v>64.156999999999996</c:v>
                </c:pt>
                <c:pt idx="88">
                  <c:v>64.156999999999996</c:v>
                </c:pt>
                <c:pt idx="89">
                  <c:v>63.704999999999998</c:v>
                </c:pt>
                <c:pt idx="90">
                  <c:v>63.704999999999998</c:v>
                </c:pt>
                <c:pt idx="91">
                  <c:v>63.25</c:v>
                </c:pt>
                <c:pt idx="92">
                  <c:v>62.33</c:v>
                </c:pt>
                <c:pt idx="93">
                  <c:v>62.33</c:v>
                </c:pt>
                <c:pt idx="94">
                  <c:v>62.33</c:v>
                </c:pt>
                <c:pt idx="95">
                  <c:v>62.33</c:v>
                </c:pt>
                <c:pt idx="96">
                  <c:v>62.33</c:v>
                </c:pt>
                <c:pt idx="97">
                  <c:v>62.33</c:v>
                </c:pt>
                <c:pt idx="98">
                  <c:v>62.33</c:v>
                </c:pt>
                <c:pt idx="99">
                  <c:v>62.33</c:v>
                </c:pt>
                <c:pt idx="100">
                  <c:v>62.33</c:v>
                </c:pt>
                <c:pt idx="101">
                  <c:v>62.33</c:v>
                </c:pt>
                <c:pt idx="102">
                  <c:v>61.216999999999999</c:v>
                </c:pt>
                <c:pt idx="103">
                  <c:v>60.103999999999999</c:v>
                </c:pt>
                <c:pt idx="104">
                  <c:v>60.103999999999999</c:v>
                </c:pt>
                <c:pt idx="105">
                  <c:v>60.103999999999999</c:v>
                </c:pt>
                <c:pt idx="106">
                  <c:v>60.103999999999999</c:v>
                </c:pt>
                <c:pt idx="107">
                  <c:v>60.103999999999999</c:v>
                </c:pt>
                <c:pt idx="108">
                  <c:v>60.103999999999999</c:v>
                </c:pt>
                <c:pt idx="109">
                  <c:v>60.103999999999999</c:v>
                </c:pt>
                <c:pt idx="110">
                  <c:v>60.103999999999999</c:v>
                </c:pt>
                <c:pt idx="111">
                  <c:v>60.103999999999999</c:v>
                </c:pt>
                <c:pt idx="112">
                  <c:v>60.103999999999999</c:v>
                </c:pt>
                <c:pt idx="113">
                  <c:v>59.207000000000001</c:v>
                </c:pt>
                <c:pt idx="114">
                  <c:v>59.207000000000001</c:v>
                </c:pt>
                <c:pt idx="115">
                  <c:v>58.295999999999999</c:v>
                </c:pt>
                <c:pt idx="116">
                  <c:v>58.295999999999999</c:v>
                </c:pt>
                <c:pt idx="117">
                  <c:v>58.295999999999999</c:v>
                </c:pt>
                <c:pt idx="118">
                  <c:v>58.295999999999999</c:v>
                </c:pt>
                <c:pt idx="119">
                  <c:v>58.295999999999999</c:v>
                </c:pt>
                <c:pt idx="120">
                  <c:v>58.295999999999999</c:v>
                </c:pt>
                <c:pt idx="121">
                  <c:v>58.295999999999999</c:v>
                </c:pt>
                <c:pt idx="122">
                  <c:v>58.295999999999999</c:v>
                </c:pt>
                <c:pt idx="123">
                  <c:v>58.295999999999999</c:v>
                </c:pt>
                <c:pt idx="124">
                  <c:v>58.295999999999999</c:v>
                </c:pt>
                <c:pt idx="125">
                  <c:v>58.295999999999999</c:v>
                </c:pt>
                <c:pt idx="126">
                  <c:v>56.838999999999999</c:v>
                </c:pt>
                <c:pt idx="127">
                  <c:v>56.838999999999999</c:v>
                </c:pt>
                <c:pt idx="128">
                  <c:v>56.838999999999999</c:v>
                </c:pt>
                <c:pt idx="129">
                  <c:v>56.838999999999999</c:v>
                </c:pt>
                <c:pt idx="130">
                  <c:v>56.838999999999999</c:v>
                </c:pt>
                <c:pt idx="131">
                  <c:v>56.838999999999999</c:v>
                </c:pt>
                <c:pt idx="132">
                  <c:v>56.838999999999999</c:v>
                </c:pt>
              </c:numCache>
            </c:numRef>
          </c:yVal>
          <c:smooth val="0"/>
        </c:ser>
        <c:ser>
          <c:idx val="3"/>
          <c:order val="3"/>
          <c:tx>
            <c:strRef>
              <c:f>Sheet1!$E$1</c:f>
              <c:strCache>
                <c:ptCount val="1"/>
                <c:pt idx="0">
                  <c:v>CyA+AZA (N = 1,585)</c:v>
                </c:pt>
              </c:strCache>
            </c:strRef>
          </c:tx>
          <c:spPr>
            <a:ln w="41275">
              <a:solidFill>
                <a:schemeClr val="bg1">
                  <a:lumMod val="50000"/>
                  <a:lumOff val="50000"/>
                </a:schemeClr>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Sheet1!$E$2:$E$134</c:f>
              <c:numCache>
                <c:formatCode>General</c:formatCode>
                <c:ptCount val="133"/>
                <c:pt idx="0">
                  <c:v>100</c:v>
                </c:pt>
                <c:pt idx="1">
                  <c:v>100</c:v>
                </c:pt>
                <c:pt idx="2">
                  <c:v>100</c:v>
                </c:pt>
                <c:pt idx="3">
                  <c:v>99.683999999999997</c:v>
                </c:pt>
                <c:pt idx="4">
                  <c:v>99.367999999999995</c:v>
                </c:pt>
                <c:pt idx="5">
                  <c:v>98.855999999999995</c:v>
                </c:pt>
                <c:pt idx="6">
                  <c:v>96.665999999999997</c:v>
                </c:pt>
                <c:pt idx="7">
                  <c:v>94.665000000000006</c:v>
                </c:pt>
                <c:pt idx="8">
                  <c:v>94.272000000000006</c:v>
                </c:pt>
                <c:pt idx="9">
                  <c:v>94.141000000000005</c:v>
                </c:pt>
                <c:pt idx="10">
                  <c:v>94.141000000000005</c:v>
                </c:pt>
                <c:pt idx="11">
                  <c:v>94.141000000000005</c:v>
                </c:pt>
                <c:pt idx="12">
                  <c:v>94.141000000000005</c:v>
                </c:pt>
                <c:pt idx="13">
                  <c:v>94.141000000000005</c:v>
                </c:pt>
                <c:pt idx="14">
                  <c:v>94.141000000000005</c:v>
                </c:pt>
                <c:pt idx="15">
                  <c:v>94.141000000000005</c:v>
                </c:pt>
                <c:pt idx="16">
                  <c:v>94.061999999999998</c:v>
                </c:pt>
                <c:pt idx="17">
                  <c:v>93.748999999999995</c:v>
                </c:pt>
                <c:pt idx="18">
                  <c:v>92.025999999999996</c:v>
                </c:pt>
                <c:pt idx="19">
                  <c:v>90.613</c:v>
                </c:pt>
                <c:pt idx="20">
                  <c:v>90.375</c:v>
                </c:pt>
                <c:pt idx="21">
                  <c:v>90.375</c:v>
                </c:pt>
                <c:pt idx="22">
                  <c:v>90.375</c:v>
                </c:pt>
                <c:pt idx="23">
                  <c:v>90.375</c:v>
                </c:pt>
                <c:pt idx="24">
                  <c:v>90.375</c:v>
                </c:pt>
                <c:pt idx="25">
                  <c:v>90.375</c:v>
                </c:pt>
                <c:pt idx="26">
                  <c:v>90.375</c:v>
                </c:pt>
                <c:pt idx="27">
                  <c:v>90.375</c:v>
                </c:pt>
                <c:pt idx="28">
                  <c:v>90.375</c:v>
                </c:pt>
                <c:pt idx="29">
                  <c:v>89.911000000000001</c:v>
                </c:pt>
                <c:pt idx="30">
                  <c:v>89.260999999999996</c:v>
                </c:pt>
                <c:pt idx="31">
                  <c:v>87.953999999999994</c:v>
                </c:pt>
                <c:pt idx="32">
                  <c:v>87.766000000000005</c:v>
                </c:pt>
                <c:pt idx="33">
                  <c:v>87.575999999999993</c:v>
                </c:pt>
                <c:pt idx="34">
                  <c:v>87.575999999999993</c:v>
                </c:pt>
                <c:pt idx="35">
                  <c:v>87.575999999999993</c:v>
                </c:pt>
                <c:pt idx="36">
                  <c:v>87.575999999999993</c:v>
                </c:pt>
                <c:pt idx="37">
                  <c:v>87.575999999999993</c:v>
                </c:pt>
                <c:pt idx="38">
                  <c:v>87.575999999999993</c:v>
                </c:pt>
                <c:pt idx="39">
                  <c:v>87.465999999999994</c:v>
                </c:pt>
                <c:pt idx="40">
                  <c:v>86.912000000000006</c:v>
                </c:pt>
                <c:pt idx="41">
                  <c:v>86.137</c:v>
                </c:pt>
                <c:pt idx="42">
                  <c:v>85.138999999999996</c:v>
                </c:pt>
                <c:pt idx="43">
                  <c:v>84.027000000000001</c:v>
                </c:pt>
                <c:pt idx="44">
                  <c:v>83.915000000000006</c:v>
                </c:pt>
                <c:pt idx="45">
                  <c:v>83.802000000000007</c:v>
                </c:pt>
                <c:pt idx="46">
                  <c:v>83.686999999999998</c:v>
                </c:pt>
                <c:pt idx="47">
                  <c:v>83.686999999999998</c:v>
                </c:pt>
                <c:pt idx="48">
                  <c:v>83.686999999999998</c:v>
                </c:pt>
                <c:pt idx="49">
                  <c:v>83.686999999999998</c:v>
                </c:pt>
                <c:pt idx="50">
                  <c:v>83.686999999999998</c:v>
                </c:pt>
                <c:pt idx="51">
                  <c:v>83.554000000000002</c:v>
                </c:pt>
                <c:pt idx="52">
                  <c:v>83.42</c:v>
                </c:pt>
                <c:pt idx="53">
                  <c:v>82.751999999999995</c:v>
                </c:pt>
                <c:pt idx="54">
                  <c:v>81.274000000000001</c:v>
                </c:pt>
                <c:pt idx="55">
                  <c:v>80.465000000000003</c:v>
                </c:pt>
                <c:pt idx="56">
                  <c:v>80.33</c:v>
                </c:pt>
                <c:pt idx="57">
                  <c:v>80.058000000000007</c:v>
                </c:pt>
                <c:pt idx="58">
                  <c:v>80.058000000000007</c:v>
                </c:pt>
                <c:pt idx="59">
                  <c:v>80.058000000000007</c:v>
                </c:pt>
                <c:pt idx="60">
                  <c:v>80.058000000000007</c:v>
                </c:pt>
                <c:pt idx="61">
                  <c:v>80.058000000000007</c:v>
                </c:pt>
                <c:pt idx="62">
                  <c:v>80.058000000000007</c:v>
                </c:pt>
                <c:pt idx="63">
                  <c:v>79.906000000000006</c:v>
                </c:pt>
                <c:pt idx="64">
                  <c:v>79.753</c:v>
                </c:pt>
                <c:pt idx="65">
                  <c:v>79.138999999999996</c:v>
                </c:pt>
                <c:pt idx="66">
                  <c:v>77.757000000000005</c:v>
                </c:pt>
                <c:pt idx="67">
                  <c:v>76.366</c:v>
                </c:pt>
                <c:pt idx="68">
                  <c:v>76.052999999999997</c:v>
                </c:pt>
                <c:pt idx="69">
                  <c:v>76.052999999999997</c:v>
                </c:pt>
                <c:pt idx="70">
                  <c:v>76.052999999999997</c:v>
                </c:pt>
                <c:pt idx="71">
                  <c:v>76.052999999999997</c:v>
                </c:pt>
                <c:pt idx="72">
                  <c:v>76.052999999999997</c:v>
                </c:pt>
                <c:pt idx="73">
                  <c:v>76.052999999999997</c:v>
                </c:pt>
                <c:pt idx="74">
                  <c:v>76.052999999999997</c:v>
                </c:pt>
                <c:pt idx="75">
                  <c:v>75.688999999999993</c:v>
                </c:pt>
                <c:pt idx="76">
                  <c:v>75.325000000000003</c:v>
                </c:pt>
                <c:pt idx="77">
                  <c:v>74.960999999999999</c:v>
                </c:pt>
                <c:pt idx="78">
                  <c:v>74.23</c:v>
                </c:pt>
                <c:pt idx="79">
                  <c:v>73.680999999999997</c:v>
                </c:pt>
                <c:pt idx="80">
                  <c:v>73.680999999999997</c:v>
                </c:pt>
                <c:pt idx="81">
                  <c:v>73.680999999999997</c:v>
                </c:pt>
                <c:pt idx="82">
                  <c:v>73.680999999999997</c:v>
                </c:pt>
                <c:pt idx="83">
                  <c:v>73.680999999999997</c:v>
                </c:pt>
                <c:pt idx="84">
                  <c:v>73.680999999999997</c:v>
                </c:pt>
                <c:pt idx="85">
                  <c:v>73.680999999999997</c:v>
                </c:pt>
                <c:pt idx="86">
                  <c:v>73.680999999999997</c:v>
                </c:pt>
                <c:pt idx="87">
                  <c:v>73.448999999999998</c:v>
                </c:pt>
                <c:pt idx="88">
                  <c:v>72.753</c:v>
                </c:pt>
                <c:pt idx="89">
                  <c:v>72.287999999999997</c:v>
                </c:pt>
                <c:pt idx="90">
                  <c:v>70.427999999999997</c:v>
                </c:pt>
                <c:pt idx="91">
                  <c:v>69.492999999999995</c:v>
                </c:pt>
                <c:pt idx="92">
                  <c:v>69.492999999999995</c:v>
                </c:pt>
                <c:pt idx="93">
                  <c:v>69.492999999999995</c:v>
                </c:pt>
                <c:pt idx="94">
                  <c:v>69.492999999999995</c:v>
                </c:pt>
                <c:pt idx="95">
                  <c:v>69.492999999999995</c:v>
                </c:pt>
                <c:pt idx="96">
                  <c:v>69.492999999999995</c:v>
                </c:pt>
                <c:pt idx="97">
                  <c:v>69.492999999999995</c:v>
                </c:pt>
                <c:pt idx="98">
                  <c:v>69.183999999999997</c:v>
                </c:pt>
                <c:pt idx="99">
                  <c:v>69.183999999999997</c:v>
                </c:pt>
                <c:pt idx="100">
                  <c:v>68.873000000000005</c:v>
                </c:pt>
                <c:pt idx="101">
                  <c:v>68.558000000000007</c:v>
                </c:pt>
                <c:pt idx="102">
                  <c:v>67.929000000000002</c:v>
                </c:pt>
                <c:pt idx="103">
                  <c:v>67.929000000000002</c:v>
                </c:pt>
                <c:pt idx="104">
                  <c:v>67.929000000000002</c:v>
                </c:pt>
                <c:pt idx="105">
                  <c:v>67.929000000000002</c:v>
                </c:pt>
                <c:pt idx="106">
                  <c:v>67.929000000000002</c:v>
                </c:pt>
                <c:pt idx="107">
                  <c:v>67.929000000000002</c:v>
                </c:pt>
                <c:pt idx="108">
                  <c:v>67.929000000000002</c:v>
                </c:pt>
                <c:pt idx="109">
                  <c:v>67.929000000000002</c:v>
                </c:pt>
                <c:pt idx="110">
                  <c:v>67.497</c:v>
                </c:pt>
                <c:pt idx="111">
                  <c:v>67.497</c:v>
                </c:pt>
                <c:pt idx="112">
                  <c:v>66.631</c:v>
                </c:pt>
                <c:pt idx="113">
                  <c:v>65.760000000000005</c:v>
                </c:pt>
                <c:pt idx="114">
                  <c:v>64.453999999999994</c:v>
                </c:pt>
                <c:pt idx="115">
                  <c:v>64.018000000000001</c:v>
                </c:pt>
                <c:pt idx="116">
                  <c:v>64.018000000000001</c:v>
                </c:pt>
                <c:pt idx="117">
                  <c:v>64.018000000000001</c:v>
                </c:pt>
                <c:pt idx="118">
                  <c:v>64.018000000000001</c:v>
                </c:pt>
                <c:pt idx="119">
                  <c:v>64.018000000000001</c:v>
                </c:pt>
                <c:pt idx="120">
                  <c:v>64.018000000000001</c:v>
                </c:pt>
                <c:pt idx="121">
                  <c:v>64.018000000000001</c:v>
                </c:pt>
                <c:pt idx="122">
                  <c:v>64.018000000000001</c:v>
                </c:pt>
                <c:pt idx="123">
                  <c:v>64.018000000000001</c:v>
                </c:pt>
                <c:pt idx="124">
                  <c:v>62.786999999999999</c:v>
                </c:pt>
                <c:pt idx="125">
                  <c:v>62.786999999999999</c:v>
                </c:pt>
                <c:pt idx="126">
                  <c:v>61.555999999999997</c:v>
                </c:pt>
                <c:pt idx="127">
                  <c:v>60.319000000000003</c:v>
                </c:pt>
                <c:pt idx="128">
                  <c:v>60.319000000000003</c:v>
                </c:pt>
                <c:pt idx="129">
                  <c:v>60.319000000000003</c:v>
                </c:pt>
                <c:pt idx="130">
                  <c:v>60.319000000000003</c:v>
                </c:pt>
                <c:pt idx="131">
                  <c:v>60.319000000000003</c:v>
                </c:pt>
                <c:pt idx="132">
                  <c:v>60.319000000000003</c:v>
                </c:pt>
              </c:numCache>
            </c:numRef>
          </c:yVal>
          <c:smooth val="0"/>
        </c:ser>
        <c:dLbls>
          <c:showLegendKey val="0"/>
          <c:showVal val="0"/>
          <c:showCatName val="0"/>
          <c:showSerName val="0"/>
          <c:showPercent val="0"/>
          <c:showBubbleSize val="0"/>
        </c:dLbls>
        <c:axId val="837995840"/>
        <c:axId val="837996232"/>
      </c:scatterChart>
      <c:valAx>
        <c:axId val="837995840"/>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7996232"/>
        <c:crosses val="autoZero"/>
        <c:crossBetween val="midCat"/>
        <c:majorUnit val="1"/>
      </c:valAx>
      <c:valAx>
        <c:axId val="8379962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Severe Renal Dysfunction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3799584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ayout>
        <c:manualLayout>
          <c:xMode val="edge"/>
          <c:yMode val="edge"/>
          <c:x val="0.14810466169604905"/>
          <c:y val="0.65461263462757546"/>
          <c:w val="0.6176106194690405"/>
          <c:h val="0.19606045212090689"/>
        </c:manualLayout>
      </c:layout>
      <c:overlay val="0"/>
      <c:spPr>
        <a:solidFill>
          <a:srgbClr val="000000"/>
        </a:solidFill>
        <a:ln>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581"/>
          <c:h val="0.79638360589541657"/>
        </c:manualLayout>
      </c:layout>
      <c:scatterChart>
        <c:scatterStyle val="lineMarker"/>
        <c:varyColors val="0"/>
        <c:ser>
          <c:idx val="0"/>
          <c:order val="0"/>
          <c:tx>
            <c:strRef>
              <c:f>Sheet1!$B$1</c:f>
              <c:strCache>
                <c:ptCount val="1"/>
                <c:pt idx="0">
                  <c:v>All malignancy</c:v>
                </c:pt>
              </c:strCache>
            </c:strRef>
          </c:tx>
          <c:spPr>
            <a:ln w="41275">
              <a:solidFill>
                <a:srgbClr val="FFFF00"/>
              </a:solidFill>
            </a:ln>
          </c:spPr>
          <c:marker>
            <c:symbol val="none"/>
          </c:marker>
          <c:xVal>
            <c:numRef>
              <c:f>Sheet1!$A$2:$A$206</c:f>
              <c:numCache>
                <c:formatCode>General</c:formatCode>
                <c:ptCount val="20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numCache>
            </c:numRef>
          </c:xVal>
          <c:yVal>
            <c:numRef>
              <c:f>Sheet1!$B$2:$B$206</c:f>
              <c:numCache>
                <c:formatCode>General</c:formatCode>
                <c:ptCount val="205"/>
                <c:pt idx="0">
                  <c:v>100</c:v>
                </c:pt>
                <c:pt idx="1">
                  <c:v>100</c:v>
                </c:pt>
                <c:pt idx="2">
                  <c:v>99.903000000000006</c:v>
                </c:pt>
                <c:pt idx="3">
                  <c:v>99.635000000000005</c:v>
                </c:pt>
                <c:pt idx="4">
                  <c:v>99.177000000000007</c:v>
                </c:pt>
                <c:pt idx="5">
                  <c:v>98.760999999999996</c:v>
                </c:pt>
                <c:pt idx="6">
                  <c:v>97.438999999999993</c:v>
                </c:pt>
                <c:pt idx="7">
                  <c:v>95.578999999999994</c:v>
                </c:pt>
                <c:pt idx="8">
                  <c:v>95.293000000000006</c:v>
                </c:pt>
                <c:pt idx="9">
                  <c:v>95.197000000000003</c:v>
                </c:pt>
                <c:pt idx="10">
                  <c:v>95.197000000000003</c:v>
                </c:pt>
                <c:pt idx="11">
                  <c:v>95.191000000000003</c:v>
                </c:pt>
                <c:pt idx="12">
                  <c:v>95.165000000000006</c:v>
                </c:pt>
                <c:pt idx="13">
                  <c:v>95.143000000000001</c:v>
                </c:pt>
                <c:pt idx="14">
                  <c:v>95.105999999999995</c:v>
                </c:pt>
                <c:pt idx="15">
                  <c:v>95.061999999999998</c:v>
                </c:pt>
                <c:pt idx="16">
                  <c:v>94.837000000000003</c:v>
                </c:pt>
                <c:pt idx="17">
                  <c:v>94.387</c:v>
                </c:pt>
                <c:pt idx="18">
                  <c:v>92.950999999999993</c:v>
                </c:pt>
                <c:pt idx="19">
                  <c:v>91.545000000000002</c:v>
                </c:pt>
                <c:pt idx="20">
                  <c:v>91.194000000000003</c:v>
                </c:pt>
                <c:pt idx="21">
                  <c:v>91.085999999999999</c:v>
                </c:pt>
                <c:pt idx="22">
                  <c:v>91.046000000000006</c:v>
                </c:pt>
                <c:pt idx="23">
                  <c:v>91.03</c:v>
                </c:pt>
                <c:pt idx="24">
                  <c:v>91.013000000000005</c:v>
                </c:pt>
                <c:pt idx="25">
                  <c:v>90.986000000000004</c:v>
                </c:pt>
                <c:pt idx="26">
                  <c:v>90.959000000000003</c:v>
                </c:pt>
                <c:pt idx="27">
                  <c:v>90.873999999999995</c:v>
                </c:pt>
                <c:pt idx="28">
                  <c:v>90.587999999999994</c:v>
                </c:pt>
                <c:pt idx="29">
                  <c:v>89.96</c:v>
                </c:pt>
                <c:pt idx="30">
                  <c:v>88.671999999999997</c:v>
                </c:pt>
                <c:pt idx="31">
                  <c:v>87.272000000000006</c:v>
                </c:pt>
                <c:pt idx="32">
                  <c:v>86.884</c:v>
                </c:pt>
                <c:pt idx="33">
                  <c:v>86.747</c:v>
                </c:pt>
                <c:pt idx="34">
                  <c:v>86.667000000000002</c:v>
                </c:pt>
                <c:pt idx="35">
                  <c:v>86.646000000000001</c:v>
                </c:pt>
                <c:pt idx="36">
                  <c:v>86.625</c:v>
                </c:pt>
                <c:pt idx="37">
                  <c:v>86.555999999999997</c:v>
                </c:pt>
                <c:pt idx="38">
                  <c:v>86.555999999999997</c:v>
                </c:pt>
                <c:pt idx="39">
                  <c:v>86.46</c:v>
                </c:pt>
                <c:pt idx="40">
                  <c:v>86.096999999999994</c:v>
                </c:pt>
                <c:pt idx="41">
                  <c:v>85.382000000000005</c:v>
                </c:pt>
                <c:pt idx="42">
                  <c:v>84.07</c:v>
                </c:pt>
                <c:pt idx="43">
                  <c:v>82.813000000000002</c:v>
                </c:pt>
                <c:pt idx="44">
                  <c:v>82.355000000000004</c:v>
                </c:pt>
                <c:pt idx="45">
                  <c:v>82.28</c:v>
                </c:pt>
                <c:pt idx="46">
                  <c:v>82.228999999999999</c:v>
                </c:pt>
                <c:pt idx="47">
                  <c:v>82.203000000000003</c:v>
                </c:pt>
                <c:pt idx="48">
                  <c:v>82.19</c:v>
                </c:pt>
                <c:pt idx="49">
                  <c:v>82.161000000000001</c:v>
                </c:pt>
                <c:pt idx="50">
                  <c:v>82.114999999999995</c:v>
                </c:pt>
                <c:pt idx="51">
                  <c:v>82.054000000000002</c:v>
                </c:pt>
                <c:pt idx="52">
                  <c:v>81.668999999999997</c:v>
                </c:pt>
                <c:pt idx="53">
                  <c:v>81.082999999999998</c:v>
                </c:pt>
                <c:pt idx="54">
                  <c:v>79.863</c:v>
                </c:pt>
                <c:pt idx="55">
                  <c:v>78.545000000000002</c:v>
                </c:pt>
                <c:pt idx="56">
                  <c:v>78.278000000000006</c:v>
                </c:pt>
                <c:pt idx="57">
                  <c:v>78.197999999999993</c:v>
                </c:pt>
                <c:pt idx="58">
                  <c:v>78.165999999999997</c:v>
                </c:pt>
                <c:pt idx="59">
                  <c:v>78.149000000000001</c:v>
                </c:pt>
                <c:pt idx="60">
                  <c:v>78.149000000000001</c:v>
                </c:pt>
                <c:pt idx="61">
                  <c:v>78.149000000000001</c:v>
                </c:pt>
                <c:pt idx="62">
                  <c:v>78.090999999999994</c:v>
                </c:pt>
                <c:pt idx="63">
                  <c:v>78.013000000000005</c:v>
                </c:pt>
                <c:pt idx="64">
                  <c:v>77.680000000000007</c:v>
                </c:pt>
                <c:pt idx="65">
                  <c:v>76.876000000000005</c:v>
                </c:pt>
                <c:pt idx="66">
                  <c:v>75.656999999999996</c:v>
                </c:pt>
                <c:pt idx="67">
                  <c:v>74.311999999999998</c:v>
                </c:pt>
                <c:pt idx="68">
                  <c:v>74.111999999999995</c:v>
                </c:pt>
                <c:pt idx="69">
                  <c:v>74.031000000000006</c:v>
                </c:pt>
                <c:pt idx="70">
                  <c:v>74.031000000000006</c:v>
                </c:pt>
                <c:pt idx="71">
                  <c:v>74.031000000000006</c:v>
                </c:pt>
                <c:pt idx="72">
                  <c:v>74.031000000000006</c:v>
                </c:pt>
                <c:pt idx="73">
                  <c:v>73.959000000000003</c:v>
                </c:pt>
                <c:pt idx="74">
                  <c:v>73.885000000000005</c:v>
                </c:pt>
                <c:pt idx="75">
                  <c:v>73.784999999999997</c:v>
                </c:pt>
                <c:pt idx="76">
                  <c:v>73.435000000000002</c:v>
                </c:pt>
                <c:pt idx="77">
                  <c:v>72.632999999999996</c:v>
                </c:pt>
                <c:pt idx="78">
                  <c:v>71.301000000000002</c:v>
                </c:pt>
                <c:pt idx="79">
                  <c:v>70.114999999999995</c:v>
                </c:pt>
                <c:pt idx="80">
                  <c:v>69.757000000000005</c:v>
                </c:pt>
                <c:pt idx="81">
                  <c:v>69.679000000000002</c:v>
                </c:pt>
                <c:pt idx="82">
                  <c:v>69.625</c:v>
                </c:pt>
                <c:pt idx="83">
                  <c:v>69.597999999999999</c:v>
                </c:pt>
                <c:pt idx="84">
                  <c:v>69.597999999999999</c:v>
                </c:pt>
                <c:pt idx="85">
                  <c:v>69.566999999999993</c:v>
                </c:pt>
                <c:pt idx="86">
                  <c:v>69.534000000000006</c:v>
                </c:pt>
                <c:pt idx="87">
                  <c:v>69.370999999999995</c:v>
                </c:pt>
                <c:pt idx="88">
                  <c:v>69.040999999999997</c:v>
                </c:pt>
                <c:pt idx="89">
                  <c:v>68.644000000000005</c:v>
                </c:pt>
                <c:pt idx="90">
                  <c:v>67.418000000000006</c:v>
                </c:pt>
                <c:pt idx="91">
                  <c:v>66.085999999999999</c:v>
                </c:pt>
                <c:pt idx="92">
                  <c:v>65.816000000000003</c:v>
                </c:pt>
                <c:pt idx="93">
                  <c:v>65.816000000000003</c:v>
                </c:pt>
                <c:pt idx="94">
                  <c:v>65.816000000000003</c:v>
                </c:pt>
                <c:pt idx="95">
                  <c:v>65.78</c:v>
                </c:pt>
                <c:pt idx="96">
                  <c:v>65.741</c:v>
                </c:pt>
                <c:pt idx="97">
                  <c:v>65.698999999999998</c:v>
                </c:pt>
                <c:pt idx="98">
                  <c:v>65.611999999999995</c:v>
                </c:pt>
                <c:pt idx="99">
                  <c:v>65.435000000000002</c:v>
                </c:pt>
                <c:pt idx="100">
                  <c:v>65.213999999999999</c:v>
                </c:pt>
                <c:pt idx="101">
                  <c:v>64.548000000000002</c:v>
                </c:pt>
                <c:pt idx="102">
                  <c:v>63.261000000000003</c:v>
                </c:pt>
                <c:pt idx="103">
                  <c:v>62.143999999999998</c:v>
                </c:pt>
                <c:pt idx="104">
                  <c:v>61.825000000000003</c:v>
                </c:pt>
                <c:pt idx="105">
                  <c:v>61.639000000000003</c:v>
                </c:pt>
                <c:pt idx="106">
                  <c:v>61.639000000000003</c:v>
                </c:pt>
                <c:pt idx="107">
                  <c:v>61.639000000000003</c:v>
                </c:pt>
                <c:pt idx="108">
                  <c:v>61.585999999999999</c:v>
                </c:pt>
                <c:pt idx="109">
                  <c:v>61.585999999999999</c:v>
                </c:pt>
                <c:pt idx="110">
                  <c:v>61.585999999999999</c:v>
                </c:pt>
                <c:pt idx="111">
                  <c:v>61.585999999999999</c:v>
                </c:pt>
                <c:pt idx="112">
                  <c:v>61.167999999999999</c:v>
                </c:pt>
                <c:pt idx="113">
                  <c:v>60.329000000000001</c:v>
                </c:pt>
                <c:pt idx="114">
                  <c:v>59.249000000000002</c:v>
                </c:pt>
                <c:pt idx="115">
                  <c:v>58.162999999999997</c:v>
                </c:pt>
                <c:pt idx="116">
                  <c:v>57.978999999999999</c:v>
                </c:pt>
                <c:pt idx="117">
                  <c:v>57.853999999999999</c:v>
                </c:pt>
                <c:pt idx="118">
                  <c:v>57.853999999999999</c:v>
                </c:pt>
                <c:pt idx="119">
                  <c:v>57.853999999999999</c:v>
                </c:pt>
                <c:pt idx="120">
                  <c:v>57.786000000000001</c:v>
                </c:pt>
                <c:pt idx="121">
                  <c:v>57.631999999999998</c:v>
                </c:pt>
                <c:pt idx="122">
                  <c:v>57.631999999999998</c:v>
                </c:pt>
                <c:pt idx="123">
                  <c:v>57.631999999999998</c:v>
                </c:pt>
                <c:pt idx="124">
                  <c:v>57.225000000000001</c:v>
                </c:pt>
                <c:pt idx="125">
                  <c:v>56.408999999999999</c:v>
                </c:pt>
                <c:pt idx="126">
                  <c:v>55.429000000000002</c:v>
                </c:pt>
                <c:pt idx="127">
                  <c:v>54.692</c:v>
                </c:pt>
                <c:pt idx="128">
                  <c:v>54.526000000000003</c:v>
                </c:pt>
                <c:pt idx="129">
                  <c:v>54.526000000000003</c:v>
                </c:pt>
                <c:pt idx="130">
                  <c:v>54.439</c:v>
                </c:pt>
                <c:pt idx="131">
                  <c:v>54.439</c:v>
                </c:pt>
                <c:pt idx="132">
                  <c:v>54.344000000000001</c:v>
                </c:pt>
                <c:pt idx="133">
                  <c:v>54.344000000000001</c:v>
                </c:pt>
                <c:pt idx="134">
                  <c:v>54.344000000000001</c:v>
                </c:pt>
                <c:pt idx="135">
                  <c:v>54.228000000000002</c:v>
                </c:pt>
                <c:pt idx="136">
                  <c:v>53.994999999999997</c:v>
                </c:pt>
                <c:pt idx="137">
                  <c:v>53.527000000000001</c:v>
                </c:pt>
                <c:pt idx="138">
                  <c:v>52.472999999999999</c:v>
                </c:pt>
                <c:pt idx="139">
                  <c:v>52.119</c:v>
                </c:pt>
                <c:pt idx="140">
                  <c:v>52.119</c:v>
                </c:pt>
                <c:pt idx="141">
                  <c:v>51.997</c:v>
                </c:pt>
                <c:pt idx="142">
                  <c:v>51.872</c:v>
                </c:pt>
                <c:pt idx="143">
                  <c:v>51.872</c:v>
                </c:pt>
                <c:pt idx="144">
                  <c:v>51.872</c:v>
                </c:pt>
                <c:pt idx="145">
                  <c:v>51.872</c:v>
                </c:pt>
                <c:pt idx="146">
                  <c:v>51.872</c:v>
                </c:pt>
                <c:pt idx="147">
                  <c:v>51.701999999999998</c:v>
                </c:pt>
                <c:pt idx="148">
                  <c:v>51.363</c:v>
                </c:pt>
                <c:pt idx="149">
                  <c:v>51.023000000000003</c:v>
                </c:pt>
                <c:pt idx="150">
                  <c:v>50</c:v>
                </c:pt>
                <c:pt idx="151">
                  <c:v>49.314</c:v>
                </c:pt>
                <c:pt idx="152">
                  <c:v>49.137999999999998</c:v>
                </c:pt>
                <c:pt idx="153">
                  <c:v>48.959000000000003</c:v>
                </c:pt>
                <c:pt idx="154">
                  <c:v>48.959000000000003</c:v>
                </c:pt>
                <c:pt idx="155">
                  <c:v>48.959000000000003</c:v>
                </c:pt>
                <c:pt idx="156">
                  <c:v>48.959000000000003</c:v>
                </c:pt>
                <c:pt idx="157">
                  <c:v>48.959000000000003</c:v>
                </c:pt>
                <c:pt idx="158">
                  <c:v>48.959000000000003</c:v>
                </c:pt>
                <c:pt idx="159">
                  <c:v>48.959000000000003</c:v>
                </c:pt>
                <c:pt idx="160">
                  <c:v>48.718000000000004</c:v>
                </c:pt>
                <c:pt idx="161">
                  <c:v>47.753999999999998</c:v>
                </c:pt>
                <c:pt idx="162">
                  <c:v>46.305999999999997</c:v>
                </c:pt>
                <c:pt idx="163">
                  <c:v>45.337000000000003</c:v>
                </c:pt>
                <c:pt idx="164">
                  <c:v>45.091999999999999</c:v>
                </c:pt>
                <c:pt idx="165">
                  <c:v>45.091999999999999</c:v>
                </c:pt>
                <c:pt idx="166">
                  <c:v>45.091999999999999</c:v>
                </c:pt>
                <c:pt idx="167">
                  <c:v>45.091999999999999</c:v>
                </c:pt>
                <c:pt idx="168">
                  <c:v>45.091999999999999</c:v>
                </c:pt>
                <c:pt idx="169">
                  <c:v>45.091999999999999</c:v>
                </c:pt>
                <c:pt idx="170">
                  <c:v>45.091999999999999</c:v>
                </c:pt>
                <c:pt idx="171">
                  <c:v>44.734000000000002</c:v>
                </c:pt>
                <c:pt idx="172">
                  <c:v>44.734000000000002</c:v>
                </c:pt>
                <c:pt idx="173">
                  <c:v>44.372999999999998</c:v>
                </c:pt>
                <c:pt idx="174">
                  <c:v>43.651000000000003</c:v>
                </c:pt>
                <c:pt idx="175">
                  <c:v>42.923999999999999</c:v>
                </c:pt>
                <c:pt idx="176">
                  <c:v>42.923999999999999</c:v>
                </c:pt>
                <c:pt idx="177">
                  <c:v>42.923999999999999</c:v>
                </c:pt>
                <c:pt idx="178">
                  <c:v>42.923999999999999</c:v>
                </c:pt>
                <c:pt idx="179">
                  <c:v>42.923999999999999</c:v>
                </c:pt>
                <c:pt idx="180">
                  <c:v>42.923999999999999</c:v>
                </c:pt>
                <c:pt idx="181">
                  <c:v>42.923999999999999</c:v>
                </c:pt>
                <c:pt idx="182">
                  <c:v>42.923999999999999</c:v>
                </c:pt>
                <c:pt idx="183">
                  <c:v>42.923999999999999</c:v>
                </c:pt>
                <c:pt idx="184">
                  <c:v>42.359000000000002</c:v>
                </c:pt>
                <c:pt idx="185">
                  <c:v>41.793999999999997</c:v>
                </c:pt>
                <c:pt idx="186">
                  <c:v>41.793999999999997</c:v>
                </c:pt>
                <c:pt idx="187">
                  <c:v>41.23</c:v>
                </c:pt>
                <c:pt idx="188">
                  <c:v>40.640999999999998</c:v>
                </c:pt>
                <c:pt idx="189">
                  <c:v>40.640999999999998</c:v>
                </c:pt>
                <c:pt idx="190">
                  <c:v>40.024999999999999</c:v>
                </c:pt>
                <c:pt idx="191">
                  <c:v>40.024999999999999</c:v>
                </c:pt>
                <c:pt idx="192">
                  <c:v>40.024999999999999</c:v>
                </c:pt>
                <c:pt idx="193">
                  <c:v>40.024999999999999</c:v>
                </c:pt>
                <c:pt idx="194">
                  <c:v>40.024999999999999</c:v>
                </c:pt>
                <c:pt idx="195">
                  <c:v>40.024999999999999</c:v>
                </c:pt>
                <c:pt idx="196">
                  <c:v>40.024999999999999</c:v>
                </c:pt>
                <c:pt idx="197">
                  <c:v>39.191000000000003</c:v>
                </c:pt>
                <c:pt idx="198">
                  <c:v>38.356999999999999</c:v>
                </c:pt>
                <c:pt idx="199">
                  <c:v>37.523000000000003</c:v>
                </c:pt>
                <c:pt idx="200">
                  <c:v>37.523000000000003</c:v>
                </c:pt>
                <c:pt idx="201">
                  <c:v>37.523000000000003</c:v>
                </c:pt>
                <c:pt idx="202">
                  <c:v>37.523000000000003</c:v>
                </c:pt>
                <c:pt idx="203">
                  <c:v>37.523000000000003</c:v>
                </c:pt>
                <c:pt idx="204">
                  <c:v>37.523000000000003</c:v>
                </c:pt>
              </c:numCache>
            </c:numRef>
          </c:yVal>
          <c:smooth val="0"/>
        </c:ser>
        <c:ser>
          <c:idx val="1"/>
          <c:order val="1"/>
          <c:tx>
            <c:strRef>
              <c:f>Sheet1!$C$1</c:f>
              <c:strCache>
                <c:ptCount val="1"/>
                <c:pt idx="0">
                  <c:v>Lymphoma</c:v>
                </c:pt>
              </c:strCache>
            </c:strRef>
          </c:tx>
          <c:spPr>
            <a:ln w="41275">
              <a:solidFill>
                <a:srgbClr val="FF00FF"/>
              </a:solidFill>
              <a:prstDash val="solid"/>
            </a:ln>
          </c:spPr>
          <c:marker>
            <c:symbol val="none"/>
          </c:marker>
          <c:xVal>
            <c:numRef>
              <c:f>Sheet1!$A$2:$A$206</c:f>
              <c:numCache>
                <c:formatCode>General</c:formatCode>
                <c:ptCount val="20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numCache>
            </c:numRef>
          </c:xVal>
          <c:yVal>
            <c:numRef>
              <c:f>Sheet1!$C$2:$C$206</c:f>
              <c:numCache>
                <c:formatCode>General</c:formatCode>
                <c:ptCount val="205"/>
                <c:pt idx="0">
                  <c:v>100</c:v>
                </c:pt>
                <c:pt idx="1">
                  <c:v>100</c:v>
                </c:pt>
                <c:pt idx="2">
                  <c:v>99.947999999999993</c:v>
                </c:pt>
                <c:pt idx="3">
                  <c:v>99.784999999999997</c:v>
                </c:pt>
                <c:pt idx="4">
                  <c:v>99.540999999999997</c:v>
                </c:pt>
                <c:pt idx="5">
                  <c:v>99.358000000000004</c:v>
                </c:pt>
                <c:pt idx="6">
                  <c:v>98.953000000000003</c:v>
                </c:pt>
                <c:pt idx="7">
                  <c:v>98.358999999999995</c:v>
                </c:pt>
                <c:pt idx="8">
                  <c:v>98.268000000000001</c:v>
                </c:pt>
                <c:pt idx="9">
                  <c:v>98.244</c:v>
                </c:pt>
                <c:pt idx="10">
                  <c:v>98.244</c:v>
                </c:pt>
                <c:pt idx="11">
                  <c:v>98.236999999999995</c:v>
                </c:pt>
                <c:pt idx="12">
                  <c:v>98.236999999999995</c:v>
                </c:pt>
                <c:pt idx="13">
                  <c:v>98.236999999999995</c:v>
                </c:pt>
                <c:pt idx="14">
                  <c:v>98.236999999999995</c:v>
                </c:pt>
                <c:pt idx="15">
                  <c:v>98.221999999999994</c:v>
                </c:pt>
                <c:pt idx="16">
                  <c:v>98.183000000000007</c:v>
                </c:pt>
                <c:pt idx="17">
                  <c:v>98.152000000000001</c:v>
                </c:pt>
                <c:pt idx="18">
                  <c:v>98.051000000000002</c:v>
                </c:pt>
                <c:pt idx="19">
                  <c:v>97.902000000000001</c:v>
                </c:pt>
                <c:pt idx="20">
                  <c:v>97.885999999999996</c:v>
                </c:pt>
                <c:pt idx="21">
                  <c:v>97.878</c:v>
                </c:pt>
                <c:pt idx="22">
                  <c:v>97.878</c:v>
                </c:pt>
                <c:pt idx="23">
                  <c:v>97.878</c:v>
                </c:pt>
                <c:pt idx="24">
                  <c:v>97.878</c:v>
                </c:pt>
                <c:pt idx="25">
                  <c:v>97.878</c:v>
                </c:pt>
                <c:pt idx="26">
                  <c:v>97.878</c:v>
                </c:pt>
                <c:pt idx="27">
                  <c:v>97.867999999999995</c:v>
                </c:pt>
                <c:pt idx="28">
                  <c:v>97.808000000000007</c:v>
                </c:pt>
                <c:pt idx="29">
                  <c:v>97.727000000000004</c:v>
                </c:pt>
                <c:pt idx="30">
                  <c:v>97.616</c:v>
                </c:pt>
                <c:pt idx="31">
                  <c:v>97.515000000000001</c:v>
                </c:pt>
                <c:pt idx="32">
                  <c:v>97.474000000000004</c:v>
                </c:pt>
                <c:pt idx="33">
                  <c:v>97.474000000000004</c:v>
                </c:pt>
                <c:pt idx="34">
                  <c:v>97.441999999999993</c:v>
                </c:pt>
                <c:pt idx="35">
                  <c:v>97.441999999999993</c:v>
                </c:pt>
                <c:pt idx="36">
                  <c:v>97.441999999999993</c:v>
                </c:pt>
                <c:pt idx="37">
                  <c:v>97.441999999999993</c:v>
                </c:pt>
                <c:pt idx="38">
                  <c:v>97.441999999999993</c:v>
                </c:pt>
                <c:pt idx="39">
                  <c:v>97.429000000000002</c:v>
                </c:pt>
                <c:pt idx="40">
                  <c:v>97.376000000000005</c:v>
                </c:pt>
                <c:pt idx="41">
                  <c:v>97.311000000000007</c:v>
                </c:pt>
                <c:pt idx="42">
                  <c:v>97.271000000000001</c:v>
                </c:pt>
                <c:pt idx="43">
                  <c:v>97.177999999999997</c:v>
                </c:pt>
                <c:pt idx="44">
                  <c:v>97.152000000000001</c:v>
                </c:pt>
                <c:pt idx="45">
                  <c:v>97.152000000000001</c:v>
                </c:pt>
                <c:pt idx="46">
                  <c:v>97.138000000000005</c:v>
                </c:pt>
                <c:pt idx="47">
                  <c:v>97.123999999999995</c:v>
                </c:pt>
                <c:pt idx="48">
                  <c:v>97.123999999999995</c:v>
                </c:pt>
                <c:pt idx="49">
                  <c:v>97.123999999999995</c:v>
                </c:pt>
                <c:pt idx="50">
                  <c:v>97.123999999999995</c:v>
                </c:pt>
                <c:pt idx="51">
                  <c:v>97.09</c:v>
                </c:pt>
                <c:pt idx="52">
                  <c:v>97.09</c:v>
                </c:pt>
                <c:pt idx="53">
                  <c:v>97.055000000000007</c:v>
                </c:pt>
                <c:pt idx="54">
                  <c:v>97.004000000000005</c:v>
                </c:pt>
                <c:pt idx="55">
                  <c:v>96.935000000000002</c:v>
                </c:pt>
                <c:pt idx="56">
                  <c:v>96.917000000000002</c:v>
                </c:pt>
                <c:pt idx="57">
                  <c:v>96.9</c:v>
                </c:pt>
                <c:pt idx="58">
                  <c:v>96.9</c:v>
                </c:pt>
                <c:pt idx="59">
                  <c:v>96.9</c:v>
                </c:pt>
                <c:pt idx="60">
                  <c:v>96.9</c:v>
                </c:pt>
                <c:pt idx="61">
                  <c:v>96.9</c:v>
                </c:pt>
                <c:pt idx="62">
                  <c:v>96.9</c:v>
                </c:pt>
                <c:pt idx="63">
                  <c:v>96.9</c:v>
                </c:pt>
                <c:pt idx="64">
                  <c:v>96.876999999999995</c:v>
                </c:pt>
                <c:pt idx="65">
                  <c:v>96.786000000000001</c:v>
                </c:pt>
                <c:pt idx="66">
                  <c:v>96.673000000000002</c:v>
                </c:pt>
                <c:pt idx="67">
                  <c:v>96.581999999999994</c:v>
                </c:pt>
                <c:pt idx="68">
                  <c:v>96.581999999999994</c:v>
                </c:pt>
                <c:pt idx="69">
                  <c:v>96.558999999999997</c:v>
                </c:pt>
                <c:pt idx="70">
                  <c:v>96.558999999999997</c:v>
                </c:pt>
                <c:pt idx="71">
                  <c:v>96.558999999999997</c:v>
                </c:pt>
                <c:pt idx="72">
                  <c:v>96.558999999999997</c:v>
                </c:pt>
                <c:pt idx="73">
                  <c:v>96.558999999999997</c:v>
                </c:pt>
                <c:pt idx="74">
                  <c:v>96.558999999999997</c:v>
                </c:pt>
                <c:pt idx="75">
                  <c:v>96.528999999999996</c:v>
                </c:pt>
                <c:pt idx="76">
                  <c:v>96.409000000000006</c:v>
                </c:pt>
                <c:pt idx="77">
                  <c:v>96.29</c:v>
                </c:pt>
                <c:pt idx="78">
                  <c:v>96.26</c:v>
                </c:pt>
                <c:pt idx="79">
                  <c:v>96.198999999999998</c:v>
                </c:pt>
                <c:pt idx="80">
                  <c:v>96.106999999999999</c:v>
                </c:pt>
                <c:pt idx="81">
                  <c:v>96.075999999999993</c:v>
                </c:pt>
                <c:pt idx="82">
                  <c:v>96.075999999999993</c:v>
                </c:pt>
                <c:pt idx="83">
                  <c:v>96.075999999999993</c:v>
                </c:pt>
                <c:pt idx="84">
                  <c:v>96.075999999999993</c:v>
                </c:pt>
                <c:pt idx="85">
                  <c:v>96.075999999999993</c:v>
                </c:pt>
                <c:pt idx="86">
                  <c:v>96.075999999999993</c:v>
                </c:pt>
                <c:pt idx="87">
                  <c:v>96.075999999999993</c:v>
                </c:pt>
                <c:pt idx="88">
                  <c:v>96.034000000000006</c:v>
                </c:pt>
                <c:pt idx="89">
                  <c:v>96.034000000000006</c:v>
                </c:pt>
                <c:pt idx="90">
                  <c:v>95.992000000000004</c:v>
                </c:pt>
                <c:pt idx="91">
                  <c:v>95.909000000000006</c:v>
                </c:pt>
                <c:pt idx="92">
                  <c:v>95.909000000000006</c:v>
                </c:pt>
                <c:pt idx="93">
                  <c:v>95.909000000000006</c:v>
                </c:pt>
                <c:pt idx="94">
                  <c:v>95.909000000000006</c:v>
                </c:pt>
                <c:pt idx="95">
                  <c:v>95.863</c:v>
                </c:pt>
                <c:pt idx="96">
                  <c:v>95.863</c:v>
                </c:pt>
                <c:pt idx="97">
                  <c:v>95.863</c:v>
                </c:pt>
                <c:pt idx="98">
                  <c:v>95.863</c:v>
                </c:pt>
                <c:pt idx="99">
                  <c:v>95.863</c:v>
                </c:pt>
                <c:pt idx="100">
                  <c:v>95.863</c:v>
                </c:pt>
                <c:pt idx="101">
                  <c:v>95.745999999999995</c:v>
                </c:pt>
                <c:pt idx="102">
                  <c:v>95.569000000000003</c:v>
                </c:pt>
                <c:pt idx="103">
                  <c:v>95.51</c:v>
                </c:pt>
                <c:pt idx="104">
                  <c:v>95.45</c:v>
                </c:pt>
                <c:pt idx="105">
                  <c:v>95.388000000000005</c:v>
                </c:pt>
                <c:pt idx="106">
                  <c:v>95.388000000000005</c:v>
                </c:pt>
                <c:pt idx="107">
                  <c:v>95.388000000000005</c:v>
                </c:pt>
                <c:pt idx="108">
                  <c:v>95.388000000000005</c:v>
                </c:pt>
                <c:pt idx="109">
                  <c:v>95.388000000000005</c:v>
                </c:pt>
                <c:pt idx="110">
                  <c:v>95.388000000000005</c:v>
                </c:pt>
                <c:pt idx="111">
                  <c:v>95.388000000000005</c:v>
                </c:pt>
                <c:pt idx="112">
                  <c:v>95.304000000000002</c:v>
                </c:pt>
                <c:pt idx="113">
                  <c:v>95.22</c:v>
                </c:pt>
                <c:pt idx="114">
                  <c:v>95.135000000000005</c:v>
                </c:pt>
                <c:pt idx="115">
                  <c:v>95.05</c:v>
                </c:pt>
                <c:pt idx="116">
                  <c:v>95.05</c:v>
                </c:pt>
                <c:pt idx="117">
                  <c:v>95.05</c:v>
                </c:pt>
                <c:pt idx="118">
                  <c:v>95.05</c:v>
                </c:pt>
                <c:pt idx="119">
                  <c:v>95.05</c:v>
                </c:pt>
                <c:pt idx="120">
                  <c:v>95.05</c:v>
                </c:pt>
                <c:pt idx="121">
                  <c:v>95.05</c:v>
                </c:pt>
                <c:pt idx="122">
                  <c:v>95.05</c:v>
                </c:pt>
                <c:pt idx="123">
                  <c:v>95.05</c:v>
                </c:pt>
                <c:pt idx="124">
                  <c:v>95.05</c:v>
                </c:pt>
                <c:pt idx="125">
                  <c:v>95.05</c:v>
                </c:pt>
                <c:pt idx="126">
                  <c:v>94.93</c:v>
                </c:pt>
                <c:pt idx="127">
                  <c:v>94.69</c:v>
                </c:pt>
                <c:pt idx="128">
                  <c:v>94.69</c:v>
                </c:pt>
                <c:pt idx="129">
                  <c:v>94.69</c:v>
                </c:pt>
                <c:pt idx="130">
                  <c:v>94.69</c:v>
                </c:pt>
                <c:pt idx="131">
                  <c:v>94.69</c:v>
                </c:pt>
                <c:pt idx="132">
                  <c:v>94.69</c:v>
                </c:pt>
                <c:pt idx="133">
                  <c:v>94.69</c:v>
                </c:pt>
                <c:pt idx="134">
                  <c:v>94.69</c:v>
                </c:pt>
                <c:pt idx="135">
                  <c:v>94.69</c:v>
                </c:pt>
                <c:pt idx="136">
                  <c:v>94.69</c:v>
                </c:pt>
                <c:pt idx="137">
                  <c:v>94.69</c:v>
                </c:pt>
                <c:pt idx="138">
                  <c:v>94.69</c:v>
                </c:pt>
                <c:pt idx="139">
                  <c:v>94.69</c:v>
                </c:pt>
                <c:pt idx="140">
                  <c:v>94.69</c:v>
                </c:pt>
                <c:pt idx="141">
                  <c:v>94.69</c:v>
                </c:pt>
                <c:pt idx="142">
                  <c:v>94.69</c:v>
                </c:pt>
                <c:pt idx="143">
                  <c:v>94.69</c:v>
                </c:pt>
                <c:pt idx="144">
                  <c:v>94.69</c:v>
                </c:pt>
                <c:pt idx="145">
                  <c:v>94.69</c:v>
                </c:pt>
                <c:pt idx="146">
                  <c:v>94.69</c:v>
                </c:pt>
                <c:pt idx="147">
                  <c:v>94.69</c:v>
                </c:pt>
                <c:pt idx="148">
                  <c:v>94.418999999999997</c:v>
                </c:pt>
                <c:pt idx="149">
                  <c:v>94.418999999999997</c:v>
                </c:pt>
                <c:pt idx="150">
                  <c:v>94.418999999999997</c:v>
                </c:pt>
                <c:pt idx="151">
                  <c:v>94.147000000000006</c:v>
                </c:pt>
                <c:pt idx="152">
                  <c:v>94.147000000000006</c:v>
                </c:pt>
                <c:pt idx="153">
                  <c:v>94.147000000000006</c:v>
                </c:pt>
                <c:pt idx="154">
                  <c:v>94.147000000000006</c:v>
                </c:pt>
                <c:pt idx="155">
                  <c:v>94.147000000000006</c:v>
                </c:pt>
                <c:pt idx="156">
                  <c:v>94.147000000000006</c:v>
                </c:pt>
                <c:pt idx="157">
                  <c:v>94.147000000000006</c:v>
                </c:pt>
                <c:pt idx="158">
                  <c:v>94.147000000000006</c:v>
                </c:pt>
                <c:pt idx="159">
                  <c:v>94.147000000000006</c:v>
                </c:pt>
                <c:pt idx="160">
                  <c:v>94.147000000000006</c:v>
                </c:pt>
                <c:pt idx="161">
                  <c:v>94.147000000000006</c:v>
                </c:pt>
                <c:pt idx="162">
                  <c:v>93.731999999999999</c:v>
                </c:pt>
                <c:pt idx="163">
                  <c:v>93.731999999999999</c:v>
                </c:pt>
                <c:pt idx="164">
                  <c:v>93.731999999999999</c:v>
                </c:pt>
                <c:pt idx="165">
                  <c:v>93.731999999999999</c:v>
                </c:pt>
                <c:pt idx="166">
                  <c:v>93.731999999999999</c:v>
                </c:pt>
                <c:pt idx="167">
                  <c:v>93.731999999999999</c:v>
                </c:pt>
                <c:pt idx="168">
                  <c:v>93.731999999999999</c:v>
                </c:pt>
                <c:pt idx="169">
                  <c:v>93.731999999999999</c:v>
                </c:pt>
                <c:pt idx="170">
                  <c:v>93.731999999999999</c:v>
                </c:pt>
                <c:pt idx="171">
                  <c:v>93.09</c:v>
                </c:pt>
                <c:pt idx="172">
                  <c:v>93.09</c:v>
                </c:pt>
                <c:pt idx="173">
                  <c:v>93.09</c:v>
                </c:pt>
                <c:pt idx="174">
                  <c:v>93.09</c:v>
                </c:pt>
                <c:pt idx="175">
                  <c:v>93.09</c:v>
                </c:pt>
                <c:pt idx="176">
                  <c:v>93.09</c:v>
                </c:pt>
                <c:pt idx="177">
                  <c:v>93.09</c:v>
                </c:pt>
                <c:pt idx="178">
                  <c:v>93.09</c:v>
                </c:pt>
                <c:pt idx="179">
                  <c:v>93.09</c:v>
                </c:pt>
                <c:pt idx="180">
                  <c:v>93.09</c:v>
                </c:pt>
                <c:pt idx="181">
                  <c:v>93.09</c:v>
                </c:pt>
                <c:pt idx="182">
                  <c:v>93.09</c:v>
                </c:pt>
                <c:pt idx="183">
                  <c:v>93.09</c:v>
                </c:pt>
                <c:pt idx="184">
                  <c:v>93.09</c:v>
                </c:pt>
                <c:pt idx="185">
                  <c:v>93.09</c:v>
                </c:pt>
                <c:pt idx="186">
                  <c:v>93.09</c:v>
                </c:pt>
                <c:pt idx="187">
                  <c:v>93.09</c:v>
                </c:pt>
                <c:pt idx="188">
                  <c:v>93.09</c:v>
                </c:pt>
                <c:pt idx="189">
                  <c:v>93.09</c:v>
                </c:pt>
                <c:pt idx="190">
                  <c:v>93.09</c:v>
                </c:pt>
                <c:pt idx="191">
                  <c:v>93.09</c:v>
                </c:pt>
                <c:pt idx="192">
                  <c:v>93.09</c:v>
                </c:pt>
                <c:pt idx="193">
                  <c:v>93.09</c:v>
                </c:pt>
                <c:pt idx="194">
                  <c:v>93.09</c:v>
                </c:pt>
                <c:pt idx="195">
                  <c:v>93.09</c:v>
                </c:pt>
                <c:pt idx="196">
                  <c:v>93.09</c:v>
                </c:pt>
                <c:pt idx="197">
                  <c:v>93.09</c:v>
                </c:pt>
                <c:pt idx="198">
                  <c:v>93.09</c:v>
                </c:pt>
                <c:pt idx="199">
                  <c:v>93.09</c:v>
                </c:pt>
                <c:pt idx="200">
                  <c:v>93.09</c:v>
                </c:pt>
                <c:pt idx="201">
                  <c:v>93.09</c:v>
                </c:pt>
                <c:pt idx="202">
                  <c:v>93.09</c:v>
                </c:pt>
                <c:pt idx="203">
                  <c:v>93.09</c:v>
                </c:pt>
                <c:pt idx="204">
                  <c:v>93.09</c:v>
                </c:pt>
              </c:numCache>
            </c:numRef>
          </c:yVal>
          <c:smooth val="0"/>
        </c:ser>
        <c:ser>
          <c:idx val="2"/>
          <c:order val="2"/>
          <c:tx>
            <c:strRef>
              <c:f>Sheet1!$D$1</c:f>
              <c:strCache>
                <c:ptCount val="1"/>
                <c:pt idx="0">
                  <c:v>Skin</c:v>
                </c:pt>
              </c:strCache>
            </c:strRef>
          </c:tx>
          <c:spPr>
            <a:ln w="41275">
              <a:solidFill>
                <a:srgbClr val="00FF00"/>
              </a:solidFill>
            </a:ln>
          </c:spPr>
          <c:marker>
            <c:symbol val="none"/>
          </c:marker>
          <c:xVal>
            <c:numRef>
              <c:f>Sheet1!$A$2:$A$206</c:f>
              <c:numCache>
                <c:formatCode>General</c:formatCode>
                <c:ptCount val="20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numCache>
            </c:numRef>
          </c:xVal>
          <c:yVal>
            <c:numRef>
              <c:f>Sheet1!$D$2:$D$206</c:f>
              <c:numCache>
                <c:formatCode>General</c:formatCode>
                <c:ptCount val="205"/>
                <c:pt idx="0">
                  <c:v>100</c:v>
                </c:pt>
                <c:pt idx="1">
                  <c:v>100</c:v>
                </c:pt>
                <c:pt idx="2">
                  <c:v>99.988</c:v>
                </c:pt>
                <c:pt idx="3">
                  <c:v>99.965000000000003</c:v>
                </c:pt>
                <c:pt idx="4">
                  <c:v>99.936000000000007</c:v>
                </c:pt>
                <c:pt idx="5">
                  <c:v>99.864999999999995</c:v>
                </c:pt>
                <c:pt idx="6">
                  <c:v>99.385999999999996</c:v>
                </c:pt>
                <c:pt idx="7">
                  <c:v>98.692999999999998</c:v>
                </c:pt>
                <c:pt idx="8">
                  <c:v>98.632000000000005</c:v>
                </c:pt>
                <c:pt idx="9">
                  <c:v>98.632000000000005</c:v>
                </c:pt>
                <c:pt idx="10">
                  <c:v>98.632000000000005</c:v>
                </c:pt>
                <c:pt idx="11">
                  <c:v>98.632000000000005</c:v>
                </c:pt>
                <c:pt idx="12">
                  <c:v>98.632000000000005</c:v>
                </c:pt>
                <c:pt idx="13">
                  <c:v>98.632000000000005</c:v>
                </c:pt>
                <c:pt idx="14">
                  <c:v>98.625</c:v>
                </c:pt>
                <c:pt idx="15">
                  <c:v>98.602000000000004</c:v>
                </c:pt>
                <c:pt idx="16">
                  <c:v>98.516000000000005</c:v>
                </c:pt>
                <c:pt idx="17">
                  <c:v>98.304000000000002</c:v>
                </c:pt>
                <c:pt idx="18">
                  <c:v>97.353999999999999</c:v>
                </c:pt>
                <c:pt idx="19">
                  <c:v>96.438999999999993</c:v>
                </c:pt>
                <c:pt idx="20">
                  <c:v>96.230999999999995</c:v>
                </c:pt>
                <c:pt idx="21">
                  <c:v>96.198999999999998</c:v>
                </c:pt>
                <c:pt idx="22">
                  <c:v>96.174000000000007</c:v>
                </c:pt>
                <c:pt idx="23">
                  <c:v>96.174000000000007</c:v>
                </c:pt>
                <c:pt idx="24">
                  <c:v>96.174000000000007</c:v>
                </c:pt>
                <c:pt idx="25">
                  <c:v>96.174000000000007</c:v>
                </c:pt>
                <c:pt idx="26">
                  <c:v>96.174000000000007</c:v>
                </c:pt>
                <c:pt idx="27">
                  <c:v>96.164000000000001</c:v>
                </c:pt>
                <c:pt idx="28">
                  <c:v>96.022000000000006</c:v>
                </c:pt>
                <c:pt idx="29">
                  <c:v>95.656000000000006</c:v>
                </c:pt>
                <c:pt idx="30">
                  <c:v>94.697999999999993</c:v>
                </c:pt>
                <c:pt idx="31">
                  <c:v>93.724999999999994</c:v>
                </c:pt>
                <c:pt idx="32">
                  <c:v>93.465000000000003</c:v>
                </c:pt>
                <c:pt idx="33">
                  <c:v>93.381</c:v>
                </c:pt>
                <c:pt idx="34">
                  <c:v>93.338999999999999</c:v>
                </c:pt>
                <c:pt idx="35">
                  <c:v>93.338999999999999</c:v>
                </c:pt>
                <c:pt idx="36">
                  <c:v>93.338999999999999</c:v>
                </c:pt>
                <c:pt idx="37">
                  <c:v>93.338999999999999</c:v>
                </c:pt>
                <c:pt idx="38">
                  <c:v>93.338999999999999</c:v>
                </c:pt>
                <c:pt idx="39">
                  <c:v>93.286000000000001</c:v>
                </c:pt>
                <c:pt idx="40">
                  <c:v>93.102000000000004</c:v>
                </c:pt>
                <c:pt idx="41">
                  <c:v>92.652000000000001</c:v>
                </c:pt>
                <c:pt idx="42">
                  <c:v>91.566000000000003</c:v>
                </c:pt>
                <c:pt idx="43">
                  <c:v>90.513999999999996</c:v>
                </c:pt>
                <c:pt idx="44">
                  <c:v>90.23</c:v>
                </c:pt>
                <c:pt idx="45">
                  <c:v>90.174999999999997</c:v>
                </c:pt>
                <c:pt idx="46">
                  <c:v>90.161000000000001</c:v>
                </c:pt>
                <c:pt idx="47">
                  <c:v>90.147000000000006</c:v>
                </c:pt>
                <c:pt idx="48">
                  <c:v>90.147000000000006</c:v>
                </c:pt>
                <c:pt idx="49">
                  <c:v>90.147000000000006</c:v>
                </c:pt>
                <c:pt idx="50">
                  <c:v>90.13</c:v>
                </c:pt>
                <c:pt idx="51">
                  <c:v>90.13</c:v>
                </c:pt>
                <c:pt idx="52">
                  <c:v>89.906999999999996</c:v>
                </c:pt>
                <c:pt idx="53">
                  <c:v>89.477000000000004</c:v>
                </c:pt>
                <c:pt idx="54">
                  <c:v>88.528999999999996</c:v>
                </c:pt>
                <c:pt idx="55">
                  <c:v>87.49</c:v>
                </c:pt>
                <c:pt idx="56">
                  <c:v>87.262</c:v>
                </c:pt>
                <c:pt idx="57">
                  <c:v>87.209000000000003</c:v>
                </c:pt>
                <c:pt idx="58">
                  <c:v>87.19</c:v>
                </c:pt>
                <c:pt idx="59">
                  <c:v>87.19</c:v>
                </c:pt>
                <c:pt idx="60">
                  <c:v>87.19</c:v>
                </c:pt>
                <c:pt idx="61">
                  <c:v>87.19</c:v>
                </c:pt>
                <c:pt idx="62">
                  <c:v>87.168000000000006</c:v>
                </c:pt>
                <c:pt idx="63">
                  <c:v>87.146000000000001</c:v>
                </c:pt>
                <c:pt idx="64">
                  <c:v>86.944999999999993</c:v>
                </c:pt>
                <c:pt idx="65">
                  <c:v>86.429000000000002</c:v>
                </c:pt>
                <c:pt idx="66">
                  <c:v>85.462000000000003</c:v>
                </c:pt>
                <c:pt idx="67">
                  <c:v>84.331999999999994</c:v>
                </c:pt>
                <c:pt idx="68">
                  <c:v>84.147999999999996</c:v>
                </c:pt>
                <c:pt idx="69">
                  <c:v>84.078000000000003</c:v>
                </c:pt>
                <c:pt idx="70">
                  <c:v>84.078000000000003</c:v>
                </c:pt>
                <c:pt idx="71">
                  <c:v>84.078000000000003</c:v>
                </c:pt>
                <c:pt idx="72">
                  <c:v>84.078000000000003</c:v>
                </c:pt>
                <c:pt idx="73">
                  <c:v>84.078000000000003</c:v>
                </c:pt>
                <c:pt idx="74">
                  <c:v>84.049000000000007</c:v>
                </c:pt>
                <c:pt idx="75">
                  <c:v>83.960999999999999</c:v>
                </c:pt>
                <c:pt idx="76">
                  <c:v>83.757000000000005</c:v>
                </c:pt>
                <c:pt idx="77">
                  <c:v>83.111000000000004</c:v>
                </c:pt>
                <c:pt idx="78">
                  <c:v>81.816000000000003</c:v>
                </c:pt>
                <c:pt idx="79">
                  <c:v>80.870999999999995</c:v>
                </c:pt>
                <c:pt idx="80">
                  <c:v>80.631</c:v>
                </c:pt>
                <c:pt idx="81">
                  <c:v>80.539000000000001</c:v>
                </c:pt>
                <c:pt idx="82">
                  <c:v>80.507999999999996</c:v>
                </c:pt>
                <c:pt idx="83">
                  <c:v>80.507999999999996</c:v>
                </c:pt>
                <c:pt idx="84">
                  <c:v>80.507999999999996</c:v>
                </c:pt>
                <c:pt idx="85">
                  <c:v>80.507999999999996</c:v>
                </c:pt>
                <c:pt idx="86">
                  <c:v>80.507999999999996</c:v>
                </c:pt>
                <c:pt idx="87">
                  <c:v>80.388999999999996</c:v>
                </c:pt>
                <c:pt idx="88">
                  <c:v>80.228999999999999</c:v>
                </c:pt>
                <c:pt idx="89">
                  <c:v>79.908000000000001</c:v>
                </c:pt>
                <c:pt idx="90">
                  <c:v>78.942999999999998</c:v>
                </c:pt>
                <c:pt idx="91">
                  <c:v>78.013000000000005</c:v>
                </c:pt>
                <c:pt idx="92">
                  <c:v>77.808000000000007</c:v>
                </c:pt>
                <c:pt idx="93">
                  <c:v>77.808000000000007</c:v>
                </c:pt>
                <c:pt idx="94">
                  <c:v>77.808000000000007</c:v>
                </c:pt>
                <c:pt idx="95">
                  <c:v>77.808000000000007</c:v>
                </c:pt>
                <c:pt idx="96">
                  <c:v>77.808000000000007</c:v>
                </c:pt>
                <c:pt idx="97">
                  <c:v>77.756</c:v>
                </c:pt>
                <c:pt idx="98">
                  <c:v>77.701999999999998</c:v>
                </c:pt>
                <c:pt idx="99">
                  <c:v>77.536000000000001</c:v>
                </c:pt>
                <c:pt idx="100">
                  <c:v>77.259</c:v>
                </c:pt>
                <c:pt idx="101">
                  <c:v>76.760000000000005</c:v>
                </c:pt>
                <c:pt idx="102">
                  <c:v>75.594999999999999</c:v>
                </c:pt>
                <c:pt idx="103">
                  <c:v>74.923000000000002</c:v>
                </c:pt>
                <c:pt idx="104">
                  <c:v>74.808999999999997</c:v>
                </c:pt>
                <c:pt idx="105">
                  <c:v>74.634</c:v>
                </c:pt>
                <c:pt idx="106">
                  <c:v>74.634</c:v>
                </c:pt>
                <c:pt idx="107">
                  <c:v>74.634</c:v>
                </c:pt>
                <c:pt idx="108">
                  <c:v>74.566999999999993</c:v>
                </c:pt>
                <c:pt idx="109">
                  <c:v>74.566999999999993</c:v>
                </c:pt>
                <c:pt idx="110">
                  <c:v>74.566999999999993</c:v>
                </c:pt>
                <c:pt idx="111">
                  <c:v>74.566999999999993</c:v>
                </c:pt>
                <c:pt idx="112">
                  <c:v>74.334999999999994</c:v>
                </c:pt>
                <c:pt idx="113">
                  <c:v>73.713999999999999</c:v>
                </c:pt>
                <c:pt idx="114">
                  <c:v>72.858999999999995</c:v>
                </c:pt>
                <c:pt idx="115">
                  <c:v>72.155000000000001</c:v>
                </c:pt>
                <c:pt idx="116">
                  <c:v>72.075000000000003</c:v>
                </c:pt>
                <c:pt idx="117">
                  <c:v>71.992999999999995</c:v>
                </c:pt>
                <c:pt idx="118">
                  <c:v>71.992999999999995</c:v>
                </c:pt>
                <c:pt idx="119">
                  <c:v>71.992999999999995</c:v>
                </c:pt>
                <c:pt idx="120">
                  <c:v>71.992999999999995</c:v>
                </c:pt>
                <c:pt idx="121">
                  <c:v>71.992999999999995</c:v>
                </c:pt>
                <c:pt idx="122">
                  <c:v>71.992999999999995</c:v>
                </c:pt>
                <c:pt idx="123">
                  <c:v>71.992999999999995</c:v>
                </c:pt>
                <c:pt idx="124">
                  <c:v>71.775000000000006</c:v>
                </c:pt>
                <c:pt idx="125">
                  <c:v>71.337999999999994</c:v>
                </c:pt>
                <c:pt idx="126">
                  <c:v>70.245000000000005</c:v>
                </c:pt>
                <c:pt idx="127">
                  <c:v>69.807000000000002</c:v>
                </c:pt>
                <c:pt idx="128">
                  <c:v>69.807000000000002</c:v>
                </c:pt>
                <c:pt idx="129">
                  <c:v>69.807000000000002</c:v>
                </c:pt>
                <c:pt idx="130">
                  <c:v>69.807000000000002</c:v>
                </c:pt>
                <c:pt idx="131">
                  <c:v>69.807000000000002</c:v>
                </c:pt>
                <c:pt idx="132">
                  <c:v>69.807000000000002</c:v>
                </c:pt>
                <c:pt idx="133">
                  <c:v>69.807000000000002</c:v>
                </c:pt>
                <c:pt idx="134">
                  <c:v>69.807000000000002</c:v>
                </c:pt>
                <c:pt idx="135">
                  <c:v>69.807000000000002</c:v>
                </c:pt>
                <c:pt idx="136">
                  <c:v>69.492000000000004</c:v>
                </c:pt>
                <c:pt idx="137">
                  <c:v>69.174999999999997</c:v>
                </c:pt>
                <c:pt idx="138">
                  <c:v>68.382000000000005</c:v>
                </c:pt>
                <c:pt idx="139">
                  <c:v>68.061000000000007</c:v>
                </c:pt>
                <c:pt idx="140">
                  <c:v>68.061000000000007</c:v>
                </c:pt>
                <c:pt idx="141">
                  <c:v>67.894000000000005</c:v>
                </c:pt>
                <c:pt idx="142">
                  <c:v>67.894000000000005</c:v>
                </c:pt>
                <c:pt idx="143">
                  <c:v>67.894000000000005</c:v>
                </c:pt>
                <c:pt idx="144">
                  <c:v>67.894000000000005</c:v>
                </c:pt>
                <c:pt idx="145">
                  <c:v>67.894000000000005</c:v>
                </c:pt>
                <c:pt idx="146">
                  <c:v>67.894000000000005</c:v>
                </c:pt>
                <c:pt idx="147">
                  <c:v>67.894000000000005</c:v>
                </c:pt>
                <c:pt idx="148">
                  <c:v>67.894000000000005</c:v>
                </c:pt>
                <c:pt idx="149">
                  <c:v>67.661000000000001</c:v>
                </c:pt>
                <c:pt idx="150">
                  <c:v>67.192999999999998</c:v>
                </c:pt>
                <c:pt idx="151">
                  <c:v>66.957999999999998</c:v>
                </c:pt>
                <c:pt idx="152">
                  <c:v>66.715999999999994</c:v>
                </c:pt>
                <c:pt idx="153">
                  <c:v>66.47</c:v>
                </c:pt>
                <c:pt idx="154">
                  <c:v>66.47</c:v>
                </c:pt>
                <c:pt idx="155">
                  <c:v>66.47</c:v>
                </c:pt>
                <c:pt idx="156">
                  <c:v>66.47</c:v>
                </c:pt>
                <c:pt idx="157">
                  <c:v>66.47</c:v>
                </c:pt>
                <c:pt idx="158">
                  <c:v>66.47</c:v>
                </c:pt>
                <c:pt idx="159">
                  <c:v>66.47</c:v>
                </c:pt>
                <c:pt idx="160">
                  <c:v>66.47</c:v>
                </c:pt>
                <c:pt idx="161">
                  <c:v>65.795000000000002</c:v>
                </c:pt>
                <c:pt idx="162">
                  <c:v>63.77</c:v>
                </c:pt>
                <c:pt idx="163">
                  <c:v>63.091999999999999</c:v>
                </c:pt>
                <c:pt idx="164">
                  <c:v>62.750999999999998</c:v>
                </c:pt>
                <c:pt idx="165">
                  <c:v>62.750999999999998</c:v>
                </c:pt>
                <c:pt idx="166">
                  <c:v>62.750999999999998</c:v>
                </c:pt>
                <c:pt idx="167">
                  <c:v>62.750999999999998</c:v>
                </c:pt>
                <c:pt idx="168">
                  <c:v>62.750999999999998</c:v>
                </c:pt>
                <c:pt idx="169">
                  <c:v>62.750999999999998</c:v>
                </c:pt>
                <c:pt idx="170">
                  <c:v>62.750999999999998</c:v>
                </c:pt>
                <c:pt idx="171">
                  <c:v>62.750999999999998</c:v>
                </c:pt>
                <c:pt idx="172">
                  <c:v>62.750999999999998</c:v>
                </c:pt>
                <c:pt idx="173">
                  <c:v>62.750999999999998</c:v>
                </c:pt>
                <c:pt idx="174">
                  <c:v>61.704999999999998</c:v>
                </c:pt>
                <c:pt idx="175">
                  <c:v>61.177999999999997</c:v>
                </c:pt>
                <c:pt idx="176">
                  <c:v>61.177999999999997</c:v>
                </c:pt>
                <c:pt idx="177">
                  <c:v>61.177999999999997</c:v>
                </c:pt>
                <c:pt idx="178">
                  <c:v>61.177999999999997</c:v>
                </c:pt>
                <c:pt idx="179">
                  <c:v>61.177999999999997</c:v>
                </c:pt>
                <c:pt idx="180">
                  <c:v>61.177999999999997</c:v>
                </c:pt>
                <c:pt idx="181">
                  <c:v>61.177999999999997</c:v>
                </c:pt>
                <c:pt idx="182">
                  <c:v>61.177999999999997</c:v>
                </c:pt>
                <c:pt idx="183">
                  <c:v>61.177999999999997</c:v>
                </c:pt>
                <c:pt idx="184">
                  <c:v>61.177999999999997</c:v>
                </c:pt>
                <c:pt idx="185">
                  <c:v>60.34</c:v>
                </c:pt>
                <c:pt idx="186">
                  <c:v>60.34</c:v>
                </c:pt>
                <c:pt idx="187">
                  <c:v>60.34</c:v>
                </c:pt>
                <c:pt idx="188">
                  <c:v>60.34</c:v>
                </c:pt>
                <c:pt idx="189">
                  <c:v>60.34</c:v>
                </c:pt>
                <c:pt idx="190">
                  <c:v>59.439</c:v>
                </c:pt>
                <c:pt idx="191">
                  <c:v>59.439</c:v>
                </c:pt>
                <c:pt idx="192">
                  <c:v>59.439</c:v>
                </c:pt>
                <c:pt idx="193">
                  <c:v>59.439</c:v>
                </c:pt>
                <c:pt idx="194">
                  <c:v>59.439</c:v>
                </c:pt>
                <c:pt idx="195">
                  <c:v>59.439</c:v>
                </c:pt>
                <c:pt idx="196">
                  <c:v>59.439</c:v>
                </c:pt>
                <c:pt idx="197">
                  <c:v>58.173999999999999</c:v>
                </c:pt>
                <c:pt idx="198">
                  <c:v>56.91</c:v>
                </c:pt>
                <c:pt idx="199">
                  <c:v>56.91</c:v>
                </c:pt>
                <c:pt idx="200">
                  <c:v>56.91</c:v>
                </c:pt>
                <c:pt idx="201">
                  <c:v>56.91</c:v>
                </c:pt>
                <c:pt idx="202">
                  <c:v>56.91</c:v>
                </c:pt>
                <c:pt idx="203">
                  <c:v>56.91</c:v>
                </c:pt>
                <c:pt idx="204">
                  <c:v>56.91</c:v>
                </c:pt>
              </c:numCache>
            </c:numRef>
          </c:yVal>
          <c:smooth val="0"/>
        </c:ser>
        <c:ser>
          <c:idx val="3"/>
          <c:order val="3"/>
          <c:tx>
            <c:strRef>
              <c:f>Sheet1!$E$1</c:f>
              <c:strCache>
                <c:ptCount val="1"/>
                <c:pt idx="0">
                  <c:v>Other</c:v>
                </c:pt>
              </c:strCache>
            </c:strRef>
          </c:tx>
          <c:spPr>
            <a:ln w="41275">
              <a:solidFill>
                <a:srgbClr val="66FFFF"/>
              </a:solidFill>
            </a:ln>
          </c:spPr>
          <c:marker>
            <c:symbol val="none"/>
          </c:marker>
          <c:xVal>
            <c:numRef>
              <c:f>Sheet1!$A$2:$A$206</c:f>
              <c:numCache>
                <c:formatCode>General</c:formatCode>
                <c:ptCount val="20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numCache>
            </c:numRef>
          </c:xVal>
          <c:yVal>
            <c:numRef>
              <c:f>Sheet1!$E$2:$E$206</c:f>
              <c:numCache>
                <c:formatCode>General</c:formatCode>
                <c:ptCount val="205"/>
                <c:pt idx="0">
                  <c:v>100</c:v>
                </c:pt>
                <c:pt idx="1">
                  <c:v>100</c:v>
                </c:pt>
                <c:pt idx="2">
                  <c:v>99.97</c:v>
                </c:pt>
                <c:pt idx="3">
                  <c:v>99.91</c:v>
                </c:pt>
                <c:pt idx="4">
                  <c:v>99.754999999999995</c:v>
                </c:pt>
                <c:pt idx="5">
                  <c:v>99.632999999999996</c:v>
                </c:pt>
                <c:pt idx="6">
                  <c:v>99.308999999999997</c:v>
                </c:pt>
                <c:pt idx="7">
                  <c:v>98.938000000000002</c:v>
                </c:pt>
                <c:pt idx="8">
                  <c:v>98.856999999999999</c:v>
                </c:pt>
                <c:pt idx="9">
                  <c:v>98.831999999999994</c:v>
                </c:pt>
                <c:pt idx="10">
                  <c:v>98.831999999999994</c:v>
                </c:pt>
                <c:pt idx="11">
                  <c:v>98.831999999999994</c:v>
                </c:pt>
                <c:pt idx="12">
                  <c:v>98.831999999999994</c:v>
                </c:pt>
                <c:pt idx="13">
                  <c:v>98.831999999999994</c:v>
                </c:pt>
                <c:pt idx="14">
                  <c:v>98.808000000000007</c:v>
                </c:pt>
                <c:pt idx="15">
                  <c:v>98.808000000000007</c:v>
                </c:pt>
                <c:pt idx="16">
                  <c:v>98.718000000000004</c:v>
                </c:pt>
                <c:pt idx="17">
                  <c:v>98.552999999999997</c:v>
                </c:pt>
                <c:pt idx="18">
                  <c:v>98.322999999999993</c:v>
                </c:pt>
                <c:pt idx="19">
                  <c:v>98.024000000000001</c:v>
                </c:pt>
                <c:pt idx="20">
                  <c:v>97.941000000000003</c:v>
                </c:pt>
                <c:pt idx="21">
                  <c:v>97.881</c:v>
                </c:pt>
                <c:pt idx="22">
                  <c:v>97.873000000000005</c:v>
                </c:pt>
                <c:pt idx="23">
                  <c:v>97.864000000000004</c:v>
                </c:pt>
                <c:pt idx="24">
                  <c:v>97.864000000000004</c:v>
                </c:pt>
                <c:pt idx="25">
                  <c:v>97.864000000000004</c:v>
                </c:pt>
                <c:pt idx="26">
                  <c:v>97.852999999999994</c:v>
                </c:pt>
                <c:pt idx="27">
                  <c:v>97.799000000000007</c:v>
                </c:pt>
                <c:pt idx="28">
                  <c:v>97.721999999999994</c:v>
                </c:pt>
                <c:pt idx="29">
                  <c:v>97.569000000000003</c:v>
                </c:pt>
                <c:pt idx="30">
                  <c:v>97.370999999999995</c:v>
                </c:pt>
                <c:pt idx="31">
                  <c:v>97.084000000000003</c:v>
                </c:pt>
                <c:pt idx="32">
                  <c:v>97.028000000000006</c:v>
                </c:pt>
                <c:pt idx="33">
                  <c:v>96.971999999999994</c:v>
                </c:pt>
                <c:pt idx="34">
                  <c:v>96.96</c:v>
                </c:pt>
                <c:pt idx="35">
                  <c:v>96.96</c:v>
                </c:pt>
                <c:pt idx="36">
                  <c:v>96.947999999999993</c:v>
                </c:pt>
                <c:pt idx="37">
                  <c:v>96.947999999999993</c:v>
                </c:pt>
                <c:pt idx="38">
                  <c:v>96.947999999999993</c:v>
                </c:pt>
                <c:pt idx="39">
                  <c:v>96.918000000000006</c:v>
                </c:pt>
                <c:pt idx="40">
                  <c:v>96.757000000000005</c:v>
                </c:pt>
                <c:pt idx="41">
                  <c:v>96.564999999999998</c:v>
                </c:pt>
                <c:pt idx="42">
                  <c:v>96.403000000000006</c:v>
                </c:pt>
                <c:pt idx="43">
                  <c:v>96.21</c:v>
                </c:pt>
                <c:pt idx="44">
                  <c:v>96.043999999999997</c:v>
                </c:pt>
                <c:pt idx="45">
                  <c:v>96.013000000000005</c:v>
                </c:pt>
                <c:pt idx="46">
                  <c:v>95.981999999999999</c:v>
                </c:pt>
                <c:pt idx="47">
                  <c:v>95.981999999999999</c:v>
                </c:pt>
                <c:pt idx="48">
                  <c:v>95.981999999999999</c:v>
                </c:pt>
                <c:pt idx="49">
                  <c:v>95.981999999999999</c:v>
                </c:pt>
                <c:pt idx="50">
                  <c:v>95.981999999999999</c:v>
                </c:pt>
                <c:pt idx="51">
                  <c:v>95.962999999999994</c:v>
                </c:pt>
                <c:pt idx="52">
                  <c:v>95.825000000000003</c:v>
                </c:pt>
                <c:pt idx="53">
                  <c:v>95.647000000000006</c:v>
                </c:pt>
                <c:pt idx="54">
                  <c:v>95.37</c:v>
                </c:pt>
                <c:pt idx="55">
                  <c:v>95.251000000000005</c:v>
                </c:pt>
                <c:pt idx="56">
                  <c:v>95.19</c:v>
                </c:pt>
                <c:pt idx="57">
                  <c:v>95.19</c:v>
                </c:pt>
                <c:pt idx="58">
                  <c:v>95.168999999999997</c:v>
                </c:pt>
                <c:pt idx="59">
                  <c:v>95.147999999999996</c:v>
                </c:pt>
                <c:pt idx="60">
                  <c:v>95.147999999999996</c:v>
                </c:pt>
                <c:pt idx="61">
                  <c:v>95.147999999999996</c:v>
                </c:pt>
                <c:pt idx="62">
                  <c:v>95.120999999999995</c:v>
                </c:pt>
                <c:pt idx="63">
                  <c:v>95.094999999999999</c:v>
                </c:pt>
                <c:pt idx="64">
                  <c:v>94.989000000000004</c:v>
                </c:pt>
                <c:pt idx="65">
                  <c:v>94.855000000000004</c:v>
                </c:pt>
                <c:pt idx="66">
                  <c:v>94.775000000000006</c:v>
                </c:pt>
                <c:pt idx="67">
                  <c:v>94.558999999999997</c:v>
                </c:pt>
                <c:pt idx="68">
                  <c:v>94.531000000000006</c:v>
                </c:pt>
                <c:pt idx="69">
                  <c:v>94.503</c:v>
                </c:pt>
                <c:pt idx="70">
                  <c:v>94.503</c:v>
                </c:pt>
                <c:pt idx="71">
                  <c:v>94.503</c:v>
                </c:pt>
                <c:pt idx="72">
                  <c:v>94.503</c:v>
                </c:pt>
                <c:pt idx="73">
                  <c:v>94.503</c:v>
                </c:pt>
                <c:pt idx="74">
                  <c:v>94.503</c:v>
                </c:pt>
                <c:pt idx="75">
                  <c:v>94.466999999999999</c:v>
                </c:pt>
                <c:pt idx="76">
                  <c:v>94.43</c:v>
                </c:pt>
                <c:pt idx="77">
                  <c:v>94.247</c:v>
                </c:pt>
                <c:pt idx="78">
                  <c:v>94.025999999999996</c:v>
                </c:pt>
                <c:pt idx="79">
                  <c:v>93.841999999999999</c:v>
                </c:pt>
                <c:pt idx="80">
                  <c:v>93.728999999999999</c:v>
                </c:pt>
                <c:pt idx="81">
                  <c:v>93.728999999999999</c:v>
                </c:pt>
                <c:pt idx="82">
                  <c:v>93.728999999999999</c:v>
                </c:pt>
                <c:pt idx="83">
                  <c:v>93.728999999999999</c:v>
                </c:pt>
                <c:pt idx="84">
                  <c:v>93.728999999999999</c:v>
                </c:pt>
                <c:pt idx="85">
                  <c:v>93.728999999999999</c:v>
                </c:pt>
                <c:pt idx="86">
                  <c:v>93.728999999999999</c:v>
                </c:pt>
                <c:pt idx="87">
                  <c:v>93.628</c:v>
                </c:pt>
                <c:pt idx="88">
                  <c:v>93.525000000000006</c:v>
                </c:pt>
                <c:pt idx="89">
                  <c:v>93.37</c:v>
                </c:pt>
                <c:pt idx="90">
                  <c:v>93.213999999999999</c:v>
                </c:pt>
                <c:pt idx="91">
                  <c:v>92.902000000000001</c:v>
                </c:pt>
                <c:pt idx="92">
                  <c:v>92.849000000000004</c:v>
                </c:pt>
                <c:pt idx="93">
                  <c:v>92.849000000000004</c:v>
                </c:pt>
                <c:pt idx="94">
                  <c:v>92.849000000000004</c:v>
                </c:pt>
                <c:pt idx="95">
                  <c:v>92.849000000000004</c:v>
                </c:pt>
                <c:pt idx="96">
                  <c:v>92.849000000000004</c:v>
                </c:pt>
                <c:pt idx="97">
                  <c:v>92.849000000000004</c:v>
                </c:pt>
                <c:pt idx="98">
                  <c:v>92.849000000000004</c:v>
                </c:pt>
                <c:pt idx="99">
                  <c:v>92.849000000000004</c:v>
                </c:pt>
                <c:pt idx="100">
                  <c:v>92.700999999999993</c:v>
                </c:pt>
                <c:pt idx="101">
                  <c:v>92.552000000000007</c:v>
                </c:pt>
                <c:pt idx="102">
                  <c:v>92.254000000000005</c:v>
                </c:pt>
                <c:pt idx="103">
                  <c:v>92.03</c:v>
                </c:pt>
                <c:pt idx="104">
                  <c:v>91.876000000000005</c:v>
                </c:pt>
                <c:pt idx="105">
                  <c:v>91.876000000000005</c:v>
                </c:pt>
                <c:pt idx="106">
                  <c:v>91.876000000000005</c:v>
                </c:pt>
                <c:pt idx="107">
                  <c:v>91.876000000000005</c:v>
                </c:pt>
                <c:pt idx="108">
                  <c:v>91.876000000000005</c:v>
                </c:pt>
                <c:pt idx="109">
                  <c:v>91.876000000000005</c:v>
                </c:pt>
                <c:pt idx="110">
                  <c:v>91.876000000000005</c:v>
                </c:pt>
                <c:pt idx="111">
                  <c:v>91.876000000000005</c:v>
                </c:pt>
                <c:pt idx="112">
                  <c:v>91.661000000000001</c:v>
                </c:pt>
                <c:pt idx="113">
                  <c:v>91.334999999999994</c:v>
                </c:pt>
                <c:pt idx="114">
                  <c:v>91.225999999999999</c:v>
                </c:pt>
                <c:pt idx="115">
                  <c:v>90.897999999999996</c:v>
                </c:pt>
                <c:pt idx="116">
                  <c:v>90.897999999999996</c:v>
                </c:pt>
                <c:pt idx="117">
                  <c:v>90.784999999999997</c:v>
                </c:pt>
                <c:pt idx="118">
                  <c:v>90.784999999999997</c:v>
                </c:pt>
                <c:pt idx="119">
                  <c:v>90.784999999999997</c:v>
                </c:pt>
                <c:pt idx="120">
                  <c:v>90.784999999999997</c:v>
                </c:pt>
                <c:pt idx="121">
                  <c:v>90.784999999999997</c:v>
                </c:pt>
                <c:pt idx="122">
                  <c:v>90.784999999999997</c:v>
                </c:pt>
                <c:pt idx="123">
                  <c:v>90.784999999999997</c:v>
                </c:pt>
                <c:pt idx="124">
                  <c:v>90.628</c:v>
                </c:pt>
                <c:pt idx="125">
                  <c:v>90.313000000000002</c:v>
                </c:pt>
                <c:pt idx="126">
                  <c:v>90.313000000000002</c:v>
                </c:pt>
                <c:pt idx="127">
                  <c:v>90.313000000000002</c:v>
                </c:pt>
                <c:pt idx="128">
                  <c:v>90.152000000000001</c:v>
                </c:pt>
                <c:pt idx="129">
                  <c:v>90.152000000000001</c:v>
                </c:pt>
                <c:pt idx="130">
                  <c:v>90.152000000000001</c:v>
                </c:pt>
                <c:pt idx="131">
                  <c:v>90.152000000000001</c:v>
                </c:pt>
                <c:pt idx="132">
                  <c:v>90.152000000000001</c:v>
                </c:pt>
                <c:pt idx="133">
                  <c:v>90.152000000000001</c:v>
                </c:pt>
                <c:pt idx="134">
                  <c:v>90.152000000000001</c:v>
                </c:pt>
                <c:pt idx="135">
                  <c:v>89.917000000000002</c:v>
                </c:pt>
                <c:pt idx="136">
                  <c:v>89.917000000000002</c:v>
                </c:pt>
                <c:pt idx="137">
                  <c:v>89.680999999999997</c:v>
                </c:pt>
                <c:pt idx="138">
                  <c:v>89.444000000000003</c:v>
                </c:pt>
                <c:pt idx="139">
                  <c:v>89.444000000000003</c:v>
                </c:pt>
                <c:pt idx="140">
                  <c:v>89.444000000000003</c:v>
                </c:pt>
                <c:pt idx="141">
                  <c:v>89.444000000000003</c:v>
                </c:pt>
                <c:pt idx="142">
                  <c:v>89.444000000000003</c:v>
                </c:pt>
                <c:pt idx="143">
                  <c:v>89.444000000000003</c:v>
                </c:pt>
                <c:pt idx="144">
                  <c:v>89.444000000000003</c:v>
                </c:pt>
                <c:pt idx="145">
                  <c:v>89.444000000000003</c:v>
                </c:pt>
                <c:pt idx="146">
                  <c:v>89.444000000000003</c:v>
                </c:pt>
                <c:pt idx="147">
                  <c:v>89.444000000000003</c:v>
                </c:pt>
                <c:pt idx="148">
                  <c:v>89.444000000000003</c:v>
                </c:pt>
                <c:pt idx="149">
                  <c:v>89.444000000000003</c:v>
                </c:pt>
                <c:pt idx="150">
                  <c:v>89.444000000000003</c:v>
                </c:pt>
                <c:pt idx="151">
                  <c:v>88.716999999999999</c:v>
                </c:pt>
                <c:pt idx="152">
                  <c:v>88.716999999999999</c:v>
                </c:pt>
                <c:pt idx="153">
                  <c:v>88.716999999999999</c:v>
                </c:pt>
                <c:pt idx="154">
                  <c:v>88.716999999999999</c:v>
                </c:pt>
                <c:pt idx="155">
                  <c:v>88.716999999999999</c:v>
                </c:pt>
                <c:pt idx="156">
                  <c:v>88.716999999999999</c:v>
                </c:pt>
                <c:pt idx="157">
                  <c:v>88.716999999999999</c:v>
                </c:pt>
                <c:pt idx="158">
                  <c:v>88.716999999999999</c:v>
                </c:pt>
                <c:pt idx="159">
                  <c:v>88.716999999999999</c:v>
                </c:pt>
                <c:pt idx="160">
                  <c:v>88.716999999999999</c:v>
                </c:pt>
                <c:pt idx="161">
                  <c:v>88.162000000000006</c:v>
                </c:pt>
                <c:pt idx="162">
                  <c:v>88.162000000000006</c:v>
                </c:pt>
                <c:pt idx="163">
                  <c:v>88.162000000000006</c:v>
                </c:pt>
                <c:pt idx="164">
                  <c:v>88.162000000000006</c:v>
                </c:pt>
                <c:pt idx="165">
                  <c:v>88.162000000000006</c:v>
                </c:pt>
                <c:pt idx="166">
                  <c:v>88.162000000000006</c:v>
                </c:pt>
                <c:pt idx="167">
                  <c:v>88.162000000000006</c:v>
                </c:pt>
                <c:pt idx="168">
                  <c:v>88.162000000000006</c:v>
                </c:pt>
                <c:pt idx="169">
                  <c:v>88.162000000000006</c:v>
                </c:pt>
                <c:pt idx="170">
                  <c:v>88.162000000000006</c:v>
                </c:pt>
                <c:pt idx="171">
                  <c:v>88.162000000000006</c:v>
                </c:pt>
                <c:pt idx="172">
                  <c:v>88.162000000000006</c:v>
                </c:pt>
                <c:pt idx="173">
                  <c:v>88.162000000000006</c:v>
                </c:pt>
                <c:pt idx="174">
                  <c:v>88.162000000000006</c:v>
                </c:pt>
                <c:pt idx="175">
                  <c:v>88.162000000000006</c:v>
                </c:pt>
                <c:pt idx="176">
                  <c:v>88.162000000000006</c:v>
                </c:pt>
                <c:pt idx="177">
                  <c:v>88.162000000000006</c:v>
                </c:pt>
                <c:pt idx="178">
                  <c:v>88.162000000000006</c:v>
                </c:pt>
                <c:pt idx="179">
                  <c:v>88.162000000000006</c:v>
                </c:pt>
                <c:pt idx="180">
                  <c:v>88.162000000000006</c:v>
                </c:pt>
                <c:pt idx="181">
                  <c:v>88.162000000000006</c:v>
                </c:pt>
                <c:pt idx="182">
                  <c:v>88.162000000000006</c:v>
                </c:pt>
                <c:pt idx="183">
                  <c:v>88.162000000000006</c:v>
                </c:pt>
                <c:pt idx="184">
                  <c:v>86.692999999999998</c:v>
                </c:pt>
                <c:pt idx="185">
                  <c:v>86.692999999999998</c:v>
                </c:pt>
                <c:pt idx="186">
                  <c:v>86.692999999999998</c:v>
                </c:pt>
                <c:pt idx="187">
                  <c:v>86.692999999999998</c:v>
                </c:pt>
                <c:pt idx="188">
                  <c:v>86.692999999999998</c:v>
                </c:pt>
                <c:pt idx="189">
                  <c:v>86.692999999999998</c:v>
                </c:pt>
                <c:pt idx="190">
                  <c:v>86.692999999999998</c:v>
                </c:pt>
                <c:pt idx="191">
                  <c:v>86.692999999999998</c:v>
                </c:pt>
                <c:pt idx="192">
                  <c:v>86.692999999999998</c:v>
                </c:pt>
                <c:pt idx="193">
                  <c:v>86.692999999999998</c:v>
                </c:pt>
                <c:pt idx="194">
                  <c:v>86.692999999999998</c:v>
                </c:pt>
                <c:pt idx="195">
                  <c:v>86.692999999999998</c:v>
                </c:pt>
                <c:pt idx="196">
                  <c:v>86.692999999999998</c:v>
                </c:pt>
                <c:pt idx="197">
                  <c:v>84.35</c:v>
                </c:pt>
                <c:pt idx="198">
                  <c:v>84.35</c:v>
                </c:pt>
                <c:pt idx="199">
                  <c:v>84.35</c:v>
                </c:pt>
                <c:pt idx="200">
                  <c:v>84.35</c:v>
                </c:pt>
                <c:pt idx="201">
                  <c:v>84.35</c:v>
                </c:pt>
                <c:pt idx="202">
                  <c:v>84.35</c:v>
                </c:pt>
                <c:pt idx="203">
                  <c:v>84.35</c:v>
                </c:pt>
                <c:pt idx="204">
                  <c:v>84.35</c:v>
                </c:pt>
              </c:numCache>
            </c:numRef>
          </c:yVal>
          <c:smooth val="0"/>
        </c:ser>
        <c:dLbls>
          <c:showLegendKey val="0"/>
          <c:showVal val="0"/>
          <c:showCatName val="0"/>
          <c:showSerName val="0"/>
          <c:showPercent val="0"/>
          <c:showBubbleSize val="0"/>
        </c:dLbls>
        <c:axId val="837997016"/>
        <c:axId val="837997408"/>
      </c:scatterChart>
      <c:valAx>
        <c:axId val="837997016"/>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7997408"/>
        <c:crosses val="autoZero"/>
        <c:crossBetween val="midCat"/>
        <c:majorUnit val="1"/>
      </c:valAx>
      <c:valAx>
        <c:axId val="8379974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37997016"/>
        <c:crosses val="autoZero"/>
        <c:crossBetween val="midCat"/>
        <c:majorUnit val="20"/>
      </c:valAx>
      <c:spPr>
        <a:solidFill>
          <a:schemeClr val="bg2"/>
        </a:solidFill>
        <a:ln>
          <a:solidFill>
            <a:schemeClr val="tx1"/>
          </a:solidFill>
        </a:ln>
      </c:spPr>
    </c:plotArea>
    <c:legend>
      <c:legendPos val="r"/>
      <c:layout>
        <c:manualLayout>
          <c:xMode val="edge"/>
          <c:yMode val="edge"/>
          <c:x val="0.13257368824472163"/>
          <c:y val="0.70947385422975973"/>
          <c:w val="0.62359882005900313"/>
          <c:h val="9.9832020997375565E-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603"/>
          <c:h val="0.82181779696892732"/>
        </c:manualLayout>
      </c:layout>
      <c:scatterChart>
        <c:scatterStyle val="lineMarker"/>
        <c:varyColors val="0"/>
        <c:ser>
          <c:idx val="0"/>
          <c:order val="0"/>
          <c:tx>
            <c:strRef>
              <c:f>Sheet1!$B$1</c:f>
              <c:strCache>
                <c:ptCount val="1"/>
                <c:pt idx="0">
                  <c:v>All malignancy</c:v>
                </c:pt>
              </c:strCache>
            </c:strRef>
          </c:tx>
          <c:spPr>
            <a:ln w="41275">
              <a:solidFill>
                <a:srgbClr val="FFFF00"/>
              </a:solidFill>
            </a:ln>
          </c:spPr>
          <c:marker>
            <c:symbol val="none"/>
          </c:marker>
          <c:xVal>
            <c:numRef>
              <c:f>Sheet1!$A$2:$A$206</c:f>
              <c:numCache>
                <c:formatCode>General</c:formatCode>
                <c:ptCount val="20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numCache>
            </c:numRef>
          </c:xVal>
          <c:yVal>
            <c:numRef>
              <c:f>Sheet1!$B$2:$B$206</c:f>
              <c:numCache>
                <c:formatCode>General</c:formatCode>
                <c:ptCount val="205"/>
                <c:pt idx="0">
                  <c:v>100</c:v>
                </c:pt>
                <c:pt idx="1">
                  <c:v>100</c:v>
                </c:pt>
                <c:pt idx="2">
                  <c:v>100</c:v>
                </c:pt>
                <c:pt idx="3">
                  <c:v>99.980999999999995</c:v>
                </c:pt>
                <c:pt idx="4">
                  <c:v>99.968000000000004</c:v>
                </c:pt>
                <c:pt idx="5">
                  <c:v>99.89</c:v>
                </c:pt>
                <c:pt idx="6">
                  <c:v>98.873999999999995</c:v>
                </c:pt>
                <c:pt idx="7">
                  <c:v>96.828000000000003</c:v>
                </c:pt>
                <c:pt idx="8">
                  <c:v>96.516999999999996</c:v>
                </c:pt>
                <c:pt idx="9">
                  <c:v>96.414000000000001</c:v>
                </c:pt>
                <c:pt idx="10">
                  <c:v>96.414000000000001</c:v>
                </c:pt>
                <c:pt idx="11">
                  <c:v>96.406999999999996</c:v>
                </c:pt>
                <c:pt idx="12">
                  <c:v>96.381</c:v>
                </c:pt>
                <c:pt idx="13">
                  <c:v>96.358999999999995</c:v>
                </c:pt>
                <c:pt idx="14">
                  <c:v>96.322000000000003</c:v>
                </c:pt>
                <c:pt idx="15">
                  <c:v>96.277000000000001</c:v>
                </c:pt>
                <c:pt idx="16">
                  <c:v>96.049000000000007</c:v>
                </c:pt>
                <c:pt idx="17">
                  <c:v>95.593000000000004</c:v>
                </c:pt>
                <c:pt idx="18">
                  <c:v>94.138999999999996</c:v>
                </c:pt>
                <c:pt idx="19">
                  <c:v>92.715000000000003</c:v>
                </c:pt>
                <c:pt idx="20">
                  <c:v>92.358999999999995</c:v>
                </c:pt>
                <c:pt idx="21">
                  <c:v>92.25</c:v>
                </c:pt>
                <c:pt idx="22">
                  <c:v>92.21</c:v>
                </c:pt>
                <c:pt idx="23">
                  <c:v>92.194000000000003</c:v>
                </c:pt>
                <c:pt idx="24">
                  <c:v>92.177000000000007</c:v>
                </c:pt>
                <c:pt idx="25">
                  <c:v>92.149000000000001</c:v>
                </c:pt>
                <c:pt idx="26">
                  <c:v>92.120999999999995</c:v>
                </c:pt>
                <c:pt idx="27">
                  <c:v>92.034999999999997</c:v>
                </c:pt>
                <c:pt idx="28">
                  <c:v>91.745999999999995</c:v>
                </c:pt>
                <c:pt idx="29">
                  <c:v>91.108999999999995</c:v>
                </c:pt>
                <c:pt idx="30">
                  <c:v>89.805000000000007</c:v>
                </c:pt>
                <c:pt idx="31">
                  <c:v>88.387</c:v>
                </c:pt>
                <c:pt idx="32">
                  <c:v>87.994</c:v>
                </c:pt>
                <c:pt idx="33">
                  <c:v>87.855000000000004</c:v>
                </c:pt>
                <c:pt idx="34">
                  <c:v>87.774000000000001</c:v>
                </c:pt>
                <c:pt idx="35">
                  <c:v>87.754000000000005</c:v>
                </c:pt>
                <c:pt idx="36">
                  <c:v>87.731999999999999</c:v>
                </c:pt>
                <c:pt idx="37">
                  <c:v>87.662999999999997</c:v>
                </c:pt>
                <c:pt idx="38">
                  <c:v>87.662999999999997</c:v>
                </c:pt>
                <c:pt idx="39">
                  <c:v>87.564999999999998</c:v>
                </c:pt>
                <c:pt idx="40">
                  <c:v>87.197999999999993</c:v>
                </c:pt>
                <c:pt idx="41">
                  <c:v>86.472999999999999</c:v>
                </c:pt>
                <c:pt idx="42">
                  <c:v>85.144000000000005</c:v>
                </c:pt>
                <c:pt idx="43">
                  <c:v>83.870999999999995</c:v>
                </c:pt>
                <c:pt idx="44">
                  <c:v>83.408000000000001</c:v>
                </c:pt>
                <c:pt idx="45">
                  <c:v>83.331999999999994</c:v>
                </c:pt>
                <c:pt idx="46">
                  <c:v>83.28</c:v>
                </c:pt>
                <c:pt idx="47">
                  <c:v>83.254000000000005</c:v>
                </c:pt>
                <c:pt idx="48">
                  <c:v>83.24</c:v>
                </c:pt>
                <c:pt idx="49">
                  <c:v>83.210999999999999</c:v>
                </c:pt>
                <c:pt idx="50">
                  <c:v>83.165000000000006</c:v>
                </c:pt>
                <c:pt idx="51">
                  <c:v>83.102999999999994</c:v>
                </c:pt>
                <c:pt idx="52">
                  <c:v>82.712999999999994</c:v>
                </c:pt>
                <c:pt idx="53">
                  <c:v>82.12</c:v>
                </c:pt>
                <c:pt idx="54">
                  <c:v>80.884</c:v>
                </c:pt>
                <c:pt idx="55">
                  <c:v>79.548000000000002</c:v>
                </c:pt>
                <c:pt idx="56">
                  <c:v>79.278000000000006</c:v>
                </c:pt>
                <c:pt idx="57">
                  <c:v>79.197999999999993</c:v>
                </c:pt>
                <c:pt idx="58">
                  <c:v>79.165000000000006</c:v>
                </c:pt>
                <c:pt idx="59">
                  <c:v>79.147999999999996</c:v>
                </c:pt>
                <c:pt idx="60">
                  <c:v>79.147999999999996</c:v>
                </c:pt>
                <c:pt idx="61">
                  <c:v>79.147999999999996</c:v>
                </c:pt>
                <c:pt idx="62">
                  <c:v>79.088999999999999</c:v>
                </c:pt>
                <c:pt idx="63">
                  <c:v>79.010000000000005</c:v>
                </c:pt>
                <c:pt idx="64">
                  <c:v>78.673000000000002</c:v>
                </c:pt>
                <c:pt idx="65">
                  <c:v>77.858000000000004</c:v>
                </c:pt>
                <c:pt idx="66">
                  <c:v>76.623000000000005</c:v>
                </c:pt>
                <c:pt idx="67">
                  <c:v>75.262</c:v>
                </c:pt>
                <c:pt idx="68">
                  <c:v>75.058999999999997</c:v>
                </c:pt>
                <c:pt idx="69">
                  <c:v>74.977000000000004</c:v>
                </c:pt>
                <c:pt idx="70">
                  <c:v>74.977000000000004</c:v>
                </c:pt>
                <c:pt idx="71">
                  <c:v>74.977000000000004</c:v>
                </c:pt>
                <c:pt idx="72">
                  <c:v>74.977000000000004</c:v>
                </c:pt>
                <c:pt idx="73">
                  <c:v>74.903999999999996</c:v>
                </c:pt>
                <c:pt idx="74">
                  <c:v>74.828999999999994</c:v>
                </c:pt>
                <c:pt idx="75">
                  <c:v>74.727999999999994</c:v>
                </c:pt>
                <c:pt idx="76">
                  <c:v>74.373999999999995</c:v>
                </c:pt>
                <c:pt idx="77">
                  <c:v>73.561000000000007</c:v>
                </c:pt>
                <c:pt idx="78">
                  <c:v>72.212000000000003</c:v>
                </c:pt>
                <c:pt idx="79">
                  <c:v>71.010999999999996</c:v>
                </c:pt>
                <c:pt idx="80">
                  <c:v>70.647999999999996</c:v>
                </c:pt>
                <c:pt idx="81">
                  <c:v>70.569000000000003</c:v>
                </c:pt>
                <c:pt idx="82">
                  <c:v>70.515000000000001</c:v>
                </c:pt>
                <c:pt idx="83">
                  <c:v>70.486999999999995</c:v>
                </c:pt>
                <c:pt idx="84">
                  <c:v>70.486999999999995</c:v>
                </c:pt>
                <c:pt idx="85">
                  <c:v>70.456000000000003</c:v>
                </c:pt>
                <c:pt idx="86">
                  <c:v>70.423000000000002</c:v>
                </c:pt>
                <c:pt idx="87">
                  <c:v>70.257000000000005</c:v>
                </c:pt>
                <c:pt idx="88">
                  <c:v>69.924000000000007</c:v>
                </c:pt>
                <c:pt idx="89">
                  <c:v>69.521000000000001</c:v>
                </c:pt>
                <c:pt idx="90">
                  <c:v>68.28</c:v>
                </c:pt>
                <c:pt idx="91">
                  <c:v>66.930000000000007</c:v>
                </c:pt>
                <c:pt idx="92">
                  <c:v>66.656999999999996</c:v>
                </c:pt>
                <c:pt idx="93">
                  <c:v>66.656999999999996</c:v>
                </c:pt>
                <c:pt idx="94">
                  <c:v>66.656999999999996</c:v>
                </c:pt>
                <c:pt idx="95">
                  <c:v>66.620999999999995</c:v>
                </c:pt>
                <c:pt idx="96">
                  <c:v>66.581000000000003</c:v>
                </c:pt>
                <c:pt idx="97">
                  <c:v>66.539000000000001</c:v>
                </c:pt>
                <c:pt idx="98">
                  <c:v>66.45</c:v>
                </c:pt>
                <c:pt idx="99">
                  <c:v>66.271000000000001</c:v>
                </c:pt>
                <c:pt idx="100">
                  <c:v>66.046999999999997</c:v>
                </c:pt>
                <c:pt idx="101">
                  <c:v>65.373000000000005</c:v>
                </c:pt>
                <c:pt idx="102">
                  <c:v>64.069000000000003</c:v>
                </c:pt>
                <c:pt idx="103">
                  <c:v>62.938000000000002</c:v>
                </c:pt>
                <c:pt idx="104">
                  <c:v>62.615000000000002</c:v>
                </c:pt>
                <c:pt idx="105">
                  <c:v>62.427</c:v>
                </c:pt>
                <c:pt idx="106">
                  <c:v>62.427</c:v>
                </c:pt>
                <c:pt idx="107">
                  <c:v>62.427</c:v>
                </c:pt>
                <c:pt idx="108">
                  <c:v>62.372999999999998</c:v>
                </c:pt>
                <c:pt idx="109">
                  <c:v>62.372999999999998</c:v>
                </c:pt>
                <c:pt idx="110">
                  <c:v>62.372999999999998</c:v>
                </c:pt>
                <c:pt idx="111">
                  <c:v>62.372999999999998</c:v>
                </c:pt>
                <c:pt idx="112">
                  <c:v>61.95</c:v>
                </c:pt>
                <c:pt idx="113">
                  <c:v>61.1</c:v>
                </c:pt>
                <c:pt idx="114">
                  <c:v>60.006</c:v>
                </c:pt>
                <c:pt idx="115">
                  <c:v>58.906999999999996</c:v>
                </c:pt>
                <c:pt idx="116">
                  <c:v>58.72</c:v>
                </c:pt>
                <c:pt idx="117">
                  <c:v>58.593000000000004</c:v>
                </c:pt>
                <c:pt idx="118">
                  <c:v>58.593000000000004</c:v>
                </c:pt>
                <c:pt idx="119">
                  <c:v>58.593000000000004</c:v>
                </c:pt>
                <c:pt idx="120">
                  <c:v>58.524000000000001</c:v>
                </c:pt>
                <c:pt idx="121">
                  <c:v>58.369</c:v>
                </c:pt>
                <c:pt idx="122">
                  <c:v>58.369</c:v>
                </c:pt>
                <c:pt idx="123">
                  <c:v>58.369</c:v>
                </c:pt>
                <c:pt idx="124">
                  <c:v>57.956000000000003</c:v>
                </c:pt>
                <c:pt idx="125">
                  <c:v>57.13</c:v>
                </c:pt>
                <c:pt idx="126">
                  <c:v>56.137999999999998</c:v>
                </c:pt>
                <c:pt idx="127">
                  <c:v>55.390999999999998</c:v>
                </c:pt>
                <c:pt idx="128">
                  <c:v>55.222999999999999</c:v>
                </c:pt>
                <c:pt idx="129">
                  <c:v>55.222999999999999</c:v>
                </c:pt>
                <c:pt idx="130">
                  <c:v>55.134</c:v>
                </c:pt>
                <c:pt idx="131">
                  <c:v>55.134</c:v>
                </c:pt>
                <c:pt idx="132">
                  <c:v>55.037999999999997</c:v>
                </c:pt>
                <c:pt idx="133">
                  <c:v>55.037999999999997</c:v>
                </c:pt>
                <c:pt idx="134">
                  <c:v>55.037999999999997</c:v>
                </c:pt>
                <c:pt idx="135">
                  <c:v>54.920999999999999</c:v>
                </c:pt>
                <c:pt idx="136">
                  <c:v>54.685000000000002</c:v>
                </c:pt>
                <c:pt idx="137">
                  <c:v>54.210999999999999</c:v>
                </c:pt>
                <c:pt idx="138">
                  <c:v>53.143000000000001</c:v>
                </c:pt>
                <c:pt idx="139">
                  <c:v>52.784999999999997</c:v>
                </c:pt>
                <c:pt idx="140">
                  <c:v>52.784999999999997</c:v>
                </c:pt>
                <c:pt idx="141">
                  <c:v>52.661000000000001</c:v>
                </c:pt>
                <c:pt idx="142">
                  <c:v>52.534999999999997</c:v>
                </c:pt>
                <c:pt idx="143">
                  <c:v>52.534999999999997</c:v>
                </c:pt>
                <c:pt idx="144">
                  <c:v>52.534999999999997</c:v>
                </c:pt>
                <c:pt idx="145">
                  <c:v>52.534999999999997</c:v>
                </c:pt>
                <c:pt idx="146">
                  <c:v>52.534999999999997</c:v>
                </c:pt>
                <c:pt idx="147">
                  <c:v>52.363</c:v>
                </c:pt>
                <c:pt idx="148">
                  <c:v>52.018999999999998</c:v>
                </c:pt>
                <c:pt idx="149">
                  <c:v>51.674999999999997</c:v>
                </c:pt>
                <c:pt idx="150">
                  <c:v>50.639000000000003</c:v>
                </c:pt>
                <c:pt idx="151">
                  <c:v>49.944000000000003</c:v>
                </c:pt>
                <c:pt idx="152">
                  <c:v>49.765999999999998</c:v>
                </c:pt>
                <c:pt idx="153">
                  <c:v>49.585000000000001</c:v>
                </c:pt>
                <c:pt idx="154">
                  <c:v>49.585000000000001</c:v>
                </c:pt>
                <c:pt idx="155">
                  <c:v>49.585000000000001</c:v>
                </c:pt>
                <c:pt idx="156">
                  <c:v>49.585000000000001</c:v>
                </c:pt>
                <c:pt idx="157">
                  <c:v>49.585000000000001</c:v>
                </c:pt>
                <c:pt idx="158">
                  <c:v>49.585000000000001</c:v>
                </c:pt>
                <c:pt idx="159">
                  <c:v>49.585000000000001</c:v>
                </c:pt>
                <c:pt idx="160">
                  <c:v>49.341000000000001</c:v>
                </c:pt>
                <c:pt idx="161">
                  <c:v>48.363999999999997</c:v>
                </c:pt>
                <c:pt idx="162">
                  <c:v>46.898000000000003</c:v>
                </c:pt>
                <c:pt idx="163">
                  <c:v>45.915999999999997</c:v>
                </c:pt>
                <c:pt idx="164">
                  <c:v>45.667999999999999</c:v>
                </c:pt>
                <c:pt idx="165">
                  <c:v>45.667999999999999</c:v>
                </c:pt>
                <c:pt idx="166">
                  <c:v>45.667999999999999</c:v>
                </c:pt>
                <c:pt idx="167">
                  <c:v>45.667999999999999</c:v>
                </c:pt>
                <c:pt idx="168">
                  <c:v>45.667999999999999</c:v>
                </c:pt>
                <c:pt idx="169">
                  <c:v>45.667999999999999</c:v>
                </c:pt>
                <c:pt idx="170">
                  <c:v>45.667999999999999</c:v>
                </c:pt>
                <c:pt idx="171">
                  <c:v>45.305</c:v>
                </c:pt>
                <c:pt idx="172">
                  <c:v>45.305</c:v>
                </c:pt>
                <c:pt idx="173">
                  <c:v>44.94</c:v>
                </c:pt>
                <c:pt idx="174">
                  <c:v>44.209000000000003</c:v>
                </c:pt>
                <c:pt idx="175">
                  <c:v>43.472000000000001</c:v>
                </c:pt>
                <c:pt idx="176">
                  <c:v>43.472000000000001</c:v>
                </c:pt>
                <c:pt idx="177">
                  <c:v>43.472000000000001</c:v>
                </c:pt>
                <c:pt idx="178">
                  <c:v>43.472000000000001</c:v>
                </c:pt>
                <c:pt idx="179">
                  <c:v>43.472000000000001</c:v>
                </c:pt>
                <c:pt idx="180">
                  <c:v>43.472000000000001</c:v>
                </c:pt>
                <c:pt idx="181">
                  <c:v>43.472000000000001</c:v>
                </c:pt>
                <c:pt idx="182">
                  <c:v>43.472000000000001</c:v>
                </c:pt>
                <c:pt idx="183">
                  <c:v>43.472000000000001</c:v>
                </c:pt>
                <c:pt idx="184">
                  <c:v>42.9</c:v>
                </c:pt>
                <c:pt idx="185">
                  <c:v>42.328000000000003</c:v>
                </c:pt>
                <c:pt idx="186">
                  <c:v>42.328000000000003</c:v>
                </c:pt>
                <c:pt idx="187">
                  <c:v>41.756</c:v>
                </c:pt>
                <c:pt idx="188">
                  <c:v>41.16</c:v>
                </c:pt>
                <c:pt idx="189">
                  <c:v>41.16</c:v>
                </c:pt>
                <c:pt idx="190">
                  <c:v>40.536000000000001</c:v>
                </c:pt>
                <c:pt idx="191">
                  <c:v>40.536000000000001</c:v>
                </c:pt>
                <c:pt idx="192">
                  <c:v>40.536000000000001</c:v>
                </c:pt>
                <c:pt idx="193">
                  <c:v>40.536000000000001</c:v>
                </c:pt>
                <c:pt idx="194">
                  <c:v>40.536000000000001</c:v>
                </c:pt>
                <c:pt idx="195">
                  <c:v>40.536000000000001</c:v>
                </c:pt>
                <c:pt idx="196">
                  <c:v>40.536000000000001</c:v>
                </c:pt>
                <c:pt idx="197">
                  <c:v>39.692</c:v>
                </c:pt>
                <c:pt idx="198">
                  <c:v>38.847000000000001</c:v>
                </c:pt>
                <c:pt idx="199">
                  <c:v>38.003</c:v>
                </c:pt>
                <c:pt idx="200">
                  <c:v>38.003</c:v>
                </c:pt>
                <c:pt idx="201">
                  <c:v>38.003</c:v>
                </c:pt>
                <c:pt idx="202">
                  <c:v>38.003</c:v>
                </c:pt>
                <c:pt idx="203">
                  <c:v>38.003</c:v>
                </c:pt>
                <c:pt idx="204">
                  <c:v>38.003</c:v>
                </c:pt>
              </c:numCache>
            </c:numRef>
          </c:yVal>
          <c:smooth val="0"/>
        </c:ser>
        <c:ser>
          <c:idx val="1"/>
          <c:order val="1"/>
          <c:tx>
            <c:strRef>
              <c:f>Sheet1!$C$1</c:f>
              <c:strCache>
                <c:ptCount val="1"/>
                <c:pt idx="0">
                  <c:v>Lymphoma</c:v>
                </c:pt>
              </c:strCache>
            </c:strRef>
          </c:tx>
          <c:spPr>
            <a:ln w="41275">
              <a:solidFill>
                <a:srgbClr val="FF00FF"/>
              </a:solidFill>
              <a:prstDash val="solid"/>
            </a:ln>
          </c:spPr>
          <c:marker>
            <c:symbol val="none"/>
          </c:marker>
          <c:xVal>
            <c:numRef>
              <c:f>Sheet1!$A$2:$A$206</c:f>
              <c:numCache>
                <c:formatCode>General</c:formatCode>
                <c:ptCount val="20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numCache>
            </c:numRef>
          </c:xVal>
          <c:yVal>
            <c:numRef>
              <c:f>Sheet1!$C$2:$C$206</c:f>
              <c:numCache>
                <c:formatCode>General</c:formatCode>
                <c:ptCount val="205"/>
                <c:pt idx="0">
                  <c:v>100</c:v>
                </c:pt>
                <c:pt idx="1">
                  <c:v>100</c:v>
                </c:pt>
                <c:pt idx="2">
                  <c:v>100</c:v>
                </c:pt>
                <c:pt idx="3">
                  <c:v>100</c:v>
                </c:pt>
                <c:pt idx="4">
                  <c:v>100</c:v>
                </c:pt>
                <c:pt idx="5">
                  <c:v>99.986999999999995</c:v>
                </c:pt>
                <c:pt idx="6">
                  <c:v>99.683999999999997</c:v>
                </c:pt>
                <c:pt idx="7">
                  <c:v>99.033000000000001</c:v>
                </c:pt>
                <c:pt idx="8">
                  <c:v>98.935000000000002</c:v>
                </c:pt>
                <c:pt idx="9">
                  <c:v>98.909000000000006</c:v>
                </c:pt>
                <c:pt idx="10">
                  <c:v>98.909000000000006</c:v>
                </c:pt>
                <c:pt idx="11">
                  <c:v>98.902000000000001</c:v>
                </c:pt>
                <c:pt idx="12">
                  <c:v>98.902000000000001</c:v>
                </c:pt>
                <c:pt idx="13">
                  <c:v>98.902000000000001</c:v>
                </c:pt>
                <c:pt idx="14">
                  <c:v>98.902000000000001</c:v>
                </c:pt>
                <c:pt idx="15">
                  <c:v>98.885999999999996</c:v>
                </c:pt>
                <c:pt idx="16">
                  <c:v>98.846999999999994</c:v>
                </c:pt>
                <c:pt idx="17">
                  <c:v>98.816000000000003</c:v>
                </c:pt>
                <c:pt idx="18">
                  <c:v>98.713999999999999</c:v>
                </c:pt>
                <c:pt idx="19">
                  <c:v>98.563999999999993</c:v>
                </c:pt>
                <c:pt idx="20">
                  <c:v>98.548000000000002</c:v>
                </c:pt>
                <c:pt idx="21">
                  <c:v>98.54</c:v>
                </c:pt>
                <c:pt idx="22">
                  <c:v>98.54</c:v>
                </c:pt>
                <c:pt idx="23">
                  <c:v>98.54</c:v>
                </c:pt>
                <c:pt idx="24">
                  <c:v>98.54</c:v>
                </c:pt>
                <c:pt idx="25">
                  <c:v>98.54</c:v>
                </c:pt>
                <c:pt idx="26">
                  <c:v>98.54</c:v>
                </c:pt>
                <c:pt idx="27">
                  <c:v>98.53</c:v>
                </c:pt>
                <c:pt idx="28">
                  <c:v>98.468999999999994</c:v>
                </c:pt>
                <c:pt idx="29">
                  <c:v>98.388000000000005</c:v>
                </c:pt>
                <c:pt idx="30">
                  <c:v>98.277000000000001</c:v>
                </c:pt>
                <c:pt idx="31">
                  <c:v>98.174000000000007</c:v>
                </c:pt>
                <c:pt idx="32">
                  <c:v>98.132999999999996</c:v>
                </c:pt>
                <c:pt idx="33">
                  <c:v>98.132999999999996</c:v>
                </c:pt>
                <c:pt idx="34">
                  <c:v>98.100999999999999</c:v>
                </c:pt>
                <c:pt idx="35">
                  <c:v>98.100999999999999</c:v>
                </c:pt>
                <c:pt idx="36">
                  <c:v>98.100999999999999</c:v>
                </c:pt>
                <c:pt idx="37">
                  <c:v>98.100999999999999</c:v>
                </c:pt>
                <c:pt idx="38">
                  <c:v>98.100999999999999</c:v>
                </c:pt>
                <c:pt idx="39">
                  <c:v>98.087999999999994</c:v>
                </c:pt>
                <c:pt idx="40">
                  <c:v>98.034999999999997</c:v>
                </c:pt>
                <c:pt idx="41">
                  <c:v>97.968999999999994</c:v>
                </c:pt>
                <c:pt idx="42">
                  <c:v>97.929000000000002</c:v>
                </c:pt>
                <c:pt idx="43">
                  <c:v>97.835999999999999</c:v>
                </c:pt>
                <c:pt idx="44">
                  <c:v>97.808999999999997</c:v>
                </c:pt>
                <c:pt idx="45">
                  <c:v>97.808999999999997</c:v>
                </c:pt>
                <c:pt idx="46">
                  <c:v>97.795000000000002</c:v>
                </c:pt>
                <c:pt idx="47">
                  <c:v>97.781000000000006</c:v>
                </c:pt>
                <c:pt idx="48">
                  <c:v>97.781000000000006</c:v>
                </c:pt>
                <c:pt idx="49">
                  <c:v>97.781000000000006</c:v>
                </c:pt>
                <c:pt idx="50">
                  <c:v>97.781000000000006</c:v>
                </c:pt>
                <c:pt idx="51">
                  <c:v>97.747</c:v>
                </c:pt>
                <c:pt idx="52">
                  <c:v>97.747</c:v>
                </c:pt>
                <c:pt idx="53">
                  <c:v>97.712000000000003</c:v>
                </c:pt>
                <c:pt idx="54">
                  <c:v>97.66</c:v>
                </c:pt>
                <c:pt idx="55">
                  <c:v>97.59</c:v>
                </c:pt>
                <c:pt idx="56">
                  <c:v>97.572999999999993</c:v>
                </c:pt>
                <c:pt idx="57">
                  <c:v>97.555000000000007</c:v>
                </c:pt>
                <c:pt idx="58">
                  <c:v>97.555000000000007</c:v>
                </c:pt>
                <c:pt idx="59">
                  <c:v>97.555000000000007</c:v>
                </c:pt>
                <c:pt idx="60">
                  <c:v>97.555000000000007</c:v>
                </c:pt>
                <c:pt idx="61">
                  <c:v>97.555000000000007</c:v>
                </c:pt>
                <c:pt idx="62">
                  <c:v>97.555000000000007</c:v>
                </c:pt>
                <c:pt idx="63">
                  <c:v>97.555000000000007</c:v>
                </c:pt>
                <c:pt idx="64">
                  <c:v>97.531999999999996</c:v>
                </c:pt>
                <c:pt idx="65">
                  <c:v>97.441000000000003</c:v>
                </c:pt>
                <c:pt idx="66">
                  <c:v>97.326999999999998</c:v>
                </c:pt>
                <c:pt idx="67">
                  <c:v>97.234999999999999</c:v>
                </c:pt>
                <c:pt idx="68">
                  <c:v>97.234999999999999</c:v>
                </c:pt>
                <c:pt idx="69">
                  <c:v>97.212000000000003</c:v>
                </c:pt>
                <c:pt idx="70">
                  <c:v>97.212000000000003</c:v>
                </c:pt>
                <c:pt idx="71">
                  <c:v>97.212000000000003</c:v>
                </c:pt>
                <c:pt idx="72">
                  <c:v>97.212000000000003</c:v>
                </c:pt>
                <c:pt idx="73">
                  <c:v>97.212000000000003</c:v>
                </c:pt>
                <c:pt idx="74">
                  <c:v>97.212000000000003</c:v>
                </c:pt>
                <c:pt idx="75">
                  <c:v>97.182000000000002</c:v>
                </c:pt>
                <c:pt idx="76">
                  <c:v>97.061999999999998</c:v>
                </c:pt>
                <c:pt idx="77">
                  <c:v>96.941000000000003</c:v>
                </c:pt>
                <c:pt idx="78">
                  <c:v>96.911000000000001</c:v>
                </c:pt>
                <c:pt idx="79">
                  <c:v>96.85</c:v>
                </c:pt>
                <c:pt idx="80">
                  <c:v>96.757000000000005</c:v>
                </c:pt>
                <c:pt idx="81">
                  <c:v>96.725999999999999</c:v>
                </c:pt>
                <c:pt idx="82">
                  <c:v>96.725999999999999</c:v>
                </c:pt>
                <c:pt idx="83">
                  <c:v>96.725999999999999</c:v>
                </c:pt>
                <c:pt idx="84">
                  <c:v>96.725999999999999</c:v>
                </c:pt>
                <c:pt idx="85">
                  <c:v>96.725999999999999</c:v>
                </c:pt>
                <c:pt idx="86">
                  <c:v>96.725999999999999</c:v>
                </c:pt>
                <c:pt idx="87">
                  <c:v>96.725999999999999</c:v>
                </c:pt>
                <c:pt idx="88">
                  <c:v>96.683999999999997</c:v>
                </c:pt>
                <c:pt idx="89">
                  <c:v>96.683999999999997</c:v>
                </c:pt>
                <c:pt idx="90">
                  <c:v>96.641999999999996</c:v>
                </c:pt>
                <c:pt idx="91">
                  <c:v>96.557000000000002</c:v>
                </c:pt>
                <c:pt idx="92">
                  <c:v>96.557000000000002</c:v>
                </c:pt>
                <c:pt idx="93">
                  <c:v>96.557000000000002</c:v>
                </c:pt>
                <c:pt idx="94">
                  <c:v>96.557000000000002</c:v>
                </c:pt>
                <c:pt idx="95">
                  <c:v>96.512</c:v>
                </c:pt>
                <c:pt idx="96">
                  <c:v>96.512</c:v>
                </c:pt>
                <c:pt idx="97">
                  <c:v>96.512</c:v>
                </c:pt>
                <c:pt idx="98">
                  <c:v>96.512</c:v>
                </c:pt>
                <c:pt idx="99">
                  <c:v>96.512</c:v>
                </c:pt>
                <c:pt idx="100">
                  <c:v>96.512</c:v>
                </c:pt>
                <c:pt idx="101">
                  <c:v>96.393000000000001</c:v>
                </c:pt>
                <c:pt idx="102">
                  <c:v>96.215999999999994</c:v>
                </c:pt>
                <c:pt idx="103">
                  <c:v>96.156000000000006</c:v>
                </c:pt>
                <c:pt idx="104">
                  <c:v>96.096000000000004</c:v>
                </c:pt>
                <c:pt idx="105">
                  <c:v>96.034000000000006</c:v>
                </c:pt>
                <c:pt idx="106">
                  <c:v>96.034000000000006</c:v>
                </c:pt>
                <c:pt idx="107">
                  <c:v>96.034000000000006</c:v>
                </c:pt>
                <c:pt idx="108">
                  <c:v>96.034000000000006</c:v>
                </c:pt>
                <c:pt idx="109">
                  <c:v>96.034000000000006</c:v>
                </c:pt>
                <c:pt idx="110">
                  <c:v>96.034000000000006</c:v>
                </c:pt>
                <c:pt idx="111">
                  <c:v>96.034000000000006</c:v>
                </c:pt>
                <c:pt idx="112">
                  <c:v>95.948999999999998</c:v>
                </c:pt>
                <c:pt idx="113">
                  <c:v>95.864000000000004</c:v>
                </c:pt>
                <c:pt idx="114">
                  <c:v>95.778999999999996</c:v>
                </c:pt>
                <c:pt idx="115">
                  <c:v>95.692999999999998</c:v>
                </c:pt>
                <c:pt idx="116">
                  <c:v>95.692999999999998</c:v>
                </c:pt>
                <c:pt idx="117">
                  <c:v>95.692999999999998</c:v>
                </c:pt>
                <c:pt idx="118">
                  <c:v>95.692999999999998</c:v>
                </c:pt>
                <c:pt idx="119">
                  <c:v>95.692999999999998</c:v>
                </c:pt>
                <c:pt idx="120">
                  <c:v>95.692999999999998</c:v>
                </c:pt>
                <c:pt idx="121">
                  <c:v>95.692999999999998</c:v>
                </c:pt>
                <c:pt idx="122">
                  <c:v>95.692999999999998</c:v>
                </c:pt>
                <c:pt idx="123">
                  <c:v>95.692999999999998</c:v>
                </c:pt>
                <c:pt idx="124">
                  <c:v>95.692999999999998</c:v>
                </c:pt>
                <c:pt idx="125">
                  <c:v>95.692999999999998</c:v>
                </c:pt>
                <c:pt idx="126">
                  <c:v>95.572000000000003</c:v>
                </c:pt>
                <c:pt idx="127">
                  <c:v>95.33</c:v>
                </c:pt>
                <c:pt idx="128">
                  <c:v>95.33</c:v>
                </c:pt>
                <c:pt idx="129">
                  <c:v>95.33</c:v>
                </c:pt>
                <c:pt idx="130">
                  <c:v>95.33</c:v>
                </c:pt>
                <c:pt idx="131">
                  <c:v>95.33</c:v>
                </c:pt>
                <c:pt idx="132">
                  <c:v>95.33</c:v>
                </c:pt>
                <c:pt idx="133">
                  <c:v>95.33</c:v>
                </c:pt>
                <c:pt idx="134">
                  <c:v>95.33</c:v>
                </c:pt>
                <c:pt idx="135">
                  <c:v>95.33</c:v>
                </c:pt>
                <c:pt idx="136">
                  <c:v>95.33</c:v>
                </c:pt>
                <c:pt idx="137">
                  <c:v>95.33</c:v>
                </c:pt>
                <c:pt idx="138">
                  <c:v>95.33</c:v>
                </c:pt>
                <c:pt idx="139">
                  <c:v>95.33</c:v>
                </c:pt>
                <c:pt idx="140">
                  <c:v>95.33</c:v>
                </c:pt>
                <c:pt idx="141">
                  <c:v>95.33</c:v>
                </c:pt>
                <c:pt idx="142">
                  <c:v>95.33</c:v>
                </c:pt>
                <c:pt idx="143">
                  <c:v>95.33</c:v>
                </c:pt>
                <c:pt idx="144">
                  <c:v>95.33</c:v>
                </c:pt>
                <c:pt idx="145">
                  <c:v>95.33</c:v>
                </c:pt>
                <c:pt idx="146">
                  <c:v>95.33</c:v>
                </c:pt>
                <c:pt idx="147">
                  <c:v>95.33</c:v>
                </c:pt>
                <c:pt idx="148">
                  <c:v>95.058000000000007</c:v>
                </c:pt>
                <c:pt idx="149">
                  <c:v>95.058000000000007</c:v>
                </c:pt>
                <c:pt idx="150">
                  <c:v>95.058000000000007</c:v>
                </c:pt>
                <c:pt idx="151">
                  <c:v>94.784000000000006</c:v>
                </c:pt>
                <c:pt idx="152">
                  <c:v>94.784000000000006</c:v>
                </c:pt>
                <c:pt idx="153">
                  <c:v>94.784000000000006</c:v>
                </c:pt>
                <c:pt idx="154">
                  <c:v>94.784000000000006</c:v>
                </c:pt>
                <c:pt idx="155">
                  <c:v>94.784000000000006</c:v>
                </c:pt>
                <c:pt idx="156">
                  <c:v>94.784000000000006</c:v>
                </c:pt>
                <c:pt idx="157">
                  <c:v>94.784000000000006</c:v>
                </c:pt>
                <c:pt idx="158">
                  <c:v>94.784000000000006</c:v>
                </c:pt>
                <c:pt idx="159">
                  <c:v>94.784000000000006</c:v>
                </c:pt>
                <c:pt idx="160">
                  <c:v>94.784000000000006</c:v>
                </c:pt>
                <c:pt idx="161">
                  <c:v>94.784000000000006</c:v>
                </c:pt>
                <c:pt idx="162">
                  <c:v>94.366</c:v>
                </c:pt>
                <c:pt idx="163">
                  <c:v>94.366</c:v>
                </c:pt>
                <c:pt idx="164">
                  <c:v>94.366</c:v>
                </c:pt>
                <c:pt idx="165">
                  <c:v>94.366</c:v>
                </c:pt>
                <c:pt idx="166">
                  <c:v>94.366</c:v>
                </c:pt>
                <c:pt idx="167">
                  <c:v>94.366</c:v>
                </c:pt>
                <c:pt idx="168">
                  <c:v>94.366</c:v>
                </c:pt>
                <c:pt idx="169">
                  <c:v>94.366</c:v>
                </c:pt>
                <c:pt idx="170">
                  <c:v>94.366</c:v>
                </c:pt>
                <c:pt idx="171">
                  <c:v>93.72</c:v>
                </c:pt>
                <c:pt idx="172">
                  <c:v>93.72</c:v>
                </c:pt>
                <c:pt idx="173">
                  <c:v>93.72</c:v>
                </c:pt>
                <c:pt idx="174">
                  <c:v>93.72</c:v>
                </c:pt>
                <c:pt idx="175">
                  <c:v>93.72</c:v>
                </c:pt>
                <c:pt idx="176">
                  <c:v>93.72</c:v>
                </c:pt>
                <c:pt idx="177">
                  <c:v>93.72</c:v>
                </c:pt>
                <c:pt idx="178">
                  <c:v>93.72</c:v>
                </c:pt>
                <c:pt idx="179">
                  <c:v>93.72</c:v>
                </c:pt>
                <c:pt idx="180">
                  <c:v>93.72</c:v>
                </c:pt>
                <c:pt idx="181">
                  <c:v>93.72</c:v>
                </c:pt>
                <c:pt idx="182">
                  <c:v>93.72</c:v>
                </c:pt>
                <c:pt idx="183">
                  <c:v>93.72</c:v>
                </c:pt>
                <c:pt idx="184">
                  <c:v>93.72</c:v>
                </c:pt>
                <c:pt idx="185">
                  <c:v>93.72</c:v>
                </c:pt>
                <c:pt idx="186">
                  <c:v>93.72</c:v>
                </c:pt>
                <c:pt idx="187">
                  <c:v>93.72</c:v>
                </c:pt>
                <c:pt idx="188">
                  <c:v>93.72</c:v>
                </c:pt>
                <c:pt idx="189">
                  <c:v>93.72</c:v>
                </c:pt>
                <c:pt idx="190">
                  <c:v>93.72</c:v>
                </c:pt>
                <c:pt idx="191">
                  <c:v>93.72</c:v>
                </c:pt>
                <c:pt idx="192">
                  <c:v>93.72</c:v>
                </c:pt>
                <c:pt idx="193">
                  <c:v>93.72</c:v>
                </c:pt>
                <c:pt idx="194">
                  <c:v>93.72</c:v>
                </c:pt>
                <c:pt idx="195">
                  <c:v>93.72</c:v>
                </c:pt>
                <c:pt idx="196">
                  <c:v>93.72</c:v>
                </c:pt>
                <c:pt idx="197">
                  <c:v>93.72</c:v>
                </c:pt>
                <c:pt idx="198">
                  <c:v>93.72</c:v>
                </c:pt>
                <c:pt idx="199">
                  <c:v>93.72</c:v>
                </c:pt>
                <c:pt idx="200">
                  <c:v>93.72</c:v>
                </c:pt>
                <c:pt idx="201">
                  <c:v>93.72</c:v>
                </c:pt>
                <c:pt idx="202">
                  <c:v>93.72</c:v>
                </c:pt>
                <c:pt idx="203">
                  <c:v>93.72</c:v>
                </c:pt>
                <c:pt idx="204">
                  <c:v>93.72</c:v>
                </c:pt>
              </c:numCache>
            </c:numRef>
          </c:yVal>
          <c:smooth val="0"/>
        </c:ser>
        <c:ser>
          <c:idx val="2"/>
          <c:order val="2"/>
          <c:tx>
            <c:strRef>
              <c:f>Sheet1!$D$1</c:f>
              <c:strCache>
                <c:ptCount val="1"/>
                <c:pt idx="0">
                  <c:v>Skin</c:v>
                </c:pt>
              </c:strCache>
            </c:strRef>
          </c:tx>
          <c:spPr>
            <a:ln w="41275">
              <a:solidFill>
                <a:srgbClr val="00FF00"/>
              </a:solidFill>
            </a:ln>
          </c:spPr>
          <c:marker>
            <c:symbol val="none"/>
          </c:marker>
          <c:xVal>
            <c:numRef>
              <c:f>Sheet1!$A$2:$A$206</c:f>
              <c:numCache>
                <c:formatCode>General</c:formatCode>
                <c:ptCount val="20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numCache>
            </c:numRef>
          </c:xVal>
          <c:yVal>
            <c:numRef>
              <c:f>Sheet1!$D$2:$D$206</c:f>
              <c:numCache>
                <c:formatCode>General</c:formatCode>
                <c:ptCount val="205"/>
                <c:pt idx="0">
                  <c:v>100</c:v>
                </c:pt>
                <c:pt idx="1">
                  <c:v>100</c:v>
                </c:pt>
                <c:pt idx="2">
                  <c:v>100</c:v>
                </c:pt>
                <c:pt idx="3">
                  <c:v>99.98</c:v>
                </c:pt>
                <c:pt idx="4">
                  <c:v>99.974000000000004</c:v>
                </c:pt>
                <c:pt idx="5">
                  <c:v>99.947000000000003</c:v>
                </c:pt>
                <c:pt idx="6">
                  <c:v>99.453999999999994</c:v>
                </c:pt>
                <c:pt idx="7">
                  <c:v>98.697999999999993</c:v>
                </c:pt>
                <c:pt idx="8">
                  <c:v>98.632000000000005</c:v>
                </c:pt>
                <c:pt idx="9">
                  <c:v>98.632000000000005</c:v>
                </c:pt>
                <c:pt idx="10">
                  <c:v>98.632000000000005</c:v>
                </c:pt>
                <c:pt idx="11">
                  <c:v>98.632000000000005</c:v>
                </c:pt>
                <c:pt idx="12">
                  <c:v>98.632000000000005</c:v>
                </c:pt>
                <c:pt idx="13">
                  <c:v>98.632000000000005</c:v>
                </c:pt>
                <c:pt idx="14">
                  <c:v>98.623999999999995</c:v>
                </c:pt>
                <c:pt idx="15">
                  <c:v>98.600999999999999</c:v>
                </c:pt>
                <c:pt idx="16">
                  <c:v>98.515000000000001</c:v>
                </c:pt>
                <c:pt idx="17">
                  <c:v>98.304000000000002</c:v>
                </c:pt>
                <c:pt idx="18">
                  <c:v>97.353999999999999</c:v>
                </c:pt>
                <c:pt idx="19">
                  <c:v>96.438000000000002</c:v>
                </c:pt>
                <c:pt idx="20">
                  <c:v>96.230999999999995</c:v>
                </c:pt>
                <c:pt idx="21">
                  <c:v>96.197999999999993</c:v>
                </c:pt>
                <c:pt idx="22">
                  <c:v>96.174000000000007</c:v>
                </c:pt>
                <c:pt idx="23">
                  <c:v>96.174000000000007</c:v>
                </c:pt>
                <c:pt idx="24">
                  <c:v>96.174000000000007</c:v>
                </c:pt>
                <c:pt idx="25">
                  <c:v>96.174000000000007</c:v>
                </c:pt>
                <c:pt idx="26">
                  <c:v>96.174000000000007</c:v>
                </c:pt>
                <c:pt idx="27">
                  <c:v>96.164000000000001</c:v>
                </c:pt>
                <c:pt idx="28">
                  <c:v>96.022000000000006</c:v>
                </c:pt>
                <c:pt idx="29">
                  <c:v>95.655000000000001</c:v>
                </c:pt>
                <c:pt idx="30">
                  <c:v>94.697000000000003</c:v>
                </c:pt>
                <c:pt idx="31">
                  <c:v>93.724000000000004</c:v>
                </c:pt>
                <c:pt idx="32">
                  <c:v>93.465000000000003</c:v>
                </c:pt>
                <c:pt idx="33">
                  <c:v>93.381</c:v>
                </c:pt>
                <c:pt idx="34">
                  <c:v>93.337999999999994</c:v>
                </c:pt>
                <c:pt idx="35">
                  <c:v>93.337999999999994</c:v>
                </c:pt>
                <c:pt idx="36">
                  <c:v>93.337999999999994</c:v>
                </c:pt>
                <c:pt idx="37">
                  <c:v>93.337999999999994</c:v>
                </c:pt>
                <c:pt idx="38">
                  <c:v>93.337999999999994</c:v>
                </c:pt>
                <c:pt idx="39">
                  <c:v>93.286000000000001</c:v>
                </c:pt>
                <c:pt idx="40">
                  <c:v>93.100999999999999</c:v>
                </c:pt>
                <c:pt idx="41">
                  <c:v>92.652000000000001</c:v>
                </c:pt>
                <c:pt idx="42">
                  <c:v>91.566000000000003</c:v>
                </c:pt>
                <c:pt idx="43">
                  <c:v>90.513000000000005</c:v>
                </c:pt>
                <c:pt idx="44">
                  <c:v>90.23</c:v>
                </c:pt>
                <c:pt idx="45">
                  <c:v>90.174999999999997</c:v>
                </c:pt>
                <c:pt idx="46">
                  <c:v>90.161000000000001</c:v>
                </c:pt>
                <c:pt idx="47">
                  <c:v>90.146000000000001</c:v>
                </c:pt>
                <c:pt idx="48">
                  <c:v>90.146000000000001</c:v>
                </c:pt>
                <c:pt idx="49">
                  <c:v>90.146000000000001</c:v>
                </c:pt>
                <c:pt idx="50">
                  <c:v>90.13</c:v>
                </c:pt>
                <c:pt idx="51">
                  <c:v>90.13</c:v>
                </c:pt>
                <c:pt idx="52">
                  <c:v>89.906999999999996</c:v>
                </c:pt>
                <c:pt idx="53">
                  <c:v>89.477000000000004</c:v>
                </c:pt>
                <c:pt idx="54">
                  <c:v>88.528999999999996</c:v>
                </c:pt>
                <c:pt idx="55">
                  <c:v>87.49</c:v>
                </c:pt>
                <c:pt idx="56">
                  <c:v>87.262</c:v>
                </c:pt>
                <c:pt idx="57">
                  <c:v>87.207999999999998</c:v>
                </c:pt>
                <c:pt idx="58">
                  <c:v>87.19</c:v>
                </c:pt>
                <c:pt idx="59">
                  <c:v>87.19</c:v>
                </c:pt>
                <c:pt idx="60">
                  <c:v>87.19</c:v>
                </c:pt>
                <c:pt idx="61">
                  <c:v>87.19</c:v>
                </c:pt>
                <c:pt idx="62">
                  <c:v>87.168000000000006</c:v>
                </c:pt>
                <c:pt idx="63">
                  <c:v>87.146000000000001</c:v>
                </c:pt>
                <c:pt idx="64">
                  <c:v>86.944000000000003</c:v>
                </c:pt>
                <c:pt idx="65">
                  <c:v>86.427999999999997</c:v>
                </c:pt>
                <c:pt idx="66">
                  <c:v>85.462000000000003</c:v>
                </c:pt>
                <c:pt idx="67">
                  <c:v>84.331000000000003</c:v>
                </c:pt>
                <c:pt idx="68">
                  <c:v>84.147000000000006</c:v>
                </c:pt>
                <c:pt idx="69">
                  <c:v>84.078000000000003</c:v>
                </c:pt>
                <c:pt idx="70">
                  <c:v>84.078000000000003</c:v>
                </c:pt>
                <c:pt idx="71">
                  <c:v>84.078000000000003</c:v>
                </c:pt>
                <c:pt idx="72">
                  <c:v>84.078000000000003</c:v>
                </c:pt>
                <c:pt idx="73">
                  <c:v>84.078000000000003</c:v>
                </c:pt>
                <c:pt idx="74">
                  <c:v>84.048000000000002</c:v>
                </c:pt>
                <c:pt idx="75">
                  <c:v>83.960999999999999</c:v>
                </c:pt>
                <c:pt idx="76">
                  <c:v>83.756</c:v>
                </c:pt>
                <c:pt idx="77">
                  <c:v>83.11</c:v>
                </c:pt>
                <c:pt idx="78">
                  <c:v>81.816000000000003</c:v>
                </c:pt>
                <c:pt idx="79">
                  <c:v>80.870999999999995</c:v>
                </c:pt>
                <c:pt idx="80">
                  <c:v>80.63</c:v>
                </c:pt>
                <c:pt idx="81">
                  <c:v>80.539000000000001</c:v>
                </c:pt>
                <c:pt idx="82">
                  <c:v>80.507999999999996</c:v>
                </c:pt>
                <c:pt idx="83">
                  <c:v>80.507999999999996</c:v>
                </c:pt>
                <c:pt idx="84">
                  <c:v>80.507999999999996</c:v>
                </c:pt>
                <c:pt idx="85">
                  <c:v>80.507999999999996</c:v>
                </c:pt>
                <c:pt idx="86">
                  <c:v>80.507999999999996</c:v>
                </c:pt>
                <c:pt idx="87">
                  <c:v>80.388999999999996</c:v>
                </c:pt>
                <c:pt idx="88">
                  <c:v>80.228999999999999</c:v>
                </c:pt>
                <c:pt idx="89">
                  <c:v>79.908000000000001</c:v>
                </c:pt>
                <c:pt idx="90">
                  <c:v>78.941999999999993</c:v>
                </c:pt>
                <c:pt idx="91">
                  <c:v>78.013000000000005</c:v>
                </c:pt>
                <c:pt idx="92">
                  <c:v>77.807000000000002</c:v>
                </c:pt>
                <c:pt idx="93">
                  <c:v>77.807000000000002</c:v>
                </c:pt>
                <c:pt idx="94">
                  <c:v>77.807000000000002</c:v>
                </c:pt>
                <c:pt idx="95">
                  <c:v>77.807000000000002</c:v>
                </c:pt>
                <c:pt idx="96">
                  <c:v>77.807000000000002</c:v>
                </c:pt>
                <c:pt idx="97">
                  <c:v>77.756</c:v>
                </c:pt>
                <c:pt idx="98">
                  <c:v>77.701999999999998</c:v>
                </c:pt>
                <c:pt idx="99">
                  <c:v>77.536000000000001</c:v>
                </c:pt>
                <c:pt idx="100">
                  <c:v>77.259</c:v>
                </c:pt>
                <c:pt idx="101">
                  <c:v>76.760000000000005</c:v>
                </c:pt>
                <c:pt idx="102">
                  <c:v>75.593999999999994</c:v>
                </c:pt>
                <c:pt idx="103">
                  <c:v>74.923000000000002</c:v>
                </c:pt>
                <c:pt idx="104">
                  <c:v>74.808999999999997</c:v>
                </c:pt>
                <c:pt idx="105">
                  <c:v>74.634</c:v>
                </c:pt>
                <c:pt idx="106">
                  <c:v>74.634</c:v>
                </c:pt>
                <c:pt idx="107">
                  <c:v>74.634</c:v>
                </c:pt>
                <c:pt idx="108">
                  <c:v>74.566999999999993</c:v>
                </c:pt>
                <c:pt idx="109">
                  <c:v>74.566999999999993</c:v>
                </c:pt>
                <c:pt idx="110">
                  <c:v>74.566999999999993</c:v>
                </c:pt>
                <c:pt idx="111">
                  <c:v>74.566999999999993</c:v>
                </c:pt>
                <c:pt idx="112">
                  <c:v>74.334999999999994</c:v>
                </c:pt>
                <c:pt idx="113">
                  <c:v>73.713999999999999</c:v>
                </c:pt>
                <c:pt idx="114">
                  <c:v>72.858999999999995</c:v>
                </c:pt>
                <c:pt idx="115">
                  <c:v>72.155000000000001</c:v>
                </c:pt>
                <c:pt idx="116">
                  <c:v>72.075000000000003</c:v>
                </c:pt>
                <c:pt idx="117">
                  <c:v>71.992999999999995</c:v>
                </c:pt>
                <c:pt idx="118">
                  <c:v>71.992999999999995</c:v>
                </c:pt>
                <c:pt idx="119">
                  <c:v>71.992999999999995</c:v>
                </c:pt>
                <c:pt idx="120">
                  <c:v>71.992999999999995</c:v>
                </c:pt>
                <c:pt idx="121">
                  <c:v>71.992999999999995</c:v>
                </c:pt>
                <c:pt idx="122">
                  <c:v>71.992999999999995</c:v>
                </c:pt>
                <c:pt idx="123">
                  <c:v>71.992999999999995</c:v>
                </c:pt>
                <c:pt idx="124">
                  <c:v>71.774000000000001</c:v>
                </c:pt>
                <c:pt idx="125">
                  <c:v>71.337000000000003</c:v>
                </c:pt>
                <c:pt idx="126">
                  <c:v>70.245000000000005</c:v>
                </c:pt>
                <c:pt idx="127">
                  <c:v>69.807000000000002</c:v>
                </c:pt>
                <c:pt idx="128">
                  <c:v>69.807000000000002</c:v>
                </c:pt>
                <c:pt idx="129">
                  <c:v>69.807000000000002</c:v>
                </c:pt>
                <c:pt idx="130">
                  <c:v>69.807000000000002</c:v>
                </c:pt>
                <c:pt idx="131">
                  <c:v>69.807000000000002</c:v>
                </c:pt>
                <c:pt idx="132">
                  <c:v>69.807000000000002</c:v>
                </c:pt>
                <c:pt idx="133">
                  <c:v>69.807000000000002</c:v>
                </c:pt>
                <c:pt idx="134">
                  <c:v>69.807000000000002</c:v>
                </c:pt>
                <c:pt idx="135">
                  <c:v>69.807000000000002</c:v>
                </c:pt>
                <c:pt idx="136">
                  <c:v>69.492000000000004</c:v>
                </c:pt>
                <c:pt idx="137">
                  <c:v>69.174000000000007</c:v>
                </c:pt>
                <c:pt idx="138">
                  <c:v>68.381</c:v>
                </c:pt>
                <c:pt idx="139">
                  <c:v>68.06</c:v>
                </c:pt>
                <c:pt idx="140">
                  <c:v>68.06</c:v>
                </c:pt>
                <c:pt idx="141">
                  <c:v>67.894000000000005</c:v>
                </c:pt>
                <c:pt idx="142">
                  <c:v>67.894000000000005</c:v>
                </c:pt>
                <c:pt idx="143">
                  <c:v>67.894000000000005</c:v>
                </c:pt>
                <c:pt idx="144">
                  <c:v>67.894000000000005</c:v>
                </c:pt>
                <c:pt idx="145">
                  <c:v>67.894000000000005</c:v>
                </c:pt>
                <c:pt idx="146">
                  <c:v>67.894000000000005</c:v>
                </c:pt>
                <c:pt idx="147">
                  <c:v>67.894000000000005</c:v>
                </c:pt>
                <c:pt idx="148">
                  <c:v>67.894000000000005</c:v>
                </c:pt>
                <c:pt idx="149">
                  <c:v>67.66</c:v>
                </c:pt>
                <c:pt idx="150">
                  <c:v>67.192999999999998</c:v>
                </c:pt>
                <c:pt idx="151">
                  <c:v>66.957999999999998</c:v>
                </c:pt>
                <c:pt idx="152">
                  <c:v>66.715999999999994</c:v>
                </c:pt>
                <c:pt idx="153">
                  <c:v>66.468999999999994</c:v>
                </c:pt>
                <c:pt idx="154">
                  <c:v>66.468999999999994</c:v>
                </c:pt>
                <c:pt idx="155">
                  <c:v>66.468999999999994</c:v>
                </c:pt>
                <c:pt idx="156">
                  <c:v>66.468999999999994</c:v>
                </c:pt>
                <c:pt idx="157">
                  <c:v>66.468999999999994</c:v>
                </c:pt>
                <c:pt idx="158">
                  <c:v>66.468999999999994</c:v>
                </c:pt>
                <c:pt idx="159">
                  <c:v>66.468999999999994</c:v>
                </c:pt>
                <c:pt idx="160">
                  <c:v>66.468999999999994</c:v>
                </c:pt>
                <c:pt idx="161">
                  <c:v>65.793999999999997</c:v>
                </c:pt>
                <c:pt idx="162">
                  <c:v>63.77</c:v>
                </c:pt>
                <c:pt idx="163">
                  <c:v>63.091999999999999</c:v>
                </c:pt>
                <c:pt idx="164">
                  <c:v>62.750999999999998</c:v>
                </c:pt>
                <c:pt idx="165">
                  <c:v>62.750999999999998</c:v>
                </c:pt>
                <c:pt idx="166">
                  <c:v>62.750999999999998</c:v>
                </c:pt>
                <c:pt idx="167">
                  <c:v>62.750999999999998</c:v>
                </c:pt>
                <c:pt idx="168">
                  <c:v>62.750999999999998</c:v>
                </c:pt>
                <c:pt idx="169">
                  <c:v>62.750999999999998</c:v>
                </c:pt>
                <c:pt idx="170">
                  <c:v>62.750999999999998</c:v>
                </c:pt>
                <c:pt idx="171">
                  <c:v>62.750999999999998</c:v>
                </c:pt>
                <c:pt idx="172">
                  <c:v>62.750999999999998</c:v>
                </c:pt>
                <c:pt idx="173">
                  <c:v>62.750999999999998</c:v>
                </c:pt>
                <c:pt idx="174">
                  <c:v>61.704999999999998</c:v>
                </c:pt>
                <c:pt idx="175">
                  <c:v>61.177</c:v>
                </c:pt>
                <c:pt idx="176">
                  <c:v>61.177</c:v>
                </c:pt>
                <c:pt idx="177">
                  <c:v>61.177</c:v>
                </c:pt>
                <c:pt idx="178">
                  <c:v>61.177</c:v>
                </c:pt>
                <c:pt idx="179">
                  <c:v>61.177</c:v>
                </c:pt>
                <c:pt idx="180">
                  <c:v>61.177</c:v>
                </c:pt>
                <c:pt idx="181">
                  <c:v>61.177</c:v>
                </c:pt>
                <c:pt idx="182">
                  <c:v>61.177</c:v>
                </c:pt>
                <c:pt idx="183">
                  <c:v>61.177</c:v>
                </c:pt>
                <c:pt idx="184">
                  <c:v>61.177</c:v>
                </c:pt>
                <c:pt idx="185">
                  <c:v>60.338999999999999</c:v>
                </c:pt>
                <c:pt idx="186">
                  <c:v>60.338999999999999</c:v>
                </c:pt>
                <c:pt idx="187">
                  <c:v>60.338999999999999</c:v>
                </c:pt>
                <c:pt idx="188">
                  <c:v>60.338999999999999</c:v>
                </c:pt>
                <c:pt idx="189">
                  <c:v>60.338999999999999</c:v>
                </c:pt>
                <c:pt idx="190">
                  <c:v>59.439</c:v>
                </c:pt>
                <c:pt idx="191">
                  <c:v>59.439</c:v>
                </c:pt>
                <c:pt idx="192">
                  <c:v>59.439</c:v>
                </c:pt>
                <c:pt idx="193">
                  <c:v>59.439</c:v>
                </c:pt>
                <c:pt idx="194">
                  <c:v>59.439</c:v>
                </c:pt>
                <c:pt idx="195">
                  <c:v>59.439</c:v>
                </c:pt>
                <c:pt idx="196">
                  <c:v>59.439</c:v>
                </c:pt>
                <c:pt idx="197">
                  <c:v>58.173999999999999</c:v>
                </c:pt>
                <c:pt idx="198">
                  <c:v>56.908999999999999</c:v>
                </c:pt>
                <c:pt idx="199">
                  <c:v>56.908999999999999</c:v>
                </c:pt>
                <c:pt idx="200">
                  <c:v>56.908999999999999</c:v>
                </c:pt>
                <c:pt idx="201">
                  <c:v>56.908999999999999</c:v>
                </c:pt>
                <c:pt idx="202">
                  <c:v>56.908999999999999</c:v>
                </c:pt>
                <c:pt idx="203">
                  <c:v>56.908999999999999</c:v>
                </c:pt>
                <c:pt idx="204">
                  <c:v>56.908999999999999</c:v>
                </c:pt>
              </c:numCache>
            </c:numRef>
          </c:yVal>
          <c:smooth val="0"/>
        </c:ser>
        <c:ser>
          <c:idx val="3"/>
          <c:order val="3"/>
          <c:tx>
            <c:strRef>
              <c:f>Sheet1!$E$1</c:f>
              <c:strCache>
                <c:ptCount val="1"/>
                <c:pt idx="0">
                  <c:v>Other</c:v>
                </c:pt>
              </c:strCache>
            </c:strRef>
          </c:tx>
          <c:spPr>
            <a:ln w="41275">
              <a:solidFill>
                <a:srgbClr val="66FFFF"/>
              </a:solidFill>
            </a:ln>
          </c:spPr>
          <c:marker>
            <c:symbol val="none"/>
          </c:marker>
          <c:xVal>
            <c:numRef>
              <c:f>Sheet1!$A$2:$A$206</c:f>
              <c:numCache>
                <c:formatCode>General</c:formatCode>
                <c:ptCount val="20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numCache>
            </c:numRef>
          </c:xVal>
          <c:yVal>
            <c:numRef>
              <c:f>Sheet1!$E$2:$E$206</c:f>
              <c:numCache>
                <c:formatCode>General</c:formatCode>
                <c:ptCount val="205"/>
                <c:pt idx="0">
                  <c:v>100</c:v>
                </c:pt>
                <c:pt idx="1">
                  <c:v>100</c:v>
                </c:pt>
                <c:pt idx="2">
                  <c:v>100</c:v>
                </c:pt>
                <c:pt idx="3">
                  <c:v>100</c:v>
                </c:pt>
                <c:pt idx="4">
                  <c:v>100</c:v>
                </c:pt>
                <c:pt idx="5">
                  <c:v>99.972999999999999</c:v>
                </c:pt>
                <c:pt idx="6">
                  <c:v>99.844999999999999</c:v>
                </c:pt>
                <c:pt idx="7">
                  <c:v>99.44</c:v>
                </c:pt>
                <c:pt idx="8">
                  <c:v>99.352999999999994</c:v>
                </c:pt>
                <c:pt idx="9">
                  <c:v>99.325999999999993</c:v>
                </c:pt>
                <c:pt idx="10">
                  <c:v>99.325999999999993</c:v>
                </c:pt>
                <c:pt idx="11">
                  <c:v>99.325999999999993</c:v>
                </c:pt>
                <c:pt idx="12">
                  <c:v>99.325999999999993</c:v>
                </c:pt>
                <c:pt idx="13">
                  <c:v>99.325999999999993</c:v>
                </c:pt>
                <c:pt idx="14">
                  <c:v>99.302000000000007</c:v>
                </c:pt>
                <c:pt idx="15">
                  <c:v>99.302000000000007</c:v>
                </c:pt>
                <c:pt idx="16">
                  <c:v>99.210999999999999</c:v>
                </c:pt>
                <c:pt idx="17">
                  <c:v>99.046000000000006</c:v>
                </c:pt>
                <c:pt idx="18">
                  <c:v>98.813999999999993</c:v>
                </c:pt>
                <c:pt idx="19">
                  <c:v>98.513999999999996</c:v>
                </c:pt>
                <c:pt idx="20">
                  <c:v>98.43</c:v>
                </c:pt>
                <c:pt idx="21">
                  <c:v>98.37</c:v>
                </c:pt>
                <c:pt idx="22">
                  <c:v>98.361000000000004</c:v>
                </c:pt>
                <c:pt idx="23">
                  <c:v>98.352999999999994</c:v>
                </c:pt>
                <c:pt idx="24">
                  <c:v>98.352999999999994</c:v>
                </c:pt>
                <c:pt idx="25">
                  <c:v>98.352999999999994</c:v>
                </c:pt>
                <c:pt idx="26">
                  <c:v>98.341999999999999</c:v>
                </c:pt>
                <c:pt idx="27">
                  <c:v>98.287000000000006</c:v>
                </c:pt>
                <c:pt idx="28">
                  <c:v>98.21</c:v>
                </c:pt>
                <c:pt idx="29">
                  <c:v>98.055999999999997</c:v>
                </c:pt>
                <c:pt idx="30">
                  <c:v>97.856999999999999</c:v>
                </c:pt>
                <c:pt idx="31">
                  <c:v>97.569000000000003</c:v>
                </c:pt>
                <c:pt idx="32">
                  <c:v>97.513000000000005</c:v>
                </c:pt>
                <c:pt idx="33">
                  <c:v>97.456000000000003</c:v>
                </c:pt>
                <c:pt idx="34">
                  <c:v>97.444999999999993</c:v>
                </c:pt>
                <c:pt idx="35">
                  <c:v>97.444999999999993</c:v>
                </c:pt>
                <c:pt idx="36">
                  <c:v>97.432000000000002</c:v>
                </c:pt>
                <c:pt idx="37">
                  <c:v>97.432000000000002</c:v>
                </c:pt>
                <c:pt idx="38">
                  <c:v>97.432000000000002</c:v>
                </c:pt>
                <c:pt idx="39">
                  <c:v>97.403000000000006</c:v>
                </c:pt>
                <c:pt idx="40">
                  <c:v>97.24</c:v>
                </c:pt>
                <c:pt idx="41">
                  <c:v>97.048000000000002</c:v>
                </c:pt>
                <c:pt idx="42">
                  <c:v>96.884</c:v>
                </c:pt>
                <c:pt idx="43">
                  <c:v>96.69</c:v>
                </c:pt>
                <c:pt idx="44">
                  <c:v>96.524000000000001</c:v>
                </c:pt>
                <c:pt idx="45">
                  <c:v>96.492999999999995</c:v>
                </c:pt>
                <c:pt idx="46">
                  <c:v>96.462000000000003</c:v>
                </c:pt>
                <c:pt idx="47">
                  <c:v>96.462000000000003</c:v>
                </c:pt>
                <c:pt idx="48">
                  <c:v>96.462000000000003</c:v>
                </c:pt>
                <c:pt idx="49">
                  <c:v>96.462000000000003</c:v>
                </c:pt>
                <c:pt idx="50">
                  <c:v>96.462000000000003</c:v>
                </c:pt>
                <c:pt idx="51">
                  <c:v>96.441999999999993</c:v>
                </c:pt>
                <c:pt idx="52">
                  <c:v>96.304000000000002</c:v>
                </c:pt>
                <c:pt idx="53">
                  <c:v>96.125</c:v>
                </c:pt>
                <c:pt idx="54">
                  <c:v>95.846999999999994</c:v>
                </c:pt>
                <c:pt idx="55">
                  <c:v>95.727000000000004</c:v>
                </c:pt>
                <c:pt idx="56">
                  <c:v>95.665999999999997</c:v>
                </c:pt>
                <c:pt idx="57">
                  <c:v>95.665999999999997</c:v>
                </c:pt>
                <c:pt idx="58">
                  <c:v>95.644999999999996</c:v>
                </c:pt>
                <c:pt idx="59">
                  <c:v>95.623000000000005</c:v>
                </c:pt>
                <c:pt idx="60">
                  <c:v>95.623000000000005</c:v>
                </c:pt>
                <c:pt idx="61">
                  <c:v>95.623000000000005</c:v>
                </c:pt>
                <c:pt idx="62">
                  <c:v>95.596000000000004</c:v>
                </c:pt>
                <c:pt idx="63">
                  <c:v>95.57</c:v>
                </c:pt>
                <c:pt idx="64">
                  <c:v>95.462999999999994</c:v>
                </c:pt>
                <c:pt idx="65">
                  <c:v>95.328999999999994</c:v>
                </c:pt>
                <c:pt idx="66">
                  <c:v>95.248000000000005</c:v>
                </c:pt>
                <c:pt idx="67">
                  <c:v>95.031000000000006</c:v>
                </c:pt>
                <c:pt idx="68">
                  <c:v>95.003</c:v>
                </c:pt>
                <c:pt idx="69">
                  <c:v>94.974999999999994</c:v>
                </c:pt>
                <c:pt idx="70">
                  <c:v>94.974999999999994</c:v>
                </c:pt>
                <c:pt idx="71">
                  <c:v>94.974999999999994</c:v>
                </c:pt>
                <c:pt idx="72">
                  <c:v>94.974999999999994</c:v>
                </c:pt>
                <c:pt idx="73">
                  <c:v>94.974999999999994</c:v>
                </c:pt>
                <c:pt idx="74">
                  <c:v>94.974999999999994</c:v>
                </c:pt>
                <c:pt idx="75">
                  <c:v>94.938999999999993</c:v>
                </c:pt>
                <c:pt idx="76">
                  <c:v>94.902000000000001</c:v>
                </c:pt>
                <c:pt idx="77">
                  <c:v>94.718000000000004</c:v>
                </c:pt>
                <c:pt idx="78">
                  <c:v>94.495999999999995</c:v>
                </c:pt>
                <c:pt idx="79">
                  <c:v>94.311000000000007</c:v>
                </c:pt>
                <c:pt idx="80">
                  <c:v>94.197999999999993</c:v>
                </c:pt>
                <c:pt idx="81">
                  <c:v>94.197999999999993</c:v>
                </c:pt>
                <c:pt idx="82">
                  <c:v>94.197999999999993</c:v>
                </c:pt>
                <c:pt idx="83">
                  <c:v>94.197999999999993</c:v>
                </c:pt>
                <c:pt idx="84">
                  <c:v>94.197999999999993</c:v>
                </c:pt>
                <c:pt idx="85">
                  <c:v>94.197999999999993</c:v>
                </c:pt>
                <c:pt idx="86">
                  <c:v>94.197999999999993</c:v>
                </c:pt>
                <c:pt idx="87">
                  <c:v>94.094999999999999</c:v>
                </c:pt>
                <c:pt idx="88">
                  <c:v>93.992000000000004</c:v>
                </c:pt>
                <c:pt idx="89">
                  <c:v>93.835999999999999</c:v>
                </c:pt>
                <c:pt idx="90">
                  <c:v>93.68</c:v>
                </c:pt>
                <c:pt idx="91">
                  <c:v>93.366</c:v>
                </c:pt>
                <c:pt idx="92">
                  <c:v>93.313000000000002</c:v>
                </c:pt>
                <c:pt idx="93">
                  <c:v>93.313000000000002</c:v>
                </c:pt>
                <c:pt idx="94">
                  <c:v>93.313000000000002</c:v>
                </c:pt>
                <c:pt idx="95">
                  <c:v>93.313000000000002</c:v>
                </c:pt>
                <c:pt idx="96">
                  <c:v>93.313000000000002</c:v>
                </c:pt>
                <c:pt idx="97">
                  <c:v>93.313000000000002</c:v>
                </c:pt>
                <c:pt idx="98">
                  <c:v>93.313000000000002</c:v>
                </c:pt>
                <c:pt idx="99">
                  <c:v>93.313000000000002</c:v>
                </c:pt>
                <c:pt idx="100">
                  <c:v>93.164000000000001</c:v>
                </c:pt>
                <c:pt idx="101">
                  <c:v>93.013999999999996</c:v>
                </c:pt>
                <c:pt idx="102">
                  <c:v>92.715000000000003</c:v>
                </c:pt>
                <c:pt idx="103">
                  <c:v>92.489000000000004</c:v>
                </c:pt>
                <c:pt idx="104">
                  <c:v>92.334999999999994</c:v>
                </c:pt>
                <c:pt idx="105">
                  <c:v>92.334999999999994</c:v>
                </c:pt>
                <c:pt idx="106">
                  <c:v>92.334999999999994</c:v>
                </c:pt>
                <c:pt idx="107">
                  <c:v>92.334999999999994</c:v>
                </c:pt>
                <c:pt idx="108">
                  <c:v>92.334999999999994</c:v>
                </c:pt>
                <c:pt idx="109">
                  <c:v>92.334999999999994</c:v>
                </c:pt>
                <c:pt idx="110">
                  <c:v>92.334999999999994</c:v>
                </c:pt>
                <c:pt idx="111">
                  <c:v>92.334999999999994</c:v>
                </c:pt>
                <c:pt idx="112">
                  <c:v>92.117999999999995</c:v>
                </c:pt>
                <c:pt idx="113">
                  <c:v>91.790999999999997</c:v>
                </c:pt>
                <c:pt idx="114">
                  <c:v>91.682000000000002</c:v>
                </c:pt>
                <c:pt idx="115">
                  <c:v>91.352000000000004</c:v>
                </c:pt>
                <c:pt idx="116">
                  <c:v>91.352000000000004</c:v>
                </c:pt>
                <c:pt idx="117">
                  <c:v>91.239000000000004</c:v>
                </c:pt>
                <c:pt idx="118">
                  <c:v>91.239000000000004</c:v>
                </c:pt>
                <c:pt idx="119">
                  <c:v>91.239000000000004</c:v>
                </c:pt>
                <c:pt idx="120">
                  <c:v>91.239000000000004</c:v>
                </c:pt>
                <c:pt idx="121">
                  <c:v>91.239000000000004</c:v>
                </c:pt>
                <c:pt idx="122">
                  <c:v>91.239000000000004</c:v>
                </c:pt>
                <c:pt idx="123">
                  <c:v>91.239000000000004</c:v>
                </c:pt>
                <c:pt idx="124">
                  <c:v>91.081000000000003</c:v>
                </c:pt>
                <c:pt idx="125">
                  <c:v>90.763999999999996</c:v>
                </c:pt>
                <c:pt idx="126">
                  <c:v>90.763999999999996</c:v>
                </c:pt>
                <c:pt idx="127">
                  <c:v>90.763999999999996</c:v>
                </c:pt>
                <c:pt idx="128">
                  <c:v>90.602000000000004</c:v>
                </c:pt>
                <c:pt idx="129">
                  <c:v>90.602000000000004</c:v>
                </c:pt>
                <c:pt idx="130">
                  <c:v>90.602000000000004</c:v>
                </c:pt>
                <c:pt idx="131">
                  <c:v>90.602000000000004</c:v>
                </c:pt>
                <c:pt idx="132">
                  <c:v>90.602000000000004</c:v>
                </c:pt>
                <c:pt idx="133">
                  <c:v>90.602000000000004</c:v>
                </c:pt>
                <c:pt idx="134">
                  <c:v>90.602000000000004</c:v>
                </c:pt>
                <c:pt idx="135">
                  <c:v>90.367000000000004</c:v>
                </c:pt>
                <c:pt idx="136">
                  <c:v>90.367000000000004</c:v>
                </c:pt>
                <c:pt idx="137">
                  <c:v>90.129000000000005</c:v>
                </c:pt>
                <c:pt idx="138">
                  <c:v>89.891000000000005</c:v>
                </c:pt>
                <c:pt idx="139">
                  <c:v>89.891000000000005</c:v>
                </c:pt>
                <c:pt idx="140">
                  <c:v>89.891000000000005</c:v>
                </c:pt>
                <c:pt idx="141">
                  <c:v>89.891000000000005</c:v>
                </c:pt>
                <c:pt idx="142">
                  <c:v>89.891000000000005</c:v>
                </c:pt>
                <c:pt idx="143">
                  <c:v>89.891000000000005</c:v>
                </c:pt>
                <c:pt idx="144">
                  <c:v>89.891000000000005</c:v>
                </c:pt>
                <c:pt idx="145">
                  <c:v>89.891000000000005</c:v>
                </c:pt>
                <c:pt idx="146">
                  <c:v>89.891000000000005</c:v>
                </c:pt>
                <c:pt idx="147">
                  <c:v>89.891000000000005</c:v>
                </c:pt>
                <c:pt idx="148">
                  <c:v>89.891000000000005</c:v>
                </c:pt>
                <c:pt idx="149">
                  <c:v>89.891000000000005</c:v>
                </c:pt>
                <c:pt idx="150">
                  <c:v>89.891000000000005</c:v>
                </c:pt>
                <c:pt idx="151">
                  <c:v>89.16</c:v>
                </c:pt>
                <c:pt idx="152">
                  <c:v>89.16</c:v>
                </c:pt>
                <c:pt idx="153">
                  <c:v>89.16</c:v>
                </c:pt>
                <c:pt idx="154">
                  <c:v>89.16</c:v>
                </c:pt>
                <c:pt idx="155">
                  <c:v>89.16</c:v>
                </c:pt>
                <c:pt idx="156">
                  <c:v>89.16</c:v>
                </c:pt>
                <c:pt idx="157">
                  <c:v>89.16</c:v>
                </c:pt>
                <c:pt idx="158">
                  <c:v>89.16</c:v>
                </c:pt>
                <c:pt idx="159">
                  <c:v>89.16</c:v>
                </c:pt>
                <c:pt idx="160">
                  <c:v>89.16</c:v>
                </c:pt>
                <c:pt idx="161">
                  <c:v>88.602999999999994</c:v>
                </c:pt>
                <c:pt idx="162">
                  <c:v>88.602999999999994</c:v>
                </c:pt>
                <c:pt idx="163">
                  <c:v>88.602999999999994</c:v>
                </c:pt>
                <c:pt idx="164">
                  <c:v>88.602999999999994</c:v>
                </c:pt>
                <c:pt idx="165">
                  <c:v>88.602999999999994</c:v>
                </c:pt>
                <c:pt idx="166">
                  <c:v>88.602999999999994</c:v>
                </c:pt>
                <c:pt idx="167">
                  <c:v>88.602999999999994</c:v>
                </c:pt>
                <c:pt idx="168">
                  <c:v>88.602999999999994</c:v>
                </c:pt>
                <c:pt idx="169">
                  <c:v>88.602999999999994</c:v>
                </c:pt>
                <c:pt idx="170">
                  <c:v>88.602999999999994</c:v>
                </c:pt>
                <c:pt idx="171">
                  <c:v>88.602999999999994</c:v>
                </c:pt>
                <c:pt idx="172">
                  <c:v>88.602999999999994</c:v>
                </c:pt>
                <c:pt idx="173">
                  <c:v>88.602999999999994</c:v>
                </c:pt>
                <c:pt idx="174">
                  <c:v>88.602999999999994</c:v>
                </c:pt>
                <c:pt idx="175">
                  <c:v>88.602999999999994</c:v>
                </c:pt>
                <c:pt idx="176">
                  <c:v>88.602999999999994</c:v>
                </c:pt>
                <c:pt idx="177">
                  <c:v>88.602999999999994</c:v>
                </c:pt>
                <c:pt idx="178">
                  <c:v>88.602999999999994</c:v>
                </c:pt>
                <c:pt idx="179">
                  <c:v>88.602999999999994</c:v>
                </c:pt>
                <c:pt idx="180">
                  <c:v>88.602999999999994</c:v>
                </c:pt>
                <c:pt idx="181">
                  <c:v>88.602999999999994</c:v>
                </c:pt>
                <c:pt idx="182">
                  <c:v>88.602999999999994</c:v>
                </c:pt>
                <c:pt idx="183">
                  <c:v>88.602999999999994</c:v>
                </c:pt>
                <c:pt idx="184">
                  <c:v>87.126000000000005</c:v>
                </c:pt>
                <c:pt idx="185">
                  <c:v>87.126000000000005</c:v>
                </c:pt>
                <c:pt idx="186">
                  <c:v>87.126000000000005</c:v>
                </c:pt>
                <c:pt idx="187">
                  <c:v>87.126000000000005</c:v>
                </c:pt>
                <c:pt idx="188">
                  <c:v>87.126000000000005</c:v>
                </c:pt>
                <c:pt idx="189">
                  <c:v>87.126000000000005</c:v>
                </c:pt>
                <c:pt idx="190">
                  <c:v>87.126000000000005</c:v>
                </c:pt>
                <c:pt idx="191">
                  <c:v>87.126000000000005</c:v>
                </c:pt>
                <c:pt idx="192">
                  <c:v>87.126000000000005</c:v>
                </c:pt>
                <c:pt idx="193">
                  <c:v>87.126000000000005</c:v>
                </c:pt>
                <c:pt idx="194">
                  <c:v>87.126000000000005</c:v>
                </c:pt>
                <c:pt idx="195">
                  <c:v>87.126000000000005</c:v>
                </c:pt>
                <c:pt idx="196">
                  <c:v>87.126000000000005</c:v>
                </c:pt>
                <c:pt idx="197">
                  <c:v>84.771000000000001</c:v>
                </c:pt>
                <c:pt idx="198">
                  <c:v>84.771000000000001</c:v>
                </c:pt>
                <c:pt idx="199">
                  <c:v>84.771000000000001</c:v>
                </c:pt>
                <c:pt idx="200">
                  <c:v>84.771000000000001</c:v>
                </c:pt>
                <c:pt idx="201">
                  <c:v>84.771000000000001</c:v>
                </c:pt>
                <c:pt idx="202">
                  <c:v>84.771000000000001</c:v>
                </c:pt>
                <c:pt idx="203">
                  <c:v>84.771000000000001</c:v>
                </c:pt>
                <c:pt idx="204">
                  <c:v>84.771000000000001</c:v>
                </c:pt>
              </c:numCache>
            </c:numRef>
          </c:yVal>
          <c:smooth val="0"/>
        </c:ser>
        <c:dLbls>
          <c:showLegendKey val="0"/>
          <c:showVal val="0"/>
          <c:showCatName val="0"/>
          <c:showSerName val="0"/>
          <c:showPercent val="0"/>
          <c:showBubbleSize val="0"/>
        </c:dLbls>
        <c:axId val="837998192"/>
        <c:axId val="837998584"/>
      </c:scatterChart>
      <c:valAx>
        <c:axId val="837998192"/>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7998584"/>
        <c:crosses val="autoZero"/>
        <c:crossBetween val="midCat"/>
        <c:majorUnit val="1"/>
      </c:valAx>
      <c:valAx>
        <c:axId val="8379985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37998192"/>
        <c:crosses val="autoZero"/>
        <c:crossBetween val="midCat"/>
        <c:majorUnit val="20"/>
      </c:valAx>
      <c:spPr>
        <a:solidFill>
          <a:schemeClr val="bg2"/>
        </a:solidFill>
        <a:ln>
          <a:solidFill>
            <a:schemeClr val="tx1"/>
          </a:solidFill>
        </a:ln>
      </c:spPr>
    </c:plotArea>
    <c:legend>
      <c:legendPos val="r"/>
      <c:layout>
        <c:manualLayout>
          <c:xMode val="edge"/>
          <c:yMode val="edge"/>
          <c:x val="0.15027280328896939"/>
          <c:y val="0.7118311319956"/>
          <c:w val="0.75975669523610978"/>
          <c:h val="0.1181034628735925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0.11423567013800975"/>
          <c:w val="0.86853006759110862"/>
          <c:h val="0.69009736686140044"/>
        </c:manualLayout>
      </c:layout>
      <c:lineChart>
        <c:grouping val="standard"/>
        <c:varyColors val="0"/>
        <c:ser>
          <c:idx val="0"/>
          <c:order val="0"/>
          <c:tx>
            <c:strRef>
              <c:f>Sheet1!$A$2</c:f>
              <c:strCache>
                <c:ptCount val="1"/>
                <c:pt idx="0">
                  <c:v>Bronchiolitis</c:v>
                </c:pt>
              </c:strCache>
            </c:strRef>
          </c:tx>
          <c:spPr>
            <a:ln w="41275">
              <a:solidFill>
                <a:srgbClr val="FF0000"/>
              </a:solidFill>
            </a:ln>
          </c:spPr>
          <c:marker>
            <c:symbol val="diamond"/>
            <c:size val="9"/>
            <c:spPr>
              <a:solidFill>
                <a:srgbClr val="FF0000"/>
              </a:solidFill>
              <a:ln>
                <a:solidFill>
                  <a:srgbClr val="FF0000"/>
                </a:solidFill>
              </a:ln>
            </c:spPr>
          </c:marker>
          <c:cat>
            <c:strRef>
              <c:f>Sheet1!$B$1:$G$1</c:f>
              <c:strCache>
                <c:ptCount val="6"/>
                <c:pt idx="0">
                  <c:v>0-30 Days (N=2,905)</c:v>
                </c:pt>
                <c:pt idx="1">
                  <c:v>31 Days –  1 Year (N=5,098)</c:v>
                </c:pt>
                <c:pt idx="2">
                  <c:v>&gt;1 Year – 3 Years (N=4,797)</c:v>
                </c:pt>
                <c:pt idx="3">
                  <c:v>&gt;3 Years – 5 Years (N=2,746)</c:v>
                </c:pt>
                <c:pt idx="4">
                  <c:v>&gt;5 Years – 10 Years (N=3,263)</c:v>
                </c:pt>
                <c:pt idx="5">
                  <c:v>&gt;10 Years (N=1,092)</c:v>
                </c:pt>
              </c:strCache>
            </c:strRef>
          </c:cat>
          <c:val>
            <c:numRef>
              <c:f>Sheet1!$B$2:$G$2</c:f>
              <c:numCache>
                <c:formatCode>General</c:formatCode>
                <c:ptCount val="6"/>
                <c:pt idx="0">
                  <c:v>0.3</c:v>
                </c:pt>
                <c:pt idx="1">
                  <c:v>4.5999999999999996</c:v>
                </c:pt>
                <c:pt idx="2">
                  <c:v>25.6</c:v>
                </c:pt>
                <c:pt idx="3">
                  <c:v>29.3</c:v>
                </c:pt>
                <c:pt idx="4">
                  <c:v>24.7</c:v>
                </c:pt>
                <c:pt idx="5">
                  <c:v>20.100000000000001</c:v>
                </c:pt>
              </c:numCache>
            </c:numRef>
          </c:val>
          <c:smooth val="0"/>
        </c:ser>
        <c:ser>
          <c:idx val="1"/>
          <c:order val="1"/>
          <c:tx>
            <c:strRef>
              <c:f>Sheet1!$A$3</c:f>
              <c:strCache>
                <c:ptCount val="1"/>
                <c:pt idx="0">
                  <c:v>Malignancy (non-Lymph/PTLD)</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Sheet1!$B$1:$G$1</c:f>
              <c:strCache>
                <c:ptCount val="6"/>
                <c:pt idx="0">
                  <c:v>0-30 Days (N=2,905)</c:v>
                </c:pt>
                <c:pt idx="1">
                  <c:v>31 Days –  1 Year (N=5,098)</c:v>
                </c:pt>
                <c:pt idx="2">
                  <c:v>&gt;1 Year – 3 Years (N=4,797)</c:v>
                </c:pt>
                <c:pt idx="3">
                  <c:v>&gt;3 Years – 5 Years (N=2,746)</c:v>
                </c:pt>
                <c:pt idx="4">
                  <c:v>&gt;5 Years – 10 Years (N=3,263)</c:v>
                </c:pt>
                <c:pt idx="5">
                  <c:v>&gt;10 Years (N=1,092)</c:v>
                </c:pt>
              </c:strCache>
            </c:strRef>
          </c:cat>
          <c:val>
            <c:numRef>
              <c:f>Sheet1!$B$3:$G$3</c:f>
              <c:numCache>
                <c:formatCode>General</c:formatCode>
                <c:ptCount val="6"/>
                <c:pt idx="0">
                  <c:v>0.2</c:v>
                </c:pt>
                <c:pt idx="1">
                  <c:v>2.8</c:v>
                </c:pt>
                <c:pt idx="2">
                  <c:v>7.9</c:v>
                </c:pt>
                <c:pt idx="3">
                  <c:v>10.9</c:v>
                </c:pt>
                <c:pt idx="4">
                  <c:v>13.7</c:v>
                </c:pt>
                <c:pt idx="5">
                  <c:v>12.4</c:v>
                </c:pt>
              </c:numCache>
            </c:numRef>
          </c:val>
          <c:smooth val="0"/>
        </c:ser>
        <c:ser>
          <c:idx val="2"/>
          <c:order val="2"/>
          <c:tx>
            <c:strRef>
              <c:f>Sheet1!$A$4</c:f>
              <c:strCache>
                <c:ptCount val="1"/>
                <c:pt idx="0">
                  <c:v>Infection (non-CMV)</c:v>
                </c:pt>
              </c:strCache>
            </c:strRef>
          </c:tx>
          <c:spPr>
            <a:ln w="41275">
              <a:solidFill>
                <a:srgbClr val="00FF00"/>
              </a:solidFill>
            </a:ln>
          </c:spPr>
          <c:marker>
            <c:symbol val="diamond"/>
            <c:size val="9"/>
            <c:spPr>
              <a:solidFill>
                <a:srgbClr val="00FF00"/>
              </a:solidFill>
              <a:ln>
                <a:solidFill>
                  <a:srgbClr val="00FF00"/>
                </a:solidFill>
              </a:ln>
            </c:spPr>
          </c:marker>
          <c:cat>
            <c:strRef>
              <c:f>Sheet1!$B$1:$G$1</c:f>
              <c:strCache>
                <c:ptCount val="6"/>
                <c:pt idx="0">
                  <c:v>0-30 Days (N=2,905)</c:v>
                </c:pt>
                <c:pt idx="1">
                  <c:v>31 Days –  1 Year (N=5,098)</c:v>
                </c:pt>
                <c:pt idx="2">
                  <c:v>&gt;1 Year – 3 Years (N=4,797)</c:v>
                </c:pt>
                <c:pt idx="3">
                  <c:v>&gt;3 Years – 5 Years (N=2,746)</c:v>
                </c:pt>
                <c:pt idx="4">
                  <c:v>&gt;5 Years – 10 Years (N=3,263)</c:v>
                </c:pt>
                <c:pt idx="5">
                  <c:v>&gt;10 Years (N=1,092)</c:v>
                </c:pt>
              </c:strCache>
            </c:strRef>
          </c:cat>
          <c:val>
            <c:numRef>
              <c:f>Sheet1!$B$4:$G$4</c:f>
              <c:numCache>
                <c:formatCode>General</c:formatCode>
                <c:ptCount val="6"/>
                <c:pt idx="0">
                  <c:v>18.899999999999999</c:v>
                </c:pt>
                <c:pt idx="1">
                  <c:v>35.4</c:v>
                </c:pt>
                <c:pt idx="2">
                  <c:v>21.7</c:v>
                </c:pt>
                <c:pt idx="3">
                  <c:v>18.399999999999999</c:v>
                </c:pt>
                <c:pt idx="4">
                  <c:v>18</c:v>
                </c:pt>
                <c:pt idx="5">
                  <c:v>16.7</c:v>
                </c:pt>
              </c:numCache>
            </c:numRef>
          </c:val>
          <c:smooth val="0"/>
        </c:ser>
        <c:ser>
          <c:idx val="3"/>
          <c:order val="3"/>
          <c:tx>
            <c:strRef>
              <c:f>Sheet1!$A$5</c:f>
              <c:strCache>
                <c:ptCount val="1"/>
                <c:pt idx="0">
                  <c:v>Graft Failure</c:v>
                </c:pt>
              </c:strCache>
            </c:strRef>
          </c:tx>
          <c:spPr>
            <a:ln w="41275">
              <a:solidFill>
                <a:srgbClr val="00FFFF"/>
              </a:solidFill>
            </a:ln>
          </c:spPr>
          <c:marker>
            <c:symbol val="diamond"/>
            <c:size val="9"/>
            <c:spPr>
              <a:solidFill>
                <a:srgbClr val="00FFFF"/>
              </a:solidFill>
              <a:ln>
                <a:solidFill>
                  <a:srgbClr val="00FFFF"/>
                </a:solidFill>
              </a:ln>
            </c:spPr>
          </c:marker>
          <c:cat>
            <c:strRef>
              <c:f>Sheet1!$B$1:$G$1</c:f>
              <c:strCache>
                <c:ptCount val="6"/>
                <c:pt idx="0">
                  <c:v>0-30 Days (N=2,905)</c:v>
                </c:pt>
                <c:pt idx="1">
                  <c:v>31 Days –  1 Year (N=5,098)</c:v>
                </c:pt>
                <c:pt idx="2">
                  <c:v>&gt;1 Year – 3 Years (N=4,797)</c:v>
                </c:pt>
                <c:pt idx="3">
                  <c:v>&gt;3 Years – 5 Years (N=2,746)</c:v>
                </c:pt>
                <c:pt idx="4">
                  <c:v>&gt;5 Years – 10 Years (N=3,263)</c:v>
                </c:pt>
                <c:pt idx="5">
                  <c:v>&gt;10 Years (N=1,092)</c:v>
                </c:pt>
              </c:strCache>
            </c:strRef>
          </c:cat>
          <c:val>
            <c:numRef>
              <c:f>Sheet1!$B$5:$G$5</c:f>
              <c:numCache>
                <c:formatCode>General</c:formatCode>
                <c:ptCount val="6"/>
                <c:pt idx="0">
                  <c:v>24.2</c:v>
                </c:pt>
                <c:pt idx="1">
                  <c:v>16.600000000000001</c:v>
                </c:pt>
                <c:pt idx="2">
                  <c:v>18.899999999999999</c:v>
                </c:pt>
                <c:pt idx="3">
                  <c:v>18</c:v>
                </c:pt>
                <c:pt idx="4">
                  <c:v>17.100000000000001</c:v>
                </c:pt>
                <c:pt idx="5">
                  <c:v>16.600000000000001</c:v>
                </c:pt>
              </c:numCache>
            </c:numRef>
          </c:val>
          <c:smooth val="0"/>
        </c:ser>
        <c:ser>
          <c:idx val="4"/>
          <c:order val="4"/>
          <c:tx>
            <c:strRef>
              <c:f>Sheet1!$A$6</c:f>
              <c:strCache>
                <c:ptCount val="1"/>
                <c:pt idx="0">
                  <c:v>Cardiovascular </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Sheet1!$B$1:$G$1</c:f>
              <c:strCache>
                <c:ptCount val="6"/>
                <c:pt idx="0">
                  <c:v>0-30 Days (N=2,905)</c:v>
                </c:pt>
                <c:pt idx="1">
                  <c:v>31 Days –  1 Year (N=5,098)</c:v>
                </c:pt>
                <c:pt idx="2">
                  <c:v>&gt;1 Year – 3 Years (N=4,797)</c:v>
                </c:pt>
                <c:pt idx="3">
                  <c:v>&gt;3 Years – 5 Years (N=2,746)</c:v>
                </c:pt>
                <c:pt idx="4">
                  <c:v>&gt;5 Years – 10 Years (N=3,263)</c:v>
                </c:pt>
                <c:pt idx="5">
                  <c:v>&gt;10 Years (N=1,092)</c:v>
                </c:pt>
              </c:strCache>
            </c:strRef>
          </c:cat>
          <c:val>
            <c:numRef>
              <c:f>Sheet1!$B$6:$G$6</c:f>
              <c:numCache>
                <c:formatCode>General</c:formatCode>
                <c:ptCount val="6"/>
                <c:pt idx="0">
                  <c:v>11.3</c:v>
                </c:pt>
                <c:pt idx="1">
                  <c:v>5</c:v>
                </c:pt>
                <c:pt idx="2">
                  <c:v>4.4000000000000004</c:v>
                </c:pt>
                <c:pt idx="3">
                  <c:v>5</c:v>
                </c:pt>
                <c:pt idx="4">
                  <c:v>5.6</c:v>
                </c:pt>
                <c:pt idx="5">
                  <c:v>7.6</c:v>
                </c:pt>
              </c:numCache>
            </c:numRef>
          </c:val>
          <c:smooth val="0"/>
        </c:ser>
        <c:dLbls>
          <c:showLegendKey val="0"/>
          <c:showVal val="0"/>
          <c:showCatName val="0"/>
          <c:showSerName val="0"/>
          <c:showPercent val="0"/>
          <c:showBubbleSize val="0"/>
        </c:dLbls>
        <c:marker val="1"/>
        <c:smooth val="0"/>
        <c:axId val="837994664"/>
        <c:axId val="837994272"/>
      </c:lineChart>
      <c:catAx>
        <c:axId val="837994664"/>
        <c:scaling>
          <c:orientation val="minMax"/>
        </c:scaling>
        <c:delete val="0"/>
        <c:axPos val="b"/>
        <c:numFmt formatCode="General" sourceLinked="1"/>
        <c:majorTickMark val="out"/>
        <c:minorTickMark val="none"/>
        <c:tickLblPos val="nextTo"/>
        <c:txPr>
          <a:bodyPr rot="0"/>
          <a:lstStyle/>
          <a:p>
            <a:pPr>
              <a:defRPr sz="1300" b="1"/>
            </a:pPr>
            <a:endParaRPr lang="en-US"/>
          </a:p>
        </c:txPr>
        <c:crossAx val="837994272"/>
        <c:crosses val="autoZero"/>
        <c:auto val="1"/>
        <c:lblAlgn val="ctr"/>
        <c:lblOffset val="100"/>
        <c:noMultiLvlLbl val="0"/>
      </c:catAx>
      <c:valAx>
        <c:axId val="837994272"/>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057"/>
            </c:manualLayout>
          </c:layout>
          <c:overlay val="0"/>
        </c:title>
        <c:numFmt formatCode="General" sourceLinked="1"/>
        <c:majorTickMark val="out"/>
        <c:minorTickMark val="none"/>
        <c:tickLblPos val="nextTo"/>
        <c:txPr>
          <a:bodyPr/>
          <a:lstStyle/>
          <a:p>
            <a:pPr>
              <a:defRPr sz="1500" b="1"/>
            </a:pPr>
            <a:endParaRPr lang="en-US"/>
          </a:p>
        </c:txPr>
        <c:crossAx val="837994664"/>
        <c:crosses val="autoZero"/>
        <c:crossBetween val="between"/>
        <c:majorUnit val="10"/>
      </c:valAx>
      <c:spPr>
        <a:solidFill>
          <a:schemeClr val="bg2"/>
        </a:solidFill>
        <a:ln>
          <a:solidFill>
            <a:schemeClr val="tx1"/>
          </a:solidFill>
        </a:ln>
      </c:spPr>
    </c:plotArea>
    <c:legend>
      <c:legendPos val="r"/>
      <c:layout>
        <c:manualLayout>
          <c:xMode val="edge"/>
          <c:yMode val="edge"/>
          <c:x val="0.115"/>
          <c:y val="4.8999237998477024E-2"/>
          <c:w val="0.76892330383481788"/>
          <c:h val="0.1611866057065446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0.11423567013800975"/>
          <c:w val="0.86853006759110862"/>
          <c:h val="0.69009736686140044"/>
        </c:manualLayout>
      </c:layout>
      <c:lineChart>
        <c:grouping val="standard"/>
        <c:varyColors val="0"/>
        <c:ser>
          <c:idx val="0"/>
          <c:order val="0"/>
          <c:tx>
            <c:strRef>
              <c:f>Sheet1!$A$2</c:f>
              <c:strCache>
                <c:ptCount val="1"/>
                <c:pt idx="0">
                  <c:v>Bronchiolitis</c:v>
                </c:pt>
              </c:strCache>
            </c:strRef>
          </c:tx>
          <c:spPr>
            <a:ln w="41275">
              <a:solidFill>
                <a:srgbClr val="FF0000"/>
              </a:solidFill>
            </a:ln>
          </c:spPr>
          <c:marker>
            <c:symbol val="diamond"/>
            <c:size val="9"/>
            <c:spPr>
              <a:solidFill>
                <a:srgbClr val="FF0000"/>
              </a:solidFill>
              <a:ln>
                <a:solidFill>
                  <a:srgbClr val="FF0000"/>
                </a:solidFill>
              </a:ln>
            </c:spPr>
          </c:marker>
          <c:cat>
            <c:strRef>
              <c:f>Sheet1!$B$1:$F$1</c:f>
              <c:strCache>
                <c:ptCount val="5"/>
                <c:pt idx="0">
                  <c:v>0-30 Days (N=226)</c:v>
                </c:pt>
                <c:pt idx="1">
                  <c:v>31 Days –  1 Year (N=306)</c:v>
                </c:pt>
                <c:pt idx="2">
                  <c:v>&gt;1 Year – 3 Years (N=215)</c:v>
                </c:pt>
                <c:pt idx="3">
                  <c:v>&gt;3 Years – 5 Years (N=80)</c:v>
                </c:pt>
                <c:pt idx="4">
                  <c:v>&gt;5 Years (N=106)</c:v>
                </c:pt>
              </c:strCache>
            </c:strRef>
          </c:cat>
          <c:val>
            <c:numRef>
              <c:f>Sheet1!$B$2:$F$2</c:f>
              <c:numCache>
                <c:formatCode>General</c:formatCode>
                <c:ptCount val="5"/>
                <c:pt idx="0">
                  <c:v>1.8</c:v>
                </c:pt>
                <c:pt idx="1">
                  <c:v>8.5</c:v>
                </c:pt>
                <c:pt idx="2">
                  <c:v>36.299999999999997</c:v>
                </c:pt>
                <c:pt idx="3">
                  <c:v>37.5</c:v>
                </c:pt>
                <c:pt idx="4">
                  <c:v>26.4</c:v>
                </c:pt>
              </c:numCache>
            </c:numRef>
          </c:val>
          <c:smooth val="0"/>
        </c:ser>
        <c:ser>
          <c:idx val="1"/>
          <c:order val="1"/>
          <c:tx>
            <c:strRef>
              <c:f>Sheet1!$A$3</c:f>
              <c:strCache>
                <c:ptCount val="1"/>
                <c:pt idx="0">
                  <c:v>Malignancy (non-Lymph/PTLD)</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Sheet1!$B$1:$F$1</c:f>
              <c:strCache>
                <c:ptCount val="5"/>
                <c:pt idx="0">
                  <c:v>0-30 Days (N=226)</c:v>
                </c:pt>
                <c:pt idx="1">
                  <c:v>31 Days –  1 Year (N=306)</c:v>
                </c:pt>
                <c:pt idx="2">
                  <c:v>&gt;1 Year – 3 Years (N=215)</c:v>
                </c:pt>
                <c:pt idx="3">
                  <c:v>&gt;3 Years – 5 Years (N=80)</c:v>
                </c:pt>
                <c:pt idx="4">
                  <c:v>&gt;5 Years (N=106)</c:v>
                </c:pt>
              </c:strCache>
            </c:strRef>
          </c:cat>
          <c:val>
            <c:numRef>
              <c:f>Sheet1!$B$3:$F$3</c:f>
              <c:numCache>
                <c:formatCode>General</c:formatCode>
                <c:ptCount val="5"/>
                <c:pt idx="0">
                  <c:v>0</c:v>
                </c:pt>
                <c:pt idx="1">
                  <c:v>1</c:v>
                </c:pt>
                <c:pt idx="2">
                  <c:v>5.0999999999999996</c:v>
                </c:pt>
                <c:pt idx="3">
                  <c:v>6.3</c:v>
                </c:pt>
                <c:pt idx="4">
                  <c:v>7.5</c:v>
                </c:pt>
              </c:numCache>
            </c:numRef>
          </c:val>
          <c:smooth val="0"/>
        </c:ser>
        <c:ser>
          <c:idx val="2"/>
          <c:order val="2"/>
          <c:tx>
            <c:strRef>
              <c:f>Sheet1!$A$4</c:f>
              <c:strCache>
                <c:ptCount val="1"/>
                <c:pt idx="0">
                  <c:v>Infection (non-CMV)</c:v>
                </c:pt>
              </c:strCache>
            </c:strRef>
          </c:tx>
          <c:spPr>
            <a:ln w="41275">
              <a:solidFill>
                <a:srgbClr val="00FF00"/>
              </a:solidFill>
            </a:ln>
          </c:spPr>
          <c:marker>
            <c:symbol val="diamond"/>
            <c:size val="9"/>
            <c:spPr>
              <a:solidFill>
                <a:srgbClr val="00FF00"/>
              </a:solidFill>
              <a:ln>
                <a:solidFill>
                  <a:srgbClr val="00FF00"/>
                </a:solidFill>
              </a:ln>
            </c:spPr>
          </c:marker>
          <c:cat>
            <c:strRef>
              <c:f>Sheet1!$B$1:$F$1</c:f>
              <c:strCache>
                <c:ptCount val="5"/>
                <c:pt idx="0">
                  <c:v>0-30 Days (N=226)</c:v>
                </c:pt>
                <c:pt idx="1">
                  <c:v>31 Days –  1 Year (N=306)</c:v>
                </c:pt>
                <c:pt idx="2">
                  <c:v>&gt;1 Year – 3 Years (N=215)</c:v>
                </c:pt>
                <c:pt idx="3">
                  <c:v>&gt;3 Years – 5 Years (N=80)</c:v>
                </c:pt>
                <c:pt idx="4">
                  <c:v>&gt;5 Years (N=106)</c:v>
                </c:pt>
              </c:strCache>
            </c:strRef>
          </c:cat>
          <c:val>
            <c:numRef>
              <c:f>Sheet1!$B$4:$F$4</c:f>
              <c:numCache>
                <c:formatCode>General</c:formatCode>
                <c:ptCount val="5"/>
                <c:pt idx="0">
                  <c:v>17.3</c:v>
                </c:pt>
                <c:pt idx="1">
                  <c:v>33.299999999999997</c:v>
                </c:pt>
                <c:pt idx="2">
                  <c:v>18.100000000000001</c:v>
                </c:pt>
                <c:pt idx="3">
                  <c:v>20</c:v>
                </c:pt>
                <c:pt idx="4">
                  <c:v>12.3</c:v>
                </c:pt>
              </c:numCache>
            </c:numRef>
          </c:val>
          <c:smooth val="0"/>
        </c:ser>
        <c:ser>
          <c:idx val="3"/>
          <c:order val="3"/>
          <c:tx>
            <c:strRef>
              <c:f>Sheet1!$A$5</c:f>
              <c:strCache>
                <c:ptCount val="1"/>
                <c:pt idx="0">
                  <c:v>Graft Failure</c:v>
                </c:pt>
              </c:strCache>
            </c:strRef>
          </c:tx>
          <c:spPr>
            <a:ln w="41275">
              <a:solidFill>
                <a:srgbClr val="00FFFF"/>
              </a:solidFill>
            </a:ln>
          </c:spPr>
          <c:marker>
            <c:symbol val="diamond"/>
            <c:size val="9"/>
            <c:spPr>
              <a:solidFill>
                <a:srgbClr val="00FFFF"/>
              </a:solidFill>
              <a:ln>
                <a:solidFill>
                  <a:srgbClr val="00FFFF"/>
                </a:solidFill>
              </a:ln>
            </c:spPr>
          </c:marker>
          <c:cat>
            <c:strRef>
              <c:f>Sheet1!$B$1:$F$1</c:f>
              <c:strCache>
                <c:ptCount val="5"/>
                <c:pt idx="0">
                  <c:v>0-30 Days (N=226)</c:v>
                </c:pt>
                <c:pt idx="1">
                  <c:v>31 Days –  1 Year (N=306)</c:v>
                </c:pt>
                <c:pt idx="2">
                  <c:v>&gt;1 Year – 3 Years (N=215)</c:v>
                </c:pt>
                <c:pt idx="3">
                  <c:v>&gt;3 Years – 5 Years (N=80)</c:v>
                </c:pt>
                <c:pt idx="4">
                  <c:v>&gt;5 Years (N=106)</c:v>
                </c:pt>
              </c:strCache>
            </c:strRef>
          </c:cat>
          <c:val>
            <c:numRef>
              <c:f>Sheet1!$B$5:$F$5</c:f>
              <c:numCache>
                <c:formatCode>General</c:formatCode>
                <c:ptCount val="5"/>
                <c:pt idx="0">
                  <c:v>24.8</c:v>
                </c:pt>
                <c:pt idx="1">
                  <c:v>16</c:v>
                </c:pt>
                <c:pt idx="2">
                  <c:v>20.9</c:v>
                </c:pt>
                <c:pt idx="3">
                  <c:v>18.8</c:v>
                </c:pt>
                <c:pt idx="4">
                  <c:v>20.8</c:v>
                </c:pt>
              </c:numCache>
            </c:numRef>
          </c:val>
          <c:smooth val="0"/>
        </c:ser>
        <c:ser>
          <c:idx val="4"/>
          <c:order val="4"/>
          <c:tx>
            <c:strRef>
              <c:f>Sheet1!$A$6</c:f>
              <c:strCache>
                <c:ptCount val="1"/>
                <c:pt idx="0">
                  <c:v>Cardiovascular </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Sheet1!$B$1:$F$1</c:f>
              <c:strCache>
                <c:ptCount val="5"/>
                <c:pt idx="0">
                  <c:v>0-30 Days (N=226)</c:v>
                </c:pt>
                <c:pt idx="1">
                  <c:v>31 Days –  1 Year (N=306)</c:v>
                </c:pt>
                <c:pt idx="2">
                  <c:v>&gt;1 Year – 3 Years (N=215)</c:v>
                </c:pt>
                <c:pt idx="3">
                  <c:v>&gt;3 Years – 5 Years (N=80)</c:v>
                </c:pt>
                <c:pt idx="4">
                  <c:v>&gt;5 Years (N=106)</c:v>
                </c:pt>
              </c:strCache>
            </c:strRef>
          </c:cat>
          <c:val>
            <c:numRef>
              <c:f>Sheet1!$B$6:$F$6</c:f>
              <c:numCache>
                <c:formatCode>General</c:formatCode>
                <c:ptCount val="5"/>
                <c:pt idx="0">
                  <c:v>10.6</c:v>
                </c:pt>
                <c:pt idx="1">
                  <c:v>5.2</c:v>
                </c:pt>
                <c:pt idx="2">
                  <c:v>4.7</c:v>
                </c:pt>
                <c:pt idx="3">
                  <c:v>2.5</c:v>
                </c:pt>
                <c:pt idx="4">
                  <c:v>3.8</c:v>
                </c:pt>
              </c:numCache>
            </c:numRef>
          </c:val>
          <c:smooth val="0"/>
        </c:ser>
        <c:dLbls>
          <c:showLegendKey val="0"/>
          <c:showVal val="0"/>
          <c:showCatName val="0"/>
          <c:showSerName val="0"/>
          <c:showPercent val="0"/>
          <c:showBubbleSize val="0"/>
        </c:dLbls>
        <c:marker val="1"/>
        <c:smooth val="0"/>
        <c:axId val="837999368"/>
        <c:axId val="837999760"/>
      </c:lineChart>
      <c:catAx>
        <c:axId val="837999368"/>
        <c:scaling>
          <c:orientation val="minMax"/>
        </c:scaling>
        <c:delete val="0"/>
        <c:axPos val="b"/>
        <c:numFmt formatCode="General" sourceLinked="1"/>
        <c:majorTickMark val="out"/>
        <c:minorTickMark val="none"/>
        <c:tickLblPos val="nextTo"/>
        <c:txPr>
          <a:bodyPr rot="0"/>
          <a:lstStyle/>
          <a:p>
            <a:pPr>
              <a:defRPr sz="1300" b="1"/>
            </a:pPr>
            <a:endParaRPr lang="en-US"/>
          </a:p>
        </c:txPr>
        <c:crossAx val="837999760"/>
        <c:crosses val="autoZero"/>
        <c:auto val="1"/>
        <c:lblAlgn val="ctr"/>
        <c:lblOffset val="100"/>
        <c:noMultiLvlLbl val="0"/>
      </c:catAx>
      <c:valAx>
        <c:axId val="837999760"/>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3057"/>
            </c:manualLayout>
          </c:layout>
          <c:overlay val="0"/>
        </c:title>
        <c:numFmt formatCode="General" sourceLinked="1"/>
        <c:majorTickMark val="out"/>
        <c:minorTickMark val="none"/>
        <c:tickLblPos val="nextTo"/>
        <c:txPr>
          <a:bodyPr/>
          <a:lstStyle/>
          <a:p>
            <a:pPr>
              <a:defRPr sz="1500" b="1"/>
            </a:pPr>
            <a:endParaRPr lang="en-US"/>
          </a:p>
        </c:txPr>
        <c:crossAx val="837999368"/>
        <c:crosses val="autoZero"/>
        <c:crossBetween val="between"/>
        <c:majorUnit val="10"/>
      </c:valAx>
      <c:spPr>
        <a:solidFill>
          <a:schemeClr val="bg2"/>
        </a:solidFill>
        <a:ln>
          <a:solidFill>
            <a:schemeClr val="tx1"/>
          </a:solidFill>
        </a:ln>
      </c:spPr>
    </c:plotArea>
    <c:legend>
      <c:legendPos val="r"/>
      <c:layout>
        <c:manualLayout>
          <c:xMode val="edge"/>
          <c:yMode val="edge"/>
          <c:x val="0.115"/>
          <c:y val="4.8999237998477024E-2"/>
          <c:w val="0.76892330383481788"/>
          <c:h val="0.16118660570654467"/>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836"/>
          <c:h val="0.82181779696892732"/>
        </c:manualLayout>
      </c:layout>
      <c:scatterChart>
        <c:scatterStyle val="smoothMarker"/>
        <c:varyColors val="0"/>
        <c:ser>
          <c:idx val="0"/>
          <c:order val="0"/>
          <c:tx>
            <c:strRef>
              <c:f>Sheet1!$A$1</c:f>
              <c:strCache>
                <c:ptCount val="1"/>
                <c:pt idx="0">
                  <c:v>Recipient Age</c:v>
                </c:pt>
              </c:strCache>
            </c:strRef>
          </c:tx>
          <c:spPr>
            <a:ln w="41275">
              <a:solidFill>
                <a:srgbClr val="00FF00"/>
              </a:solidFill>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Sheet1!$B$2:$B$47</c:f>
              <c:numCache>
                <c:formatCode>General</c:formatCode>
                <c:ptCount val="46"/>
                <c:pt idx="0">
                  <c:v>0.80709203086193604</c:v>
                </c:pt>
                <c:pt idx="1">
                  <c:v>0.80564141295207303</c:v>
                </c:pt>
                <c:pt idx="2">
                  <c:v>0.80419340229422098</c:v>
                </c:pt>
                <c:pt idx="3">
                  <c:v>0.80274799420226395</c:v>
                </c:pt>
                <c:pt idx="4">
                  <c:v>0.80130518399851003</c:v>
                </c:pt>
                <c:pt idx="5">
                  <c:v>0.79986496701367304</c:v>
                </c:pt>
                <c:pt idx="6">
                  <c:v>0.79842733858685899</c:v>
                </c:pt>
                <c:pt idx="7">
                  <c:v>0.79699229406555305</c:v>
                </c:pt>
                <c:pt idx="8">
                  <c:v>0.79555982880560105</c:v>
                </c:pt>
                <c:pt idx="9">
                  <c:v>0.79412993817119504</c:v>
                </c:pt>
                <c:pt idx="10">
                  <c:v>0.79270261753486204</c:v>
                </c:pt>
                <c:pt idx="11">
                  <c:v>0.79127786227744301</c:v>
                </c:pt>
                <c:pt idx="12">
                  <c:v>0.78986977562149197</c:v>
                </c:pt>
                <c:pt idx="13">
                  <c:v>0.78854869632213698</c:v>
                </c:pt>
                <c:pt idx="14">
                  <c:v>0.78739857433461402</c:v>
                </c:pt>
                <c:pt idx="15">
                  <c:v>0.78650295002005399</c:v>
                </c:pt>
                <c:pt idx="16">
                  <c:v>0.78594518090457699</c:v>
                </c:pt>
                <c:pt idx="17">
                  <c:v>0.78580875735126499</c:v>
                </c:pt>
                <c:pt idx="18">
                  <c:v>0.78617770753175997</c:v>
                </c:pt>
                <c:pt idx="19">
                  <c:v>0.78713709374526197</c:v>
                </c:pt>
                <c:pt idx="20">
                  <c:v>0.78877360334677504</c:v>
                </c:pt>
                <c:pt idx="21">
                  <c:v>0.79117623706898899</c:v>
                </c:pt>
                <c:pt idx="22">
                  <c:v>0.79443710570371195</c:v>
                </c:pt>
                <c:pt idx="23">
                  <c:v>0.79865233818593495</c:v>
                </c:pt>
                <c:pt idx="24">
                  <c:v>0.80392311590447796</c:v>
                </c:pt>
                <c:pt idx="25">
                  <c:v>0.81035685857658002</c:v>
                </c:pt>
                <c:pt idx="26">
                  <c:v>0.81806854222504699</c:v>
                </c:pt>
                <c:pt idx="27">
                  <c:v>0.82718224475186197</c:v>
                </c:pt>
                <c:pt idx="28">
                  <c:v>0.83783284871170005</c:v>
                </c:pt>
                <c:pt idx="29">
                  <c:v>0.85016804823464298</c:v>
                </c:pt>
                <c:pt idx="30">
                  <c:v>0.86435057584284702</c:v>
                </c:pt>
                <c:pt idx="31">
                  <c:v>0.88056084591647998</c:v>
                </c:pt>
                <c:pt idx="32">
                  <c:v>0.89899991799235801</c:v>
                </c:pt>
                <c:pt idx="33">
                  <c:v>0.91989300562480403</c:v>
                </c:pt>
                <c:pt idx="34">
                  <c:v>0.94349346934195899</c:v>
                </c:pt>
                <c:pt idx="35">
                  <c:v>0.97008759813526402</c:v>
                </c:pt>
                <c:pt idx="36">
                  <c:v>1</c:v>
                </c:pt>
                <c:pt idx="37">
                  <c:v>1.03353050200876</c:v>
                </c:pt>
                <c:pt idx="38">
                  <c:v>1.07073221548814</c:v>
                </c:pt>
                <c:pt idx="39">
                  <c:v>1.1115868819447601</c:v>
                </c:pt>
                <c:pt idx="40">
                  <c:v>1.1560634242330201</c:v>
                </c:pt>
                <c:pt idx="41">
                  <c:v>1.20411041509496</c:v>
                </c:pt>
                <c:pt idx="42">
                  <c:v>1.25564855515476</c:v>
                </c:pt>
                <c:pt idx="43">
                  <c:v>1.3105625151049101</c:v>
                </c:pt>
                <c:pt idx="44">
                  <c:v>1.36869270062668</c:v>
                </c:pt>
                <c:pt idx="45">
                  <c:v>1.4298268373165199</c:v>
                </c:pt>
              </c:numCache>
            </c:numRef>
          </c:yVal>
          <c:smooth val="0"/>
        </c:ser>
        <c:ser>
          <c:idx val="1"/>
          <c:order val="1"/>
          <c:tx>
            <c:strRef>
              <c:f>Sheet1!$C$1</c:f>
              <c:strCache>
                <c:ptCount val="1"/>
                <c:pt idx="0">
                  <c:v>LL</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Sheet1!$C$2:$C$47</c:f>
              <c:numCache>
                <c:formatCode>General</c:formatCode>
                <c:ptCount val="46"/>
                <c:pt idx="0">
                  <c:v>0.61953262240733198</c:v>
                </c:pt>
                <c:pt idx="1">
                  <c:v>0.62436119981473304</c:v>
                </c:pt>
                <c:pt idx="2">
                  <c:v>0.62921676915148705</c:v>
                </c:pt>
                <c:pt idx="3">
                  <c:v>0.63409807325712597</c:v>
                </c:pt>
                <c:pt idx="4">
                  <c:v>0.63900359552333197</c:v>
                </c:pt>
                <c:pt idx="5">
                  <c:v>0.64393150412340905</c:v>
                </c:pt>
                <c:pt idx="6">
                  <c:v>0.64887958164568704</c:v>
                </c:pt>
                <c:pt idx="7">
                  <c:v>0.65384513558183299</c:v>
                </c:pt>
                <c:pt idx="8">
                  <c:v>0.658824883474185</c:v>
                </c:pt>
                <c:pt idx="9">
                  <c:v>0.66381480420297101</c:v>
                </c:pt>
                <c:pt idx="10">
                  <c:v>0.66880994358743795</c:v>
                </c:pt>
                <c:pt idx="11">
                  <c:v>0.67380415772914404</c:v>
                </c:pt>
                <c:pt idx="12">
                  <c:v>0.67879895556644299</c:v>
                </c:pt>
                <c:pt idx="13">
                  <c:v>0.68383185499683996</c:v>
                </c:pt>
                <c:pt idx="14">
                  <c:v>0.68895081772165701</c:v>
                </c:pt>
                <c:pt idx="15">
                  <c:v>0.69420556821648205</c:v>
                </c:pt>
                <c:pt idx="16">
                  <c:v>0.69964791923008696</c:v>
                </c:pt>
                <c:pt idx="17">
                  <c:v>0.70533222633224202</c:v>
                </c:pt>
                <c:pt idx="18">
                  <c:v>0.71131600698847497</c:v>
                </c:pt>
                <c:pt idx="19">
                  <c:v>0.71766076909642296</c:v>
                </c:pt>
                <c:pt idx="20">
                  <c:v>0.72443310260053695</c:v>
                </c:pt>
                <c:pt idx="21">
                  <c:v>0.73170609202827297</c:v>
                </c:pt>
                <c:pt idx="22">
                  <c:v>0.73956111141669301</c:v>
                </c:pt>
                <c:pt idx="23">
                  <c:v>0.74809004110910804</c:v>
                </c:pt>
                <c:pt idx="24">
                  <c:v>0.75739791972784198</c:v>
                </c:pt>
                <c:pt idx="25">
                  <c:v>0.76760599722188405</c:v>
                </c:pt>
                <c:pt idx="26">
                  <c:v>0.77885504094207703</c:v>
                </c:pt>
                <c:pt idx="27">
                  <c:v>0.79130877979923997</c:v>
                </c:pt>
                <c:pt idx="28">
                  <c:v>0.80515718957292604</c:v>
                </c:pt>
                <c:pt idx="29">
                  <c:v>0.820619567493024</c:v>
                </c:pt>
                <c:pt idx="30">
                  <c:v>0.83794725567527195</c:v>
                </c:pt>
                <c:pt idx="31">
                  <c:v>0.857426349492454</c:v>
                </c:pt>
                <c:pt idx="32">
                  <c:v>0.87938062158035502</c:v>
                </c:pt>
                <c:pt idx="33">
                  <c:v>0.90417535362033297</c:v>
                </c:pt>
                <c:pt idx="34">
                  <c:v>0.93222247260782398</c:v>
                </c:pt>
                <c:pt idx="35">
                  <c:v>0.96398773130050197</c:v>
                </c:pt>
                <c:pt idx="36">
                  <c:v>1</c:v>
                </c:pt>
                <c:pt idx="37">
                  <c:v>1.02633729090181</c:v>
                </c:pt>
                <c:pt idx="38">
                  <c:v>1.0551753182612</c:v>
                </c:pt>
                <c:pt idx="39">
                  <c:v>1.08641443594621</c:v>
                </c:pt>
                <c:pt idx="40">
                  <c:v>1.1199587103292801</c:v>
                </c:pt>
                <c:pt idx="41">
                  <c:v>1.1557083668706001</c:v>
                </c:pt>
                <c:pt idx="42">
                  <c:v>1.1935537399865299</c:v>
                </c:pt>
                <c:pt idx="43">
                  <c:v>1.2333698500192001</c:v>
                </c:pt>
                <c:pt idx="44">
                  <c:v>1.27501167448054</c:v>
                </c:pt>
                <c:pt idx="45">
                  <c:v>1.31830980453019</c:v>
                </c:pt>
              </c:numCache>
            </c:numRef>
          </c:yVal>
          <c:smooth val="0"/>
        </c:ser>
        <c:ser>
          <c:idx val="2"/>
          <c:order val="2"/>
          <c:tx>
            <c:strRef>
              <c:f>Sheet1!$D$1</c:f>
              <c:strCache>
                <c:ptCount val="1"/>
                <c:pt idx="0">
                  <c:v>UL</c:v>
                </c:pt>
              </c:strCache>
            </c:strRef>
          </c:tx>
          <c:spPr>
            <a:ln w="41275">
              <a:solidFill>
                <a:srgbClr val="00FF00"/>
              </a:solidFill>
              <a:prstDash val="sysDash"/>
            </a:ln>
          </c:spPr>
          <c:marker>
            <c:symbol val="none"/>
          </c:marker>
          <c:xVal>
            <c:numRef>
              <c:f>Sheet1!$A$2:$A$47</c:f>
              <c:numCache>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Cache>
            </c:numRef>
          </c:xVal>
          <c:yVal>
            <c:numRef>
              <c:f>Sheet1!$D$2:$D$47</c:f>
              <c:numCache>
                <c:formatCode>General</c:formatCode>
                <c:ptCount val="46"/>
                <c:pt idx="0">
                  <c:v>1.05143381110375</c:v>
                </c:pt>
                <c:pt idx="1">
                  <c:v>1.03955544716105</c:v>
                </c:pt>
                <c:pt idx="2">
                  <c:v>1.0278286593754999</c:v>
                </c:pt>
                <c:pt idx="3">
                  <c:v>1.0162534304602</c:v>
                </c:pt>
                <c:pt idx="4">
                  <c:v>1.0048300234946701</c:v>
                </c:pt>
                <c:pt idx="5">
                  <c:v>0.99355903750466301</c:v>
                </c:pt>
                <c:pt idx="6">
                  <c:v>0.98244147764074197</c:v>
                </c:pt>
                <c:pt idx="7">
                  <c:v>0.97147884450441802</c:v>
                </c:pt>
                <c:pt idx="8">
                  <c:v>0.96067324881786598</c:v>
                </c:pt>
                <c:pt idx="9">
                  <c:v>0.95002755995625199</c:v>
                </c:pt>
                <c:pt idx="10">
                  <c:v>0.93954560016865196</c:v>
                </c:pt>
                <c:pt idx="11">
                  <c:v>0.92923240105925398</c:v>
                </c:pt>
                <c:pt idx="12">
                  <c:v>0.91911494165414498</c:v>
                </c:pt>
                <c:pt idx="13">
                  <c:v>0.90930108319422298</c:v>
                </c:pt>
                <c:pt idx="14">
                  <c:v>0.89991404163579602</c:v>
                </c:pt>
                <c:pt idx="15">
                  <c:v>0.89107163455846305</c:v>
                </c:pt>
                <c:pt idx="16">
                  <c:v>0.88288667829795697</c:v>
                </c:pt>
                <c:pt idx="17">
                  <c:v>0.875467446512323</c:v>
                </c:pt>
                <c:pt idx="18">
                  <c:v>0.86891814854084704</c:v>
                </c:pt>
                <c:pt idx="19">
                  <c:v>0.86333938126481502</c:v>
                </c:pt>
                <c:pt idx="20">
                  <c:v>0.85882850342321504</c:v>
                </c:pt>
                <c:pt idx="21">
                  <c:v>0.85547987767533595</c:v>
                </c:pt>
                <c:pt idx="22">
                  <c:v>0.85338494030588896</c:v>
                </c:pt>
                <c:pt idx="23">
                  <c:v>0.85263206597991803</c:v>
                </c:pt>
                <c:pt idx="24">
                  <c:v>0.85330624689040502</c:v>
                </c:pt>
                <c:pt idx="25">
                  <c:v>0.85548867598579204</c:v>
                </c:pt>
                <c:pt idx="26">
                  <c:v>0.859256350153075</c:v>
                </c:pt>
                <c:pt idx="27">
                  <c:v>0.86468200972864495</c:v>
                </c:pt>
                <c:pt idx="28">
                  <c:v>0.871834582701422</c:v>
                </c:pt>
                <c:pt idx="29">
                  <c:v>0.88078049667667302</c:v>
                </c:pt>
                <c:pt idx="30">
                  <c:v>0.89158585209256203</c:v>
                </c:pt>
                <c:pt idx="31">
                  <c:v>0.90431954163775197</c:v>
                </c:pt>
                <c:pt idx="32">
                  <c:v>0.91905692792937699</c:v>
                </c:pt>
                <c:pt idx="33">
                  <c:v>0.935883884037786</c:v>
                </c:pt>
                <c:pt idx="34">
                  <c:v>0.95490073758972205</c:v>
                </c:pt>
                <c:pt idx="35">
                  <c:v>0.97622606336105699</c:v>
                </c:pt>
                <c:pt idx="36">
                  <c:v>1</c:v>
                </c:pt>
                <c:pt idx="37">
                  <c:v>1.04077412762026</c:v>
                </c:pt>
                <c:pt idx="38">
                  <c:v>1.08651847464872</c:v>
                </c:pt>
                <c:pt idx="39">
                  <c:v>1.13734257869605</c:v>
                </c:pt>
                <c:pt idx="40">
                  <c:v>1.19333206530126</c:v>
                </c:pt>
                <c:pt idx="41">
                  <c:v>1.25453958221841</c:v>
                </c:pt>
                <c:pt idx="42">
                  <c:v>1.3209738625426599</c:v>
                </c:pt>
                <c:pt idx="43">
                  <c:v>1.39258642164097</c:v>
                </c:pt>
                <c:pt idx="44">
                  <c:v>1.4692569066177199</c:v>
                </c:pt>
                <c:pt idx="45">
                  <c:v>1.5507771979585101</c:v>
                </c:pt>
              </c:numCache>
            </c:numRef>
          </c:yVal>
          <c:smooth val="1"/>
        </c:ser>
        <c:dLbls>
          <c:showLegendKey val="0"/>
          <c:showVal val="0"/>
          <c:showCatName val="0"/>
          <c:showSerName val="0"/>
          <c:showPercent val="0"/>
          <c:showBubbleSize val="0"/>
        </c:dLbls>
        <c:axId val="838000544"/>
        <c:axId val="838000936"/>
      </c:scatterChart>
      <c:valAx>
        <c:axId val="838000544"/>
        <c:scaling>
          <c:orientation val="minMax"/>
          <c:max val="65"/>
          <c:min val="20"/>
        </c:scaling>
        <c:delete val="0"/>
        <c:axPos val="b"/>
        <c:title>
          <c:tx>
            <c:rich>
              <a:bodyPr/>
              <a:lstStyle/>
              <a:p>
                <a:pPr>
                  <a:defRPr sz="1700"/>
                </a:pPr>
                <a:r>
                  <a:rPr lang="en-US" sz="1700" dirty="0" smtClean="0"/>
                  <a:t>Recipient Age</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8000936"/>
        <c:crosses val="autoZero"/>
        <c:crossBetween val="midCat"/>
        <c:majorUnit val="5"/>
      </c:valAx>
      <c:valAx>
        <c:axId val="83800093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83800054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881"/>
          <c:h val="0.80568876471086259"/>
        </c:manualLayout>
      </c:layout>
      <c:scatterChart>
        <c:scatterStyle val="smoothMarker"/>
        <c:varyColors val="0"/>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1.5397475149236699</c:v>
                </c:pt>
                <c:pt idx="1">
                  <c:v>1.5130043559475099</c:v>
                </c:pt>
                <c:pt idx="2">
                  <c:v>1.4867256864705001</c:v>
                </c:pt>
                <c:pt idx="3">
                  <c:v>1.4609034389904101</c:v>
                </c:pt>
                <c:pt idx="4">
                  <c:v>1.4355296861256901</c:v>
                </c:pt>
                <c:pt idx="5">
                  <c:v>1.41059663818182</c:v>
                </c:pt>
                <c:pt idx="6">
                  <c:v>1.3860966407598401</c:v>
                </c:pt>
                <c:pt idx="7">
                  <c:v>1.36202971591819</c:v>
                </c:pt>
                <c:pt idx="8">
                  <c:v>1.3384251433902401</c:v>
                </c:pt>
                <c:pt idx="9">
                  <c:v>1.3153170633546001</c:v>
                </c:pt>
                <c:pt idx="10">
                  <c:v>1.2927368164706401</c:v>
                </c:pt>
                <c:pt idx="11">
                  <c:v>1.2707131035878501</c:v>
                </c:pt>
                <c:pt idx="12">
                  <c:v>1.24927215138197</c:v>
                </c:pt>
                <c:pt idx="13">
                  <c:v>1.2284378826321201</c:v>
                </c:pt>
                <c:pt idx="14">
                  <c:v>1.20823208960562</c:v>
                </c:pt>
                <c:pt idx="15">
                  <c:v>1.1886746109117401</c:v>
                </c:pt>
                <c:pt idx="16">
                  <c:v>1.16978350803009</c:v>
                </c:pt>
                <c:pt idx="17">
                  <c:v>1.15157524645524</c:v>
                </c:pt>
                <c:pt idx="18">
                  <c:v>1.1340648732921299</c:v>
                </c:pt>
                <c:pt idx="19">
                  <c:v>1.11726619726632</c:v>
                </c:pt>
                <c:pt idx="20">
                  <c:v>1.1011919679395801</c:v>
                </c:pt>
                <c:pt idx="21">
                  <c:v>1.08585405352734</c:v>
                </c:pt>
                <c:pt idx="22">
                  <c:v>1.0712636233414099</c:v>
                </c:pt>
                <c:pt idx="23">
                  <c:v>1.0574313197774501</c:v>
                </c:pt>
                <c:pt idx="24">
                  <c:v>1.0443674403361201</c:v>
                </c:pt>
                <c:pt idx="25">
                  <c:v>1.0320821109395499</c:v>
                </c:pt>
                <c:pt idx="26">
                  <c:v>1.0205854801195</c:v>
                </c:pt>
                <c:pt idx="27">
                  <c:v>1.00988787599089</c:v>
                </c:pt>
                <c:pt idx="28">
                  <c:v>1</c:v>
                </c:pt>
                <c:pt idx="29">
                  <c:v>0.99092373533822797</c:v>
                </c:pt>
                <c:pt idx="30">
                  <c:v>0.98262481029056403</c:v>
                </c:pt>
                <c:pt idx="31">
                  <c:v>0.97506200704042201</c:v>
                </c:pt>
                <c:pt idx="32">
                  <c:v>0.96819652571128201</c:v>
                </c:pt>
                <c:pt idx="33">
                  <c:v>0.96199173857097098</c:v>
                </c:pt>
                <c:pt idx="34">
                  <c:v>0.95641296287954203</c:v>
                </c:pt>
                <c:pt idx="35">
                  <c:v>0.95142732100271399</c:v>
                </c:pt>
                <c:pt idx="36">
                  <c:v>0.9470035081257</c:v>
                </c:pt>
                <c:pt idx="37">
                  <c:v>0.94311167278464303</c:v>
                </c:pt>
                <c:pt idx="38">
                  <c:v>0.93972327347331996</c:v>
                </c:pt>
                <c:pt idx="39">
                  <c:v>0.93681087677027397</c:v>
                </c:pt>
                <c:pt idx="40">
                  <c:v>0.93434809841169797</c:v>
                </c:pt>
                <c:pt idx="41">
                  <c:v>0.93230944180336095</c:v>
                </c:pt>
                <c:pt idx="42">
                  <c:v>0.93067022859326698</c:v>
                </c:pt>
                <c:pt idx="43">
                  <c:v>0.92940642646098404</c:v>
                </c:pt>
                <c:pt idx="44">
                  <c:v>0.92849462263954996</c:v>
                </c:pt>
                <c:pt idx="45">
                  <c:v>0.92791190750857999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1.37613592607464</c:v>
                </c:pt>
                <c:pt idx="1">
                  <c:v>1.35853469607078</c:v>
                </c:pt>
                <c:pt idx="2">
                  <c:v>1.34115752807628</c:v>
                </c:pt>
                <c:pt idx="3">
                  <c:v>1.3240014347045901</c:v>
                </c:pt>
                <c:pt idx="4">
                  <c:v>1.3070634428843999</c:v>
                </c:pt>
                <c:pt idx="5">
                  <c:v>1.290340587562</c:v>
                </c:pt>
                <c:pt idx="6">
                  <c:v>1.2738299034951599</c:v>
                </c:pt>
                <c:pt idx="7">
                  <c:v>1.25753329747135</c:v>
                </c:pt>
                <c:pt idx="8">
                  <c:v>1.24147172378741</c:v>
                </c:pt>
                <c:pt idx="9">
                  <c:v>1.2256697495905999</c:v>
                </c:pt>
                <c:pt idx="10">
                  <c:v>1.21015061755488</c:v>
                </c:pt>
                <c:pt idx="11">
                  <c:v>1.1949363154711701</c:v>
                </c:pt>
                <c:pt idx="12">
                  <c:v>1.18004765094196</c:v>
                </c:pt>
                <c:pt idx="13">
                  <c:v>1.1655043310926101</c:v>
                </c:pt>
                <c:pt idx="14">
                  <c:v>1.15132504707143</c:v>
                </c:pt>
                <c:pt idx="15">
                  <c:v>1.1375275644351499</c:v>
                </c:pt>
                <c:pt idx="16">
                  <c:v>1.1241288178070199</c:v>
                </c:pt>
                <c:pt idx="17">
                  <c:v>1.11114501423014</c:v>
                </c:pt>
                <c:pt idx="18">
                  <c:v>1.0985917409428401</c:v>
                </c:pt>
                <c:pt idx="19">
                  <c:v>1.0864840831376099</c:v>
                </c:pt>
                <c:pt idx="20">
                  <c:v>1.0748367514058299</c:v>
                </c:pt>
                <c:pt idx="21">
                  <c:v>1.0636642207746501</c:v>
                </c:pt>
                <c:pt idx="22">
                  <c:v>1.05298088858365</c:v>
                </c:pt>
                <c:pt idx="23">
                  <c:v>1.04280124435426</c:v>
                </c:pt>
                <c:pt idx="24">
                  <c:v>1.03314007102558</c:v>
                </c:pt>
                <c:pt idx="25">
                  <c:v>1.0240126705433501</c:v>
                </c:pt>
                <c:pt idx="26">
                  <c:v>1.0154351433953299</c:v>
                </c:pt>
                <c:pt idx="27">
                  <c:v>1.00742468988787</c:v>
                </c:pt>
                <c:pt idx="28">
                  <c:v>1</c:v>
                </c:pt>
                <c:pt idx="29">
                  <c:v>0.98867807631619298</c:v>
                </c:pt>
                <c:pt idx="30">
                  <c:v>0.97833357828104195</c:v>
                </c:pt>
                <c:pt idx="31">
                  <c:v>0.96890079350535796</c:v>
                </c:pt>
                <c:pt idx="32">
                  <c:v>0.96031761943245997</c:v>
                </c:pt>
                <c:pt idx="33">
                  <c:v>0.95252517090391398</c:v>
                </c:pt>
                <c:pt idx="34">
                  <c:v>0.94546745421471001</c:v>
                </c:pt>
                <c:pt idx="35">
                  <c:v>0.93909118793627999</c:v>
                </c:pt>
                <c:pt idx="36">
                  <c:v>0.933345558809339</c:v>
                </c:pt>
                <c:pt idx="37">
                  <c:v>0.92818215074378596</c:v>
                </c:pt>
                <c:pt idx="38">
                  <c:v>0.92355487953561599</c:v>
                </c:pt>
                <c:pt idx="39">
                  <c:v>0.91941989061580798</c:v>
                </c:pt>
                <c:pt idx="40">
                  <c:v>0.91573563142103798</c:v>
                </c:pt>
                <c:pt idx="41">
                  <c:v>0.91246281102724003</c:v>
                </c:pt>
                <c:pt idx="42">
                  <c:v>0.90956444746996601</c:v>
                </c:pt>
                <c:pt idx="43">
                  <c:v>0.90700578236680796</c:v>
                </c:pt>
                <c:pt idx="44">
                  <c:v>0.90475431474374401</c:v>
                </c:pt>
                <c:pt idx="45">
                  <c:v>0.90277970093197302</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1.7228112171130301</c:v>
                </c:pt>
                <c:pt idx="1">
                  <c:v>1.68503770108856</c:v>
                </c:pt>
                <c:pt idx="2">
                  <c:v>1.64809369558673</c:v>
                </c:pt>
                <c:pt idx="3">
                  <c:v>1.61196113698336</c:v>
                </c:pt>
                <c:pt idx="4">
                  <c:v>1.57662238276707</c:v>
                </c:pt>
                <c:pt idx="5">
                  <c:v>1.54206020862243</c:v>
                </c:pt>
                <c:pt idx="6">
                  <c:v>1.5082578076194499</c:v>
                </c:pt>
                <c:pt idx="7">
                  <c:v>1.4752094046133599</c:v>
                </c:pt>
                <c:pt idx="8">
                  <c:v>1.4429501938184599</c:v>
                </c:pt>
                <c:pt idx="9">
                  <c:v>1.4115213153703501</c:v>
                </c:pt>
                <c:pt idx="10">
                  <c:v>1.3809590743632001</c:v>
                </c:pt>
                <c:pt idx="11">
                  <c:v>1.3512952704874299</c:v>
                </c:pt>
                <c:pt idx="12">
                  <c:v>1.32255753144609</c:v>
                </c:pt>
                <c:pt idx="13">
                  <c:v>1.29476964712006</c:v>
                </c:pt>
                <c:pt idx="14">
                  <c:v>1.2679519012168099</c:v>
                </c:pt>
                <c:pt idx="15">
                  <c:v>1.24212139978146</c:v>
                </c:pt>
                <c:pt idx="16">
                  <c:v>1.21729239032292</c:v>
                </c:pt>
                <c:pt idx="17">
                  <c:v>1.19347657710299</c:v>
                </c:pt>
                <c:pt idx="18">
                  <c:v>1.17068342033168</c:v>
                </c:pt>
                <c:pt idx="19">
                  <c:v>1.14892042592016</c:v>
                </c:pt>
                <c:pt idx="20">
                  <c:v>1.1281934197621999</c:v>
                </c:pt>
                <c:pt idx="21">
                  <c:v>1.1085068036819401</c:v>
                </c:pt>
                <c:pt idx="22">
                  <c:v>1.0898637982292301</c:v>
                </c:pt>
                <c:pt idx="23">
                  <c:v>1.0722666491817201</c:v>
                </c:pt>
                <c:pt idx="24">
                  <c:v>1.0557168200353499</c:v>
                </c:pt>
                <c:pt idx="25">
                  <c:v>1.04021514026406</c:v>
                </c:pt>
                <c:pt idx="26">
                  <c:v>1.0257619396035</c:v>
                </c:pt>
                <c:pt idx="27">
                  <c:v>1.01235708466397</c:v>
                </c:pt>
                <c:pt idx="28">
                  <c:v>1</c:v>
                </c:pt>
                <c:pt idx="29">
                  <c:v>0.99317449509483302</c:v>
                </c:pt>
                <c:pt idx="30">
                  <c:v>0.98693486478821202</c:v>
                </c:pt>
                <c:pt idx="31">
                  <c:v>0.98126239956313899</c:v>
                </c:pt>
                <c:pt idx="32">
                  <c:v>0.976140074315617</c:v>
                </c:pt>
                <c:pt idx="33">
                  <c:v>0.97155238868973803</c:v>
                </c:pt>
                <c:pt idx="34">
                  <c:v>0.96748518575267195</c:v>
                </c:pt>
                <c:pt idx="35">
                  <c:v>0.96392550455049397</c:v>
                </c:pt>
                <c:pt idx="36">
                  <c:v>0.96086131865934199</c:v>
                </c:pt>
                <c:pt idx="37">
                  <c:v>0.95828133155748896</c:v>
                </c:pt>
                <c:pt idx="38">
                  <c:v>0.95617472255838698</c:v>
                </c:pt>
                <c:pt idx="39">
                  <c:v>0.95453081643391602</c:v>
                </c:pt>
                <c:pt idx="40">
                  <c:v>0.95333886664519696</c:v>
                </c:pt>
                <c:pt idx="41">
                  <c:v>0.95258774908005195</c:v>
                </c:pt>
                <c:pt idx="42">
                  <c:v>0.95226575400908597</c:v>
                </c:pt>
                <c:pt idx="43">
                  <c:v>0.95236030722199205</c:v>
                </c:pt>
                <c:pt idx="44">
                  <c:v>0.95285786452948396</c:v>
                </c:pt>
                <c:pt idx="45">
                  <c:v>0.95374376185834397</c:v>
                </c:pt>
              </c:numCache>
            </c:numRef>
          </c:yVal>
          <c:smooth val="1"/>
        </c:ser>
        <c:dLbls>
          <c:showLegendKey val="0"/>
          <c:showVal val="0"/>
          <c:showCatName val="0"/>
          <c:showSerName val="0"/>
          <c:showPercent val="0"/>
          <c:showBubbleSize val="0"/>
        </c:dLbls>
        <c:axId val="838001720"/>
        <c:axId val="838002112"/>
      </c:scatterChart>
      <c:valAx>
        <c:axId val="838001720"/>
        <c:scaling>
          <c:orientation val="minMax"/>
          <c:max val="50"/>
          <c:min val="5"/>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8002112"/>
        <c:crosses val="autoZero"/>
        <c:crossBetween val="midCat"/>
        <c:majorUnit val="5"/>
      </c:valAx>
      <c:valAx>
        <c:axId val="83800211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83800172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65274449389477"/>
          <c:y val="2.2115283666465039E-2"/>
          <c:w val="0.84177519114460064"/>
          <c:h val="0.79366323440339881"/>
        </c:manualLayout>
      </c:layout>
      <c:areaChart>
        <c:grouping val="stacked"/>
        <c:varyColors val="0"/>
        <c:ser>
          <c:idx val="0"/>
          <c:order val="0"/>
          <c:tx>
            <c:strRef>
              <c:f>Sheet1!$B$1</c:f>
              <c:strCache>
                <c:ptCount val="1"/>
                <c:pt idx="0">
                  <c:v>CF</c:v>
                </c:pt>
              </c:strCache>
            </c:strRef>
          </c:tx>
          <c:spPr>
            <a:solidFill>
              <a:srgbClr val="990099"/>
            </a:solidFill>
            <a:ln>
              <a:solidFill>
                <a:schemeClr val="bg2"/>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Sheet1!$B$2:$B$24</c:f>
              <c:numCache>
                <c:formatCode>General</c:formatCode>
                <c:ptCount val="23"/>
                <c:pt idx="0">
                  <c:v>50</c:v>
                </c:pt>
                <c:pt idx="1">
                  <c:v>79</c:v>
                </c:pt>
                <c:pt idx="2">
                  <c:v>113</c:v>
                </c:pt>
                <c:pt idx="3">
                  <c:v>146</c:v>
                </c:pt>
                <c:pt idx="4">
                  <c:v>169</c:v>
                </c:pt>
                <c:pt idx="5">
                  <c:v>206</c:v>
                </c:pt>
                <c:pt idx="6">
                  <c:v>204</c:v>
                </c:pt>
                <c:pt idx="7">
                  <c:v>242</c:v>
                </c:pt>
                <c:pt idx="8">
                  <c:v>251</c:v>
                </c:pt>
                <c:pt idx="9">
                  <c:v>242</c:v>
                </c:pt>
                <c:pt idx="10">
                  <c:v>261</c:v>
                </c:pt>
                <c:pt idx="11">
                  <c:v>276</c:v>
                </c:pt>
                <c:pt idx="12">
                  <c:v>319</c:v>
                </c:pt>
                <c:pt idx="13">
                  <c:v>340</c:v>
                </c:pt>
                <c:pt idx="14">
                  <c:v>380</c:v>
                </c:pt>
                <c:pt idx="15">
                  <c:v>401</c:v>
                </c:pt>
                <c:pt idx="16">
                  <c:v>456</c:v>
                </c:pt>
                <c:pt idx="17">
                  <c:v>450</c:v>
                </c:pt>
                <c:pt idx="18">
                  <c:v>439</c:v>
                </c:pt>
                <c:pt idx="19">
                  <c:v>504</c:v>
                </c:pt>
                <c:pt idx="20">
                  <c:v>536</c:v>
                </c:pt>
                <c:pt idx="21">
                  <c:v>583</c:v>
                </c:pt>
                <c:pt idx="22">
                  <c:v>550</c:v>
                </c:pt>
              </c:numCache>
            </c:numRef>
          </c:val>
        </c:ser>
        <c:ser>
          <c:idx val="1"/>
          <c:order val="1"/>
          <c:tx>
            <c:strRef>
              <c:f>Sheet1!$C$1</c:f>
              <c:strCache>
                <c:ptCount val="1"/>
                <c:pt idx="0">
                  <c:v>IPF</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Sheet1!$C$2:$C$24</c:f>
              <c:numCache>
                <c:formatCode>General</c:formatCode>
                <c:ptCount val="23"/>
                <c:pt idx="0">
                  <c:v>69</c:v>
                </c:pt>
                <c:pt idx="1">
                  <c:v>113</c:v>
                </c:pt>
                <c:pt idx="2">
                  <c:v>109</c:v>
                </c:pt>
                <c:pt idx="3">
                  <c:v>136</c:v>
                </c:pt>
                <c:pt idx="4">
                  <c:v>154</c:v>
                </c:pt>
                <c:pt idx="5">
                  <c:v>181</c:v>
                </c:pt>
                <c:pt idx="6">
                  <c:v>232</c:v>
                </c:pt>
                <c:pt idx="7">
                  <c:v>219</c:v>
                </c:pt>
                <c:pt idx="8">
                  <c:v>251</c:v>
                </c:pt>
                <c:pt idx="9">
                  <c:v>258</c:v>
                </c:pt>
                <c:pt idx="10">
                  <c:v>256</c:v>
                </c:pt>
                <c:pt idx="11">
                  <c:v>280</c:v>
                </c:pt>
                <c:pt idx="12">
                  <c:v>336</c:v>
                </c:pt>
                <c:pt idx="13">
                  <c:v>375</c:v>
                </c:pt>
                <c:pt idx="14">
                  <c:v>468</c:v>
                </c:pt>
                <c:pt idx="15">
                  <c:v>602</c:v>
                </c:pt>
                <c:pt idx="16">
                  <c:v>670</c:v>
                </c:pt>
                <c:pt idx="17">
                  <c:v>771</c:v>
                </c:pt>
                <c:pt idx="18">
                  <c:v>812</c:v>
                </c:pt>
                <c:pt idx="19">
                  <c:v>898</c:v>
                </c:pt>
                <c:pt idx="20">
                  <c:v>945</c:v>
                </c:pt>
                <c:pt idx="21">
                  <c:v>1054</c:v>
                </c:pt>
                <c:pt idx="22">
                  <c:v>1057</c:v>
                </c:pt>
              </c:numCache>
            </c:numRef>
          </c:val>
        </c:ser>
        <c:ser>
          <c:idx val="2"/>
          <c:order val="2"/>
          <c:tx>
            <c:strRef>
              <c:f>Sheet1!$D$1</c:f>
              <c:strCache>
                <c:ptCount val="1"/>
                <c:pt idx="0">
                  <c:v>COPD</c:v>
                </c:pt>
              </c:strCache>
            </c:strRef>
          </c:tx>
          <c:spPr>
            <a:gradFill flip="none" rotWithShape="1">
              <a:gsLst>
                <a:gs pos="0">
                  <a:srgbClr val="00B050"/>
                </a:gs>
                <a:gs pos="50000">
                  <a:srgbClr val="00FF00"/>
                </a:gs>
                <a:gs pos="100000">
                  <a:srgbClr val="00B050"/>
                </a:gs>
              </a:gsLst>
              <a:lin ang="10800000" scaled="1"/>
              <a:tileRect/>
            </a:gradFill>
            <a:ln>
              <a:solidFill>
                <a:srgbClr val="000000"/>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Sheet1!$D$2:$D$24</c:f>
              <c:numCache>
                <c:formatCode>General</c:formatCode>
                <c:ptCount val="23"/>
                <c:pt idx="0">
                  <c:v>70</c:v>
                </c:pt>
                <c:pt idx="1">
                  <c:v>156</c:v>
                </c:pt>
                <c:pt idx="2">
                  <c:v>237</c:v>
                </c:pt>
                <c:pt idx="3">
                  <c:v>366</c:v>
                </c:pt>
                <c:pt idx="4">
                  <c:v>430</c:v>
                </c:pt>
                <c:pt idx="5">
                  <c:v>436</c:v>
                </c:pt>
                <c:pt idx="6">
                  <c:v>445</c:v>
                </c:pt>
                <c:pt idx="7">
                  <c:v>497</c:v>
                </c:pt>
                <c:pt idx="8">
                  <c:v>535</c:v>
                </c:pt>
                <c:pt idx="9">
                  <c:v>592</c:v>
                </c:pt>
                <c:pt idx="10">
                  <c:v>642</c:v>
                </c:pt>
                <c:pt idx="11">
                  <c:v>671</c:v>
                </c:pt>
                <c:pt idx="12">
                  <c:v>710</c:v>
                </c:pt>
                <c:pt idx="13">
                  <c:v>710</c:v>
                </c:pt>
                <c:pt idx="14">
                  <c:v>723</c:v>
                </c:pt>
                <c:pt idx="15">
                  <c:v>786</c:v>
                </c:pt>
                <c:pt idx="16">
                  <c:v>859</c:v>
                </c:pt>
                <c:pt idx="17">
                  <c:v>861</c:v>
                </c:pt>
                <c:pt idx="18">
                  <c:v>873</c:v>
                </c:pt>
                <c:pt idx="19">
                  <c:v>915</c:v>
                </c:pt>
                <c:pt idx="20">
                  <c:v>956</c:v>
                </c:pt>
                <c:pt idx="21">
                  <c:v>1063</c:v>
                </c:pt>
                <c:pt idx="22">
                  <c:v>1014</c:v>
                </c:pt>
              </c:numCache>
            </c:numRef>
          </c:val>
        </c:ser>
        <c:ser>
          <c:idx val="3"/>
          <c:order val="3"/>
          <c:tx>
            <c:strRef>
              <c:f>Sheet1!$E$1</c:f>
              <c:strCache>
                <c:ptCount val="1"/>
                <c:pt idx="0">
                  <c:v>Alpha-1</c:v>
                </c:pt>
              </c:strCache>
            </c:strRef>
          </c:tx>
          <c:spPr>
            <a:solidFill>
              <a:srgbClr val="FF0000"/>
            </a:solidFill>
            <a:ln>
              <a:solidFill>
                <a:srgbClr val="000000"/>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Sheet1!$E$2:$E$24</c:f>
              <c:numCache>
                <c:formatCode>General</c:formatCode>
                <c:ptCount val="23"/>
                <c:pt idx="0">
                  <c:v>59</c:v>
                </c:pt>
                <c:pt idx="1">
                  <c:v>96</c:v>
                </c:pt>
                <c:pt idx="2">
                  <c:v>136</c:v>
                </c:pt>
                <c:pt idx="3">
                  <c:v>125</c:v>
                </c:pt>
                <c:pt idx="4">
                  <c:v>125</c:v>
                </c:pt>
                <c:pt idx="5">
                  <c:v>134</c:v>
                </c:pt>
                <c:pt idx="6">
                  <c:v>112</c:v>
                </c:pt>
                <c:pt idx="7">
                  <c:v>140</c:v>
                </c:pt>
                <c:pt idx="8">
                  <c:v>144</c:v>
                </c:pt>
                <c:pt idx="9">
                  <c:v>118</c:v>
                </c:pt>
                <c:pt idx="10">
                  <c:v>140</c:v>
                </c:pt>
                <c:pt idx="11">
                  <c:v>143</c:v>
                </c:pt>
                <c:pt idx="12">
                  <c:v>159</c:v>
                </c:pt>
                <c:pt idx="13">
                  <c:v>134</c:v>
                </c:pt>
                <c:pt idx="14">
                  <c:v>140</c:v>
                </c:pt>
                <c:pt idx="15">
                  <c:v>122</c:v>
                </c:pt>
                <c:pt idx="16">
                  <c:v>117</c:v>
                </c:pt>
                <c:pt idx="17">
                  <c:v>115</c:v>
                </c:pt>
                <c:pt idx="18">
                  <c:v>101</c:v>
                </c:pt>
                <c:pt idx="19">
                  <c:v>105</c:v>
                </c:pt>
                <c:pt idx="20">
                  <c:v>120</c:v>
                </c:pt>
                <c:pt idx="21">
                  <c:v>130</c:v>
                </c:pt>
                <c:pt idx="22">
                  <c:v>114</c:v>
                </c:pt>
              </c:numCache>
            </c:numRef>
          </c:val>
        </c:ser>
        <c:ser>
          <c:idx val="4"/>
          <c:order val="4"/>
          <c:tx>
            <c:strRef>
              <c:f>Sheet1!$F$1</c:f>
              <c:strCache>
                <c:ptCount val="1"/>
                <c:pt idx="0">
                  <c:v>IPAH</c:v>
                </c:pt>
              </c:strCache>
            </c:strRef>
          </c:tx>
          <c:spPr>
            <a:solidFill>
              <a:schemeClr val="bg1">
                <a:lumMod val="50000"/>
                <a:lumOff val="50000"/>
              </a:schemeClr>
            </a:solidFill>
            <a:ln>
              <a:solidFill>
                <a:schemeClr val="bg2"/>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Sheet1!$F$2:$F$24</c:f>
              <c:numCache>
                <c:formatCode>General</c:formatCode>
                <c:ptCount val="23"/>
                <c:pt idx="0">
                  <c:v>40</c:v>
                </c:pt>
                <c:pt idx="1">
                  <c:v>62</c:v>
                </c:pt>
                <c:pt idx="2">
                  <c:v>77</c:v>
                </c:pt>
                <c:pt idx="3">
                  <c:v>64</c:v>
                </c:pt>
                <c:pt idx="4">
                  <c:v>85</c:v>
                </c:pt>
                <c:pt idx="5">
                  <c:v>75</c:v>
                </c:pt>
                <c:pt idx="6">
                  <c:v>60</c:v>
                </c:pt>
                <c:pt idx="7">
                  <c:v>60</c:v>
                </c:pt>
                <c:pt idx="8">
                  <c:v>54</c:v>
                </c:pt>
                <c:pt idx="9">
                  <c:v>59</c:v>
                </c:pt>
                <c:pt idx="10">
                  <c:v>57</c:v>
                </c:pt>
                <c:pt idx="11">
                  <c:v>59</c:v>
                </c:pt>
                <c:pt idx="12">
                  <c:v>66</c:v>
                </c:pt>
                <c:pt idx="13">
                  <c:v>67</c:v>
                </c:pt>
                <c:pt idx="14">
                  <c:v>54</c:v>
                </c:pt>
                <c:pt idx="15">
                  <c:v>66</c:v>
                </c:pt>
                <c:pt idx="16">
                  <c:v>55</c:v>
                </c:pt>
                <c:pt idx="17">
                  <c:v>57</c:v>
                </c:pt>
                <c:pt idx="18">
                  <c:v>68</c:v>
                </c:pt>
                <c:pt idx="19">
                  <c:v>73</c:v>
                </c:pt>
                <c:pt idx="20">
                  <c:v>94</c:v>
                </c:pt>
                <c:pt idx="21">
                  <c:v>95</c:v>
                </c:pt>
                <c:pt idx="22">
                  <c:v>100</c:v>
                </c:pt>
              </c:numCache>
            </c:numRef>
          </c:val>
        </c:ser>
        <c:ser>
          <c:idx val="5"/>
          <c:order val="5"/>
          <c:tx>
            <c:strRef>
              <c:f>Sheet1!$G$1</c:f>
              <c:strCache>
                <c:ptCount val="1"/>
                <c:pt idx="0">
                  <c:v>Retx</c:v>
                </c:pt>
              </c:strCache>
            </c:strRef>
          </c:tx>
          <c:spPr>
            <a:solidFill>
              <a:srgbClr val="FF00FF"/>
            </a:solidFill>
            <a:ln>
              <a:solidFill>
                <a:srgbClr val="000000"/>
              </a:solidFill>
            </a:ln>
          </c:spP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Sheet1!$G$2:$G$24</c:f>
              <c:numCache>
                <c:formatCode>General</c:formatCode>
                <c:ptCount val="23"/>
                <c:pt idx="0">
                  <c:v>17</c:v>
                </c:pt>
                <c:pt idx="1">
                  <c:v>18</c:v>
                </c:pt>
                <c:pt idx="2">
                  <c:v>20</c:v>
                </c:pt>
                <c:pt idx="3">
                  <c:v>16</c:v>
                </c:pt>
                <c:pt idx="4">
                  <c:v>38</c:v>
                </c:pt>
                <c:pt idx="5">
                  <c:v>18</c:v>
                </c:pt>
                <c:pt idx="6">
                  <c:v>23</c:v>
                </c:pt>
                <c:pt idx="7">
                  <c:v>38</c:v>
                </c:pt>
                <c:pt idx="8">
                  <c:v>21</c:v>
                </c:pt>
                <c:pt idx="9">
                  <c:v>26</c:v>
                </c:pt>
                <c:pt idx="10">
                  <c:v>23</c:v>
                </c:pt>
                <c:pt idx="11">
                  <c:v>34</c:v>
                </c:pt>
                <c:pt idx="12">
                  <c:v>35</c:v>
                </c:pt>
                <c:pt idx="13">
                  <c:v>41</c:v>
                </c:pt>
                <c:pt idx="14">
                  <c:v>36</c:v>
                </c:pt>
                <c:pt idx="15">
                  <c:v>70</c:v>
                </c:pt>
                <c:pt idx="16">
                  <c:v>68</c:v>
                </c:pt>
                <c:pt idx="17">
                  <c:v>106</c:v>
                </c:pt>
                <c:pt idx="18">
                  <c:v>93</c:v>
                </c:pt>
                <c:pt idx="19">
                  <c:v>115</c:v>
                </c:pt>
                <c:pt idx="20">
                  <c:v>109</c:v>
                </c:pt>
                <c:pt idx="21">
                  <c:v>88</c:v>
                </c:pt>
                <c:pt idx="22">
                  <c:v>119</c:v>
                </c:pt>
              </c:numCache>
            </c:numRef>
          </c:val>
        </c:ser>
        <c:dLbls>
          <c:showLegendKey val="0"/>
          <c:showVal val="0"/>
          <c:showCatName val="0"/>
          <c:showSerName val="0"/>
          <c:showPercent val="0"/>
          <c:showBubbleSize val="0"/>
        </c:dLbls>
        <c:axId val="722796632"/>
        <c:axId val="722802904"/>
      </c:areaChart>
      <c:catAx>
        <c:axId val="722796632"/>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0" sourceLinked="0"/>
        <c:majorTickMark val="out"/>
        <c:minorTickMark val="none"/>
        <c:tickLblPos val="nextTo"/>
        <c:txPr>
          <a:bodyPr rot="-2700000" vert="horz"/>
          <a:lstStyle/>
          <a:p>
            <a:pPr>
              <a:defRPr sz="1500" b="1"/>
            </a:pPr>
            <a:endParaRPr lang="en-US"/>
          </a:p>
        </c:txPr>
        <c:crossAx val="722802904"/>
        <c:crosses val="autoZero"/>
        <c:auto val="1"/>
        <c:lblAlgn val="ctr"/>
        <c:lblOffset val="100"/>
        <c:tickLblSkip val="1"/>
        <c:noMultiLvlLbl val="0"/>
      </c:catAx>
      <c:valAx>
        <c:axId val="722802904"/>
        <c:scaling>
          <c:orientation val="minMax"/>
          <c:max val="35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9.7842063220358322E-3"/>
              <c:y val="0.19045656591313168"/>
            </c:manualLayout>
          </c:layout>
          <c:overlay val="0"/>
        </c:title>
        <c:numFmt formatCode="#,##0" sourceLinked="0"/>
        <c:majorTickMark val="out"/>
        <c:minorTickMark val="none"/>
        <c:tickLblPos val="nextTo"/>
        <c:txPr>
          <a:bodyPr/>
          <a:lstStyle/>
          <a:p>
            <a:pPr>
              <a:defRPr sz="1500" b="1"/>
            </a:pPr>
            <a:endParaRPr lang="en-US"/>
          </a:p>
        </c:txPr>
        <c:crossAx val="722796632"/>
        <c:crosses val="autoZero"/>
        <c:crossBetween val="midCat"/>
        <c:majorUnit val="500"/>
      </c:valAx>
      <c:spPr>
        <a:solidFill>
          <a:srgbClr val="000000"/>
        </a:solidFill>
        <a:ln w="15875">
          <a:solidFill>
            <a:srgbClr val="FFFFFF"/>
          </a:solidFill>
        </a:ln>
      </c:spPr>
    </c:plotArea>
    <c:legend>
      <c:legendPos val="t"/>
      <c:layout>
        <c:manualLayout>
          <c:xMode val="edge"/>
          <c:yMode val="edge"/>
          <c:x val="0.13864247403857127"/>
          <c:y val="4.7311730264486533E-2"/>
          <c:w val="0.76474392331394914"/>
          <c:h val="6.5772161544323124E-2"/>
        </c:manualLayout>
      </c:layout>
      <c:overlay val="0"/>
      <c:spPr>
        <a:solidFill>
          <a:schemeClr val="bg2"/>
        </a:solidFill>
        <a:ln w="12700">
          <a:solidFill>
            <a:srgbClr val="FFFFFF"/>
          </a:solidFill>
        </a:ln>
      </c:spPr>
      <c:txPr>
        <a:bodyPr/>
        <a:lstStyle/>
        <a:p>
          <a:pPr>
            <a:defRPr sz="1400" b="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92"/>
          <c:h val="0.80568876471086259"/>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Sheet1!$B$2:$B$37</c:f>
              <c:numCache>
                <c:formatCode>General</c:formatCode>
                <c:ptCount val="36"/>
                <c:pt idx="0">
                  <c:v>1.12958133322909</c:v>
                </c:pt>
                <c:pt idx="1">
                  <c:v>1.1217615381210699</c:v>
                </c:pt>
                <c:pt idx="2">
                  <c:v>1.11399587740225</c:v>
                </c:pt>
                <c:pt idx="3">
                  <c:v>1.1062839763144601</c:v>
                </c:pt>
                <c:pt idx="4">
                  <c:v>1.0986254626939</c:v>
                </c:pt>
                <c:pt idx="5">
                  <c:v>1.09101996695313</c:v>
                </c:pt>
                <c:pt idx="6">
                  <c:v>1.0834671220632901</c:v>
                </c:pt>
                <c:pt idx="7">
                  <c:v>1.07596656353636</c:v>
                </c:pt>
                <c:pt idx="8">
                  <c:v>1.06851792940756</c:v>
                </c:pt>
                <c:pt idx="9">
                  <c:v>1.0611208602179301</c:v>
                </c:pt>
                <c:pt idx="10">
                  <c:v>1.0537749989969101</c:v>
                </c:pt>
                <c:pt idx="11">
                  <c:v>1.0464799912451801</c:v>
                </c:pt>
                <c:pt idx="12">
                  <c:v>1.03923548491752</c:v>
                </c:pt>
                <c:pt idx="13">
                  <c:v>1.0320411304058199</c:v>
                </c:pt>
                <c:pt idx="14">
                  <c:v>1.0248965805222301</c:v>
                </c:pt>
                <c:pt idx="15">
                  <c:v>1.01780149048238</c:v>
                </c:pt>
                <c:pt idx="16">
                  <c:v>1.01075551788874</c:v>
                </c:pt>
                <c:pt idx="17">
                  <c:v>1.00375832271413</c:v>
                </c:pt>
                <c:pt idx="18">
                  <c:v>0.99680956728528802</c:v>
                </c:pt>
                <c:pt idx="19">
                  <c:v>0.98990891626655397</c:v>
                </c:pt>
                <c:pt idx="20">
                  <c:v>0.98305603664372698</c:v>
                </c:pt>
                <c:pt idx="21">
                  <c:v>0.97625059770796996</c:v>
                </c:pt>
                <c:pt idx="22">
                  <c:v>0.96949227103985902</c:v>
                </c:pt>
                <c:pt idx="23">
                  <c:v>0.96278073049352797</c:v>
                </c:pt>
                <c:pt idx="24">
                  <c:v>0.95611565218093597</c:v>
                </c:pt>
                <c:pt idx="25">
                  <c:v>0.94949671445623296</c:v>
                </c:pt>
                <c:pt idx="26">
                  <c:v>0.94292359790023805</c:v>
                </c:pt>
                <c:pt idx="27">
                  <c:v>0.93639598530502699</c:v>
                </c:pt>
                <c:pt idx="28">
                  <c:v>0.92991356165862105</c:v>
                </c:pt>
                <c:pt idx="29">
                  <c:v>0.92347601412978897</c:v>
                </c:pt>
                <c:pt idx="30">
                  <c:v>0.91708303205294595</c:v>
                </c:pt>
                <c:pt idx="31">
                  <c:v>0.91073430691316304</c:v>
                </c:pt>
                <c:pt idx="32">
                  <c:v>0.90442953233128198</c:v>
                </c:pt>
                <c:pt idx="33">
                  <c:v>0.89816840404912501</c:v>
                </c:pt>
                <c:pt idx="34">
                  <c:v>0.89195061991481395</c:v>
                </c:pt>
                <c:pt idx="35">
                  <c:v>0.88577587986818895</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Sheet1!$C$2:$C$37</c:f>
              <c:numCache>
                <c:formatCode>General</c:formatCode>
                <c:ptCount val="36"/>
                <c:pt idx="0">
                  <c:v>1.04037088938821</c:v>
                </c:pt>
                <c:pt idx="1">
                  <c:v>1.0380260418993601</c:v>
                </c:pt>
                <c:pt idx="2">
                  <c:v>1.0356864793620699</c:v>
                </c:pt>
                <c:pt idx="3">
                  <c:v>1.0333521898647899</c:v>
                </c:pt>
                <c:pt idx="4">
                  <c:v>1.03102316152287</c:v>
                </c:pt>
                <c:pt idx="5">
                  <c:v>1.0286993824783901</c:v>
                </c:pt>
                <c:pt idx="6">
                  <c:v>1.0263808409002</c:v>
                </c:pt>
                <c:pt idx="7">
                  <c:v>1.0240675249838</c:v>
                </c:pt>
                <c:pt idx="8">
                  <c:v>1.0217594229512801</c:v>
                </c:pt>
                <c:pt idx="9">
                  <c:v>1.0194565230513</c:v>
                </c:pt>
                <c:pt idx="10">
                  <c:v>1.01715881355899</c:v>
                </c:pt>
                <c:pt idx="11">
                  <c:v>1.0148662827759201</c:v>
                </c:pt>
                <c:pt idx="12">
                  <c:v>1.0125789190300101</c:v>
                </c:pt>
                <c:pt idx="13">
                  <c:v>1.0102967106755001</c:v>
                </c:pt>
                <c:pt idx="14">
                  <c:v>1.0080196460928801</c:v>
                </c:pt>
                <c:pt idx="15">
                  <c:v>1.00574771368881</c:v>
                </c:pt>
                <c:pt idx="16">
                  <c:v>1.0034809018961</c:v>
                </c:pt>
                <c:pt idx="17">
                  <c:v>1.0012191991736199</c:v>
                </c:pt>
                <c:pt idx="18">
                  <c:v>0.99466118090230005</c:v>
                </c:pt>
                <c:pt idx="19">
                  <c:v>0.98315317966902305</c:v>
                </c:pt>
                <c:pt idx="20">
                  <c:v>0.97177832336482095</c:v>
                </c:pt>
                <c:pt idx="21">
                  <c:v>0.96053507153346995</c:v>
                </c:pt>
                <c:pt idx="22">
                  <c:v>0.94942190154146699</c:v>
                </c:pt>
                <c:pt idx="23">
                  <c:v>0.93843730837183303</c:v>
                </c:pt>
                <c:pt idx="24">
                  <c:v>0.92757980442028798</c:v>
                </c:pt>
                <c:pt idx="25">
                  <c:v>0.91684791929378895</c:v>
                </c:pt>
                <c:pt idx="26">
                  <c:v>0.90624019961140501</c:v>
                </c:pt>
                <c:pt idx="27">
                  <c:v>0.89575520880748905</c:v>
                </c:pt>
                <c:pt idx="28">
                  <c:v>0.88539152693712597</c:v>
                </c:pt>
                <c:pt idx="29">
                  <c:v>0.87514775048383897</c:v>
                </c:pt>
                <c:pt idx="30">
                  <c:v>0.86502249216951399</c:v>
                </c:pt>
                <c:pt idx="31">
                  <c:v>0.85501438076652503</c:v>
                </c:pt>
                <c:pt idx="32">
                  <c:v>0.84512206091203401</c:v>
                </c:pt>
                <c:pt idx="33">
                  <c:v>0.83534419292444195</c:v>
                </c:pt>
                <c:pt idx="34">
                  <c:v>0.82567945262195597</c:v>
                </c:pt>
                <c:pt idx="35">
                  <c:v>0.81612653114326195</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c:v>
                </c:pt>
                <c:pt idx="1">
                  <c:v>-14</c:v>
                </c:pt>
                <c:pt idx="2">
                  <c:v>-13</c:v>
                </c:pt>
                <c:pt idx="3">
                  <c:v>-12</c:v>
                </c:pt>
                <c:pt idx="4">
                  <c:v>-11</c:v>
                </c:pt>
                <c:pt idx="5">
                  <c:v>-10</c:v>
                </c:pt>
                <c:pt idx="6">
                  <c:v>-9</c:v>
                </c:pt>
                <c:pt idx="7">
                  <c:v>-8</c:v>
                </c:pt>
                <c:pt idx="8">
                  <c:v>-7</c:v>
                </c:pt>
                <c:pt idx="9">
                  <c:v>-6</c:v>
                </c:pt>
                <c:pt idx="10">
                  <c:v>-5</c:v>
                </c:pt>
                <c:pt idx="11">
                  <c:v>-4</c:v>
                </c:pt>
                <c:pt idx="12">
                  <c:v>-3</c:v>
                </c:pt>
                <c:pt idx="13">
                  <c:v>-2</c:v>
                </c:pt>
                <c:pt idx="14">
                  <c:v>-1</c:v>
                </c:pt>
                <c:pt idx="15">
                  <c:v>0</c:v>
                </c:pt>
                <c:pt idx="16">
                  <c:v>1</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numCache>
            </c:numRef>
          </c:xVal>
          <c:yVal>
            <c:numRef>
              <c:f>Sheet1!$D$2:$D$37</c:f>
              <c:numCache>
                <c:formatCode>General</c:formatCode>
                <c:ptCount val="36"/>
                <c:pt idx="0">
                  <c:v>1.22644145601761</c:v>
                </c:pt>
                <c:pt idx="1">
                  <c:v>1.2122518102775499</c:v>
                </c:pt>
                <c:pt idx="2">
                  <c:v>1.1982263354771201</c:v>
                </c:pt>
                <c:pt idx="3">
                  <c:v>1.18436313219627</c:v>
                </c:pt>
                <c:pt idx="4">
                  <c:v>1.1706603229908299</c:v>
                </c:pt>
                <c:pt idx="5">
                  <c:v>1.15711605213821</c:v>
                </c:pt>
                <c:pt idx="6">
                  <c:v>1.14372848538611</c:v>
                </c:pt>
                <c:pt idx="7">
                  <c:v>1.13049580970411</c:v>
                </c:pt>
                <c:pt idx="8">
                  <c:v>1.1174162330381301</c:v>
                </c:pt>
                <c:pt idx="9">
                  <c:v>1.10448798406774</c:v>
                </c:pt>
                <c:pt idx="10">
                  <c:v>1.09170931196629</c:v>
                </c:pt>
                <c:pt idx="11">
                  <c:v>1.0790784861637801</c:v>
                </c:pt>
                <c:pt idx="12">
                  <c:v>1.06659379611253</c:v>
                </c:pt>
                <c:pt idx="13">
                  <c:v>1.05425355105549</c:v>
                </c:pt>
                <c:pt idx="14">
                  <c:v>1.04205607979726</c:v>
                </c:pt>
                <c:pt idx="15">
                  <c:v>1.0299997304778099</c:v>
                </c:pt>
                <c:pt idx="16">
                  <c:v>1.0180828703487499</c:v>
                </c:pt>
                <c:pt idx="17">
                  <c:v>1.0063038855522199</c:v>
                </c:pt>
                <c:pt idx="18">
                  <c:v>0.99896259400625098</c:v>
                </c:pt>
                <c:pt idx="19">
                  <c:v>0.99671107490484001</c:v>
                </c:pt>
                <c:pt idx="20">
                  <c:v>0.99446463040611699</c:v>
                </c:pt>
                <c:pt idx="21">
                  <c:v>0.99222324907265003</c:v>
                </c:pt>
                <c:pt idx="22">
                  <c:v>0.98998691949278905</c:v>
                </c:pt>
                <c:pt idx="23">
                  <c:v>0.98775563028060098</c:v>
                </c:pt>
                <c:pt idx="24">
                  <c:v>0.98552937007581798</c:v>
                </c:pt>
                <c:pt idx="25">
                  <c:v>0.98330812754377395</c:v>
                </c:pt>
                <c:pt idx="26">
                  <c:v>0.98109189137535202</c:v>
                </c:pt>
                <c:pt idx="27">
                  <c:v>0.97888065028692195</c:v>
                </c:pt>
                <c:pt idx="28">
                  <c:v>0.97667439302028702</c:v>
                </c:pt>
                <c:pt idx="29">
                  <c:v>0.97447310834262502</c:v>
                </c:pt>
                <c:pt idx="30">
                  <c:v>0.972276785046428</c:v>
                </c:pt>
                <c:pt idx="31">
                  <c:v>0.97008541194945297</c:v>
                </c:pt>
                <c:pt idx="32">
                  <c:v>0.96789897789465495</c:v>
                </c:pt>
                <c:pt idx="33">
                  <c:v>0.965717471750139</c:v>
                </c:pt>
                <c:pt idx="34">
                  <c:v>0.96354088240909896</c:v>
                </c:pt>
                <c:pt idx="35">
                  <c:v>0.96136919878976101</c:v>
                </c:pt>
              </c:numCache>
            </c:numRef>
          </c:yVal>
          <c:smooth val="1"/>
        </c:ser>
        <c:dLbls>
          <c:showLegendKey val="0"/>
          <c:showVal val="0"/>
          <c:showCatName val="0"/>
          <c:showSerName val="0"/>
          <c:showPercent val="0"/>
          <c:showBubbleSize val="0"/>
        </c:dLbls>
        <c:axId val="838002896"/>
        <c:axId val="838003288"/>
      </c:scatterChart>
      <c:valAx>
        <c:axId val="838002896"/>
        <c:scaling>
          <c:orientation val="minMax"/>
          <c:max val="20"/>
          <c:min val="-15"/>
        </c:scaling>
        <c:delete val="0"/>
        <c:axPos val="b"/>
        <c:title>
          <c:tx>
            <c:rich>
              <a:bodyPr/>
              <a:lstStyle/>
              <a:p>
                <a:pPr>
                  <a:defRPr sz="1700"/>
                </a:pPr>
                <a:r>
                  <a:rPr lang="en-US" sz="1700" smtClean="0"/>
                  <a:t>Donor Height - Recipient </a:t>
                </a:r>
                <a:r>
                  <a:rPr lang="en-US" sz="1700" dirty="0" smtClean="0"/>
                  <a:t>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38003288"/>
        <c:crossesAt val="0"/>
        <c:crossBetween val="midCat"/>
        <c:majorUnit val="5"/>
      </c:valAx>
      <c:valAx>
        <c:axId val="83800328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838002896"/>
        <c:crossesAt val="-15"/>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03"/>
          <c:h val="0.80568876471086259"/>
        </c:manualLayout>
      </c:layout>
      <c:scatterChart>
        <c:scatterStyle val="smoothMarker"/>
        <c:varyColors val="0"/>
        <c:ser>
          <c:idx val="0"/>
          <c:order val="0"/>
          <c:tx>
            <c:strRef>
              <c:f>Sheet1!$A$1</c:f>
              <c:strCache>
                <c:ptCount val="1"/>
                <c:pt idx="0">
                  <c:v>Bilirubin</c:v>
                </c:pt>
              </c:strCache>
            </c:strRef>
          </c:tx>
          <c:spPr>
            <a:ln w="41275">
              <a:solidFill>
                <a:srgbClr val="00FF00"/>
              </a:solidFill>
            </a:ln>
          </c:spPr>
          <c:marker>
            <c:symbol val="none"/>
          </c:marker>
          <c:xVal>
            <c:numRef>
              <c:f>Sheet1!$A$2:$A$22</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xVal>
          <c:yVal>
            <c:numRef>
              <c:f>Sheet1!$B$2:$B$22</c:f>
              <c:numCache>
                <c:formatCode>General</c:formatCode>
                <c:ptCount val="21"/>
                <c:pt idx="0">
                  <c:v>0.88907773072996699</c:v>
                </c:pt>
                <c:pt idx="1">
                  <c:v>0.91023134280379603</c:v>
                </c:pt>
                <c:pt idx="2">
                  <c:v>0.93188825766916195</c:v>
                </c:pt>
                <c:pt idx="3">
                  <c:v>0.95406045028802899</c:v>
                </c:pt>
                <c:pt idx="4">
                  <c:v>0.97676018053974201</c:v>
                </c:pt>
                <c:pt idx="5">
                  <c:v>1</c:v>
                </c:pt>
                <c:pt idx="6">
                  <c:v>1.02379275888112</c:v>
                </c:pt>
                <c:pt idx="7">
                  <c:v>1.04815161313741</c:v>
                </c:pt>
                <c:pt idx="8">
                  <c:v>1.0730900317396399</c:v>
                </c:pt>
                <c:pt idx="9">
                  <c:v>1.0986218041225499</c:v>
                </c:pt>
                <c:pt idx="10">
                  <c:v>1.12476104780958</c:v>
                </c:pt>
                <c:pt idx="11">
                  <c:v>1.15152221621898</c:v>
                </c:pt>
                <c:pt idx="12">
                  <c:v>1.17892010665573</c:v>
                </c:pt>
                <c:pt idx="13">
                  <c:v>1.20696986849349</c:v>
                </c:pt>
                <c:pt idx="14">
                  <c:v>1.2356870115513301</c:v>
                </c:pt>
                <c:pt idx="15">
                  <c:v>1.2650874146697</c:v>
                </c:pt>
                <c:pt idx="16">
                  <c:v>1.2951873344904701</c:v>
                </c:pt>
                <c:pt idx="17">
                  <c:v>1.3260034144458801</c:v>
                </c:pt>
                <c:pt idx="18">
                  <c:v>1.35755269396133</c:v>
                </c:pt>
                <c:pt idx="19">
                  <c:v>1.38985261787716</c:v>
                </c:pt>
                <c:pt idx="20">
                  <c:v>1.4229210460946</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xVal>
          <c:yVal>
            <c:numRef>
              <c:f>Sheet1!$C$2:$C$22</c:f>
              <c:numCache>
                <c:formatCode>General</c:formatCode>
                <c:ptCount val="21"/>
                <c:pt idx="0">
                  <c:v>0.83506360856348205</c:v>
                </c:pt>
                <c:pt idx="1">
                  <c:v>0.86571640298064501</c:v>
                </c:pt>
                <c:pt idx="2">
                  <c:v>0.89749437372682705</c:v>
                </c:pt>
                <c:pt idx="3">
                  <c:v>0.93043882280386703</c:v>
                </c:pt>
                <c:pt idx="4">
                  <c:v>0.96459256829185003</c:v>
                </c:pt>
                <c:pt idx="5">
                  <c:v>1</c:v>
                </c:pt>
                <c:pt idx="6">
                  <c:v>1.01103925647546</c:v>
                </c:pt>
                <c:pt idx="7">
                  <c:v>1.02220037813445</c:v>
                </c:pt>
                <c:pt idx="8">
                  <c:v>1.03348471027799</c:v>
                </c:pt>
                <c:pt idx="9">
                  <c:v>1.04489361305821</c:v>
                </c:pt>
                <c:pt idx="10">
                  <c:v>1.0564284616423301</c:v>
                </c:pt>
                <c:pt idx="11">
                  <c:v>1.0680906463783699</c:v>
                </c:pt>
                <c:pt idx="12">
                  <c:v>1.07988157296278</c:v>
                </c:pt>
                <c:pt idx="13">
                  <c:v>1.09180266260984</c:v>
                </c:pt>
                <c:pt idx="14">
                  <c:v>1.1038553522229799</c:v>
                </c:pt>
                <c:pt idx="15">
                  <c:v>1.11604109456797</c:v>
                </c:pt>
                <c:pt idx="16">
                  <c:v>1.1283613584480601</c:v>
                </c:pt>
                <c:pt idx="17">
                  <c:v>1.1408176288809699</c:v>
                </c:pt>
                <c:pt idx="18">
                  <c:v>1.15341140727791</c:v>
                </c:pt>
                <c:pt idx="19">
                  <c:v>1.1661442116245699</c:v>
                </c:pt>
                <c:pt idx="20">
                  <c:v>1.17901757666406</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numCache>
            </c:numRef>
          </c:xVal>
          <c:yVal>
            <c:numRef>
              <c:f>Sheet1!$D$2:$D$22</c:f>
              <c:numCache>
                <c:formatCode>General</c:formatCode>
                <c:ptCount val="21"/>
                <c:pt idx="0">
                  <c:v>0.94658562913516797</c:v>
                </c:pt>
                <c:pt idx="1">
                  <c:v>0.95703523067117502</c:v>
                </c:pt>
                <c:pt idx="2">
                  <c:v>0.96760018803860304</c:v>
                </c:pt>
                <c:pt idx="3">
                  <c:v>0.97828177468006405</c:v>
                </c:pt>
                <c:pt idx="4">
                  <c:v>0.98908127809602397</c:v>
                </c:pt>
                <c:pt idx="5">
                  <c:v>1</c:v>
                </c:pt>
                <c:pt idx="6">
                  <c:v>1.03670713716036</c:v>
                </c:pt>
                <c:pt idx="7">
                  <c:v>1.0747616882392199</c:v>
                </c:pt>
                <c:pt idx="8">
                  <c:v>1.11421311294412</c:v>
                </c:pt>
                <c:pt idx="9">
                  <c:v>1.15511268650683</c:v>
                </c:pt>
                <c:pt idx="10">
                  <c:v>1.1975135663261001</c:v>
                </c:pt>
                <c:pt idx="11">
                  <c:v>1.2414708610566201</c:v>
                </c:pt>
                <c:pt idx="12">
                  <c:v>1.2870417022340199</c:v>
                </c:pt>
                <c:pt idx="13">
                  <c:v>1.33428531852902</c:v>
                </c:pt>
                <c:pt idx="14">
                  <c:v>1.3832631127273201</c:v>
                </c:pt>
                <c:pt idx="15">
                  <c:v>1.4340387415350599</c:v>
                </c:pt>
                <c:pt idx="16">
                  <c:v>1.48667819831385</c:v>
                </c:pt>
                <c:pt idx="17">
                  <c:v>1.5412498988526699</c:v>
                </c:pt>
                <c:pt idx="18">
                  <c:v>1.59782477028825</c:v>
                </c:pt>
                <c:pt idx="19">
                  <c:v>1.6564763432894301</c:v>
                </c:pt>
                <c:pt idx="20">
                  <c:v>1.71728084762544</c:v>
                </c:pt>
              </c:numCache>
            </c:numRef>
          </c:yVal>
          <c:smooth val="1"/>
        </c:ser>
        <c:dLbls>
          <c:showLegendKey val="0"/>
          <c:showVal val="0"/>
          <c:showCatName val="0"/>
          <c:showSerName val="0"/>
          <c:showPercent val="0"/>
          <c:showBubbleSize val="0"/>
        </c:dLbls>
        <c:axId val="838004072"/>
        <c:axId val="838004464"/>
      </c:scatterChart>
      <c:valAx>
        <c:axId val="838004072"/>
        <c:scaling>
          <c:orientation val="minMax"/>
          <c:max val="2"/>
          <c:min val="0"/>
        </c:scaling>
        <c:delete val="0"/>
        <c:axPos val="b"/>
        <c:title>
          <c:tx>
            <c:rich>
              <a:bodyPr/>
              <a:lstStyle/>
              <a:p>
                <a:pPr>
                  <a:defRPr sz="1700"/>
                </a:pPr>
                <a:r>
                  <a:rPr lang="en-US" sz="1700" dirty="0" smtClean="0"/>
                  <a:t>Recipient </a:t>
                </a:r>
                <a:r>
                  <a:rPr lang="en-US" sz="1700" dirty="0" err="1" smtClean="0"/>
                  <a:t>Bilirubin</a:t>
                </a:r>
                <a:r>
                  <a:rPr lang="en-US" sz="1700" dirty="0" smtClean="0"/>
                  <a:t> (mg/dl)</a:t>
                </a:r>
                <a:endParaRPr lang="en-US" sz="1700" dirty="0"/>
              </a:p>
            </c:rich>
          </c:tx>
          <c:layout/>
          <c:overlay val="0"/>
        </c:title>
        <c:numFmt formatCode="#,##0.0" sourceLinked="0"/>
        <c:majorTickMark val="out"/>
        <c:minorTickMark val="none"/>
        <c:tickLblPos val="nextTo"/>
        <c:txPr>
          <a:bodyPr rot="0"/>
          <a:lstStyle/>
          <a:p>
            <a:pPr>
              <a:defRPr sz="1500" b="1"/>
            </a:pPr>
            <a:endParaRPr lang="en-US"/>
          </a:p>
        </c:txPr>
        <c:crossAx val="838004464"/>
        <c:crosses val="autoZero"/>
        <c:crossBetween val="midCat"/>
        <c:majorUnit val="0.5"/>
      </c:valAx>
      <c:valAx>
        <c:axId val="83800446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83800407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25"/>
          <c:h val="0.78955973245279865"/>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0.81906303547768999</c:v>
                </c:pt>
                <c:pt idx="1">
                  <c:v>0.82524499027036602</c:v>
                </c:pt>
                <c:pt idx="2">
                  <c:v>0.83146879762449999</c:v>
                </c:pt>
                <c:pt idx="3">
                  <c:v>0.83772985891517404</c:v>
                </c:pt>
                <c:pt idx="4">
                  <c:v>0.84402342905247796</c:v>
                </c:pt>
                <c:pt idx="5">
                  <c:v>0.85034461867329003</c:v>
                </c:pt>
                <c:pt idx="6">
                  <c:v>0.85668839103829397</c:v>
                </c:pt>
                <c:pt idx="7">
                  <c:v>0.86304955192506205</c:v>
                </c:pt>
                <c:pt idx="8">
                  <c:v>0.86942276954332198</c:v>
                </c:pt>
                <c:pt idx="9">
                  <c:v>0.87580254493631504</c:v>
                </c:pt>
                <c:pt idx="10">
                  <c:v>0.88218324236724999</c:v>
                </c:pt>
                <c:pt idx="11">
                  <c:v>0.88855906204704005</c:v>
                </c:pt>
                <c:pt idx="12">
                  <c:v>0.89492405570290301</c:v>
                </c:pt>
                <c:pt idx="13">
                  <c:v>0.90127211577159005</c:v>
                </c:pt>
                <c:pt idx="14">
                  <c:v>0.90759700805528398</c:v>
                </c:pt>
                <c:pt idx="15">
                  <c:v>0.91389232502478501</c:v>
                </c:pt>
                <c:pt idx="16">
                  <c:v>0.92015152043572002</c:v>
                </c:pt>
                <c:pt idx="17">
                  <c:v>0.92636790280981596</c:v>
                </c:pt>
                <c:pt idx="18">
                  <c:v>0.93253463045392204</c:v>
                </c:pt>
                <c:pt idx="19">
                  <c:v>0.938644747391153</c:v>
                </c:pt>
                <c:pt idx="20">
                  <c:v>0.944691138327036</c:v>
                </c:pt>
                <c:pt idx="21">
                  <c:v>0.950666555965059</c:v>
                </c:pt>
                <c:pt idx="22">
                  <c:v>0.95656366302541895</c:v>
                </c:pt>
                <c:pt idx="23">
                  <c:v>0.96237493828387399</c:v>
                </c:pt>
                <c:pt idx="24">
                  <c:v>0.96809281767365596</c:v>
                </c:pt>
                <c:pt idx="25">
                  <c:v>0.97370955762251099</c:v>
                </c:pt>
                <c:pt idx="26">
                  <c:v>0.97921736686883898</c:v>
                </c:pt>
                <c:pt idx="27">
                  <c:v>0.98460835644220401</c:v>
                </c:pt>
                <c:pt idx="28">
                  <c:v>0.98987450458664195</c:v>
                </c:pt>
                <c:pt idx="29">
                  <c:v>0.99500777463855405</c:v>
                </c:pt>
                <c:pt idx="30">
                  <c:v>1</c:v>
                </c:pt>
                <c:pt idx="31">
                  <c:v>1.0048449389276899</c:v>
                </c:pt>
                <c:pt idx="32">
                  <c:v>1.00954412050412</c:v>
                </c:pt>
                <c:pt idx="33">
                  <c:v>1.0141011094221299</c:v>
                </c:pt>
                <c:pt idx="34">
                  <c:v>1.01851970895697</c:v>
                </c:pt>
                <c:pt idx="35">
                  <c:v>1.02280381354824</c:v>
                </c:pt>
                <c:pt idx="36">
                  <c:v>1.0269575170458201</c:v>
                </c:pt>
                <c:pt idx="37">
                  <c:v>1.03098506889578</c:v>
                </c:pt>
                <c:pt idx="38">
                  <c:v>1.0348907995236301</c:v>
                </c:pt>
                <c:pt idx="39">
                  <c:v>1.0386792434401</c:v>
                </c:pt>
                <c:pt idx="40">
                  <c:v>1.04235499795221</c:v>
                </c:pt>
                <c:pt idx="41">
                  <c:v>1.04592283446495</c:v>
                </c:pt>
                <c:pt idx="42">
                  <c:v>1.0493876228002099</c:v>
                </c:pt>
                <c:pt idx="43">
                  <c:v>1.0527543820409</c:v>
                </c:pt>
                <c:pt idx="44">
                  <c:v>1.0560281287543301</c:v>
                </c:pt>
                <c:pt idx="45">
                  <c:v>1.0592140850324001</c:v>
                </c:pt>
                <c:pt idx="46">
                  <c:v>1.06231753608539</c:v>
                </c:pt>
                <c:pt idx="47">
                  <c:v>1.0653438677804199</c:v>
                </c:pt>
                <c:pt idx="48">
                  <c:v>1.0682985742631299</c:v>
                </c:pt>
                <c:pt idx="49">
                  <c:v>1.07118712711523</c:v>
                </c:pt>
                <c:pt idx="50">
                  <c:v>1.07401520124829</c:v>
                </c:pt>
                <c:pt idx="51">
                  <c:v>1.0767884919078901</c:v>
                </c:pt>
                <c:pt idx="52">
                  <c:v>1.07951277624039</c:v>
                </c:pt>
                <c:pt idx="53">
                  <c:v>1.0821939582797899</c:v>
                </c:pt>
                <c:pt idx="54">
                  <c:v>1.08483785763856</c:v>
                </c:pt>
                <c:pt idx="55">
                  <c:v>1.0874504933232301</c:v>
                </c:pt>
                <c:pt idx="56">
                  <c:v>1.0900379270848499</c:v>
                </c:pt>
                <c:pt idx="57">
                  <c:v>1.09260625557086</c:v>
                </c:pt>
                <c:pt idx="58">
                  <c:v>1.09516167518723</c:v>
                </c:pt>
                <c:pt idx="59">
                  <c:v>1.0977103423461301</c:v>
                </c:pt>
                <c:pt idx="60">
                  <c:v>1.1002585720782001</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0.72156676398772601</c:v>
                </c:pt>
                <c:pt idx="1">
                  <c:v>0.73079834125376897</c:v>
                </c:pt>
                <c:pt idx="2">
                  <c:v>0.74013800456703605</c:v>
                </c:pt>
                <c:pt idx="3">
                  <c:v>0.74957760295324904</c:v>
                </c:pt>
                <c:pt idx="4">
                  <c:v>0.75910852919124705</c:v>
                </c:pt>
                <c:pt idx="5">
                  <c:v>0.76872171689548696</c:v>
                </c:pt>
                <c:pt idx="6">
                  <c:v>0.77840763066485497</c:v>
                </c:pt>
                <c:pt idx="7">
                  <c:v>0.78815624651761096</c:v>
                </c:pt>
                <c:pt idx="8">
                  <c:v>0.79795707973339403</c:v>
                </c:pt>
                <c:pt idx="9">
                  <c:v>0.807799138086152</c:v>
                </c:pt>
                <c:pt idx="10">
                  <c:v>0.81767096917357296</c:v>
                </c:pt>
                <c:pt idx="11">
                  <c:v>0.82756062046454504</c:v>
                </c:pt>
                <c:pt idx="12">
                  <c:v>0.837455667721556</c:v>
                </c:pt>
                <c:pt idx="13">
                  <c:v>0.84734320491776804</c:v>
                </c:pt>
                <c:pt idx="14">
                  <c:v>0.85720990505592298</c:v>
                </c:pt>
                <c:pt idx="15">
                  <c:v>0.86704195866975298</c:v>
                </c:pt>
                <c:pt idx="16">
                  <c:v>0.87682514440959702</c:v>
                </c:pt>
                <c:pt idx="17">
                  <c:v>0.886544837877425</c:v>
                </c:pt>
                <c:pt idx="18">
                  <c:v>0.89618602743327602</c:v>
                </c:pt>
                <c:pt idx="19">
                  <c:v>0.90573340046460504</c:v>
                </c:pt>
                <c:pt idx="20">
                  <c:v>0.91517130535753999</c:v>
                </c:pt>
                <c:pt idx="21">
                  <c:v>0.92448383536255596</c:v>
                </c:pt>
                <c:pt idx="22">
                  <c:v>0.93365494636635904</c:v>
                </c:pt>
                <c:pt idx="23">
                  <c:v>0.94266835864625598</c:v>
                </c:pt>
                <c:pt idx="24">
                  <c:v>0.95150785684127004</c:v>
                </c:pt>
                <c:pt idx="25">
                  <c:v>0.96015714407653496</c:v>
                </c:pt>
                <c:pt idx="26">
                  <c:v>0.96860015326801496</c:v>
                </c:pt>
                <c:pt idx="27">
                  <c:v>0.97682107493230697</c:v>
                </c:pt>
                <c:pt idx="28">
                  <c:v>0.98480443541549201</c:v>
                </c:pt>
                <c:pt idx="29">
                  <c:v>0.99253544434485097</c:v>
                </c:pt>
                <c:pt idx="30">
                  <c:v>1</c:v>
                </c:pt>
                <c:pt idx="31">
                  <c:v>1.00250654142513</c:v>
                </c:pt>
                <c:pt idx="32">
                  <c:v>1.0050004056855399</c:v>
                </c:pt>
                <c:pt idx="33">
                  <c:v>1.0074759160997999</c:v>
                </c:pt>
                <c:pt idx="34">
                  <c:v>1.0099271570092001</c:v>
                </c:pt>
                <c:pt idx="35">
                  <c:v>1.01234795004649</c:v>
                </c:pt>
                <c:pt idx="36">
                  <c:v>1.0147319444215299</c:v>
                </c:pt>
                <c:pt idx="37">
                  <c:v>1.0170726574436999</c:v>
                </c:pt>
                <c:pt idx="38">
                  <c:v>1.01936351982243</c:v>
                </c:pt>
                <c:pt idx="39">
                  <c:v>1.02159801770243</c:v>
                </c:pt>
                <c:pt idx="40">
                  <c:v>1.0237697330793101</c:v>
                </c:pt>
                <c:pt idx="41">
                  <c:v>1.0258725116784899</c:v>
                </c:pt>
                <c:pt idx="42">
                  <c:v>1.0279005533132299</c:v>
                </c:pt>
                <c:pt idx="43">
                  <c:v>1.0298485676809099</c:v>
                </c:pt>
                <c:pt idx="44">
                  <c:v>1.0317118245010699</c:v>
                </c:pt>
                <c:pt idx="45">
                  <c:v>1.0334863865406001</c:v>
                </c:pt>
                <c:pt idx="46">
                  <c:v>1.0351691483413801</c:v>
                </c:pt>
                <c:pt idx="47">
                  <c:v>1.0367579533525499</c:v>
                </c:pt>
                <c:pt idx="48">
                  <c:v>1.0382516744627399</c:v>
                </c:pt>
                <c:pt idx="49">
                  <c:v>1.0396501829912099</c:v>
                </c:pt>
                <c:pt idx="50">
                  <c:v>1.04095451906006</c:v>
                </c:pt>
                <c:pt idx="51">
                  <c:v>1.04216677571884</c:v>
                </c:pt>
                <c:pt idx="52">
                  <c:v>1.04329011897937</c:v>
                </c:pt>
                <c:pt idx="53">
                  <c:v>1.04432878311372</c:v>
                </c:pt>
                <c:pt idx="54">
                  <c:v>1.0452878478640699</c:v>
                </c:pt>
                <c:pt idx="55">
                  <c:v>1.0461733823878201</c:v>
                </c:pt>
                <c:pt idx="56">
                  <c:v>1.04699225428983</c:v>
                </c:pt>
                <c:pt idx="57">
                  <c:v>1.0477520263697999</c:v>
                </c:pt>
                <c:pt idx="58">
                  <c:v>1.0484609258473501</c:v>
                </c:pt>
                <c:pt idx="59">
                  <c:v>1.0491276477973801</c:v>
                </c:pt>
                <c:pt idx="60">
                  <c:v>1.0497614259624399</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0.92973275595235105</c:v>
                </c:pt>
                <c:pt idx="1">
                  <c:v>0.93189770080478396</c:v>
                </c:pt>
                <c:pt idx="2">
                  <c:v>0.93406953454248098</c:v>
                </c:pt>
                <c:pt idx="3">
                  <c:v>0.93624904713409296</c:v>
                </c:pt>
                <c:pt idx="4">
                  <c:v>0.93843702368680804</c:v>
                </c:pt>
                <c:pt idx="5">
                  <c:v>0.94063424333429102</c:v>
                </c:pt>
                <c:pt idx="6">
                  <c:v>0.94284147588960399</c:v>
                </c:pt>
                <c:pt idx="7">
                  <c:v>0.94505947566756499</c:v>
                </c:pt>
                <c:pt idx="8">
                  <c:v>0.94728898508292403</c:v>
                </c:pt>
                <c:pt idx="9">
                  <c:v>0.94953072063704402</c:v>
                </c:pt>
                <c:pt idx="10">
                  <c:v>0.95178537878160696</c:v>
                </c:pt>
                <c:pt idx="11">
                  <c:v>0.95405362123528104</c:v>
                </c:pt>
                <c:pt idx="12">
                  <c:v>0.95633607406907895</c:v>
                </c:pt>
                <c:pt idx="13">
                  <c:v>0.95863331640952698</c:v>
                </c:pt>
                <c:pt idx="14">
                  <c:v>0.96094588288403404</c:v>
                </c:pt>
                <c:pt idx="15">
                  <c:v>0.96327423763966302</c:v>
                </c:pt>
                <c:pt idx="16">
                  <c:v>0.96561877354723002</c:v>
                </c:pt>
                <c:pt idx="17">
                  <c:v>0.96797979604829298</c:v>
                </c:pt>
                <c:pt idx="18">
                  <c:v>0.970357504330293</c:v>
                </c:pt>
                <c:pt idx="19">
                  <c:v>0.97275198347886505</c:v>
                </c:pt>
                <c:pt idx="20">
                  <c:v>0.97516316520104396</c:v>
                </c:pt>
                <c:pt idx="21">
                  <c:v>0.97759080912002805</c:v>
                </c:pt>
                <c:pt idx="22">
                  <c:v>0.980034481669807</c:v>
                </c:pt>
                <c:pt idx="23">
                  <c:v>0.98249348600915598</c:v>
                </c:pt>
                <c:pt idx="24">
                  <c:v>0.98496685749139501</c:v>
                </c:pt>
                <c:pt idx="25">
                  <c:v>0.98745326059861205</c:v>
                </c:pt>
                <c:pt idx="26">
                  <c:v>0.98995095999352101</c:v>
                </c:pt>
                <c:pt idx="27">
                  <c:v>0.99245771866971599</c:v>
                </c:pt>
                <c:pt idx="28">
                  <c:v>0.99497067599746203</c:v>
                </c:pt>
                <c:pt idx="29">
                  <c:v>0.99748626331895895</c:v>
                </c:pt>
                <c:pt idx="30">
                  <c:v>1</c:v>
                </c:pt>
                <c:pt idx="31">
                  <c:v>1.0071887908613799</c:v>
                </c:pt>
                <c:pt idx="32">
                  <c:v>1.0141083779455999</c:v>
                </c:pt>
                <c:pt idx="33">
                  <c:v>1.0207698702241901</c:v>
                </c:pt>
                <c:pt idx="34">
                  <c:v>1.02718536711687</c:v>
                </c:pt>
                <c:pt idx="35">
                  <c:v>1.03336766865658</c:v>
                </c:pt>
                <c:pt idx="36">
                  <c:v>1.0393303843589301</c:v>
                </c:pt>
                <c:pt idx="37">
                  <c:v>1.0450877865083801</c:v>
                </c:pt>
                <c:pt idx="38">
                  <c:v>1.05065459584549</c:v>
                </c:pt>
                <c:pt idx="39">
                  <c:v>1.05604606905918</c:v>
                </c:pt>
                <c:pt idx="40">
                  <c:v>1.06127765516953</c:v>
                </c:pt>
                <c:pt idx="41">
                  <c:v>1.0663650338630499</c:v>
                </c:pt>
                <c:pt idx="42">
                  <c:v>1.07132385456622</c:v>
                </c:pt>
                <c:pt idx="43">
                  <c:v>1.07616966580053</c:v>
                </c:pt>
                <c:pt idx="44">
                  <c:v>1.08091754134899</c:v>
                </c:pt>
                <c:pt idx="45">
                  <c:v>1.08558225105073</c:v>
                </c:pt>
                <c:pt idx="46">
                  <c:v>1.09017791853894</c:v>
                </c:pt>
                <c:pt idx="47">
                  <c:v>1.0947179647354099</c:v>
                </c:pt>
                <c:pt idx="48">
                  <c:v>1.09921502834387</c:v>
                </c:pt>
                <c:pt idx="49">
                  <c:v>1.1036807188318201</c:v>
                </c:pt>
                <c:pt idx="50">
                  <c:v>1.10812588964403</c:v>
                </c:pt>
                <c:pt idx="51">
                  <c:v>1.11256037260017</c:v>
                </c:pt>
                <c:pt idx="52">
                  <c:v>1.11699307111838</c:v>
                </c:pt>
                <c:pt idx="53">
                  <c:v>1.12143204541911</c:v>
                </c:pt>
                <c:pt idx="54">
                  <c:v>1.12588430045431</c:v>
                </c:pt>
                <c:pt idx="55">
                  <c:v>1.13035620609066</c:v>
                </c:pt>
                <c:pt idx="56">
                  <c:v>1.13485336459283</c:v>
                </c:pt>
                <c:pt idx="57">
                  <c:v>1.1393806928236201</c:v>
                </c:pt>
                <c:pt idx="58">
                  <c:v>1.14394257833651</c:v>
                </c:pt>
                <c:pt idx="59">
                  <c:v>1.14854279002507</c:v>
                </c:pt>
                <c:pt idx="60">
                  <c:v>1.1531848051300699</c:v>
                </c:pt>
              </c:numCache>
            </c:numRef>
          </c:yVal>
          <c:smooth val="1"/>
        </c:ser>
        <c:dLbls>
          <c:showLegendKey val="0"/>
          <c:showVal val="0"/>
          <c:showCatName val="0"/>
          <c:showSerName val="0"/>
          <c:showPercent val="0"/>
          <c:showBubbleSize val="0"/>
        </c:dLbls>
        <c:axId val="670621600"/>
        <c:axId val="670621992"/>
      </c:scatterChart>
      <c:valAx>
        <c:axId val="670621600"/>
        <c:scaling>
          <c:orientation val="minMax"/>
          <c:max val="6"/>
          <c:min val="0"/>
        </c:scaling>
        <c:delete val="0"/>
        <c:axPos val="b"/>
        <c:title>
          <c:tx>
            <c:rich>
              <a:bodyPr/>
              <a:lstStyle/>
              <a:p>
                <a:pPr>
                  <a:defRPr sz="1700"/>
                </a:pPr>
                <a:r>
                  <a:rPr lang="en-US" sz="1700" dirty="0" smtClean="0"/>
                  <a:t>Oxygen Required at Rest (L/min)</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0621992"/>
        <c:crosses val="autoZero"/>
        <c:crossBetween val="midCat"/>
        <c:majorUnit val="1"/>
      </c:valAx>
      <c:valAx>
        <c:axId val="67062199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67062160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58"/>
          <c:h val="0.80568876471086259"/>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Sheet1!$B$2:$B$52</c:f>
              <c:numCache>
                <c:formatCode>General</c:formatCode>
                <c:ptCount val="51"/>
                <c:pt idx="0">
                  <c:v>1.33668209140494</c:v>
                </c:pt>
                <c:pt idx="1">
                  <c:v>1.3158051901707599</c:v>
                </c:pt>
                <c:pt idx="2">
                  <c:v>1.2952543051438701</c:v>
                </c:pt>
                <c:pt idx="3">
                  <c:v>1.2750244416815599</c:v>
                </c:pt>
                <c:pt idx="4">
                  <c:v>1.2551104902066701</c:v>
                </c:pt>
                <c:pt idx="5">
                  <c:v>1.2355076108754399</c:v>
                </c:pt>
                <c:pt idx="6">
                  <c:v>1.21621089811765</c:v>
                </c:pt>
                <c:pt idx="7">
                  <c:v>1.1972155251533401</c:v>
                </c:pt>
                <c:pt idx="8">
                  <c:v>1.1785342206523099</c:v>
                </c:pt>
                <c:pt idx="9">
                  <c:v>1.16024682788861</c:v>
                </c:pt>
                <c:pt idx="10">
                  <c:v>1.1424449977334701</c:v>
                </c:pt>
                <c:pt idx="11">
                  <c:v>1.12521435561617</c:v>
                </c:pt>
                <c:pt idx="12">
                  <c:v>1.10863512044644</c:v>
                </c:pt>
                <c:pt idx="13">
                  <c:v>1.0927824796435699</c:v>
                </c:pt>
                <c:pt idx="14">
                  <c:v>1.07772747175228</c:v>
                </c:pt>
                <c:pt idx="15">
                  <c:v>1.06353709141613</c:v>
                </c:pt>
                <c:pt idx="16">
                  <c:v>1.0502752631575101</c:v>
                </c:pt>
                <c:pt idx="17">
                  <c:v>1.0380034390723101</c:v>
                </c:pt>
                <c:pt idx="18">
                  <c:v>1.0267812411644399</c:v>
                </c:pt>
                <c:pt idx="19">
                  <c:v>1.01666753237036</c:v>
                </c:pt>
                <c:pt idx="20">
                  <c:v>1.0077207363182701</c:v>
                </c:pt>
                <c:pt idx="21">
                  <c:v>1</c:v>
                </c:pt>
                <c:pt idx="22">
                  <c:v>0.99353933189280497</c:v>
                </c:pt>
                <c:pt idx="23">
                  <c:v>0.98826958105936302</c:v>
                </c:pt>
                <c:pt idx="24">
                  <c:v>0.98410077063482104</c:v>
                </c:pt>
                <c:pt idx="25">
                  <c:v>0.98094776417027996</c:v>
                </c:pt>
                <c:pt idx="26">
                  <c:v>0.97872970957144301</c:v>
                </c:pt>
                <c:pt idx="27">
                  <c:v>0.97736923287006106</c:v>
                </c:pt>
                <c:pt idx="28">
                  <c:v>0.97679164324723</c:v>
                </c:pt>
                <c:pt idx="29">
                  <c:v>0.97692466415302004</c:v>
                </c:pt>
                <c:pt idx="30">
                  <c:v>0.97769740339798095</c:v>
                </c:pt>
                <c:pt idx="31">
                  <c:v>0.97904017244379904</c:v>
                </c:pt>
                <c:pt idx="32">
                  <c:v>0.98088400198208803</c:v>
                </c:pt>
                <c:pt idx="33">
                  <c:v>0.98316012665278596</c:v>
                </c:pt>
                <c:pt idx="34">
                  <c:v>0.98579997954009002</c:v>
                </c:pt>
                <c:pt idx="35">
                  <c:v>0.98873449920634104</c:v>
                </c:pt>
                <c:pt idx="36">
                  <c:v>0.99189413956157502</c:v>
                </c:pt>
                <c:pt idx="37">
                  <c:v>0.995208626719436</c:v>
                </c:pt>
                <c:pt idx="38">
                  <c:v>0.99860671389781897</c:v>
                </c:pt>
                <c:pt idx="39">
                  <c:v>1.0020286093408199</c:v>
                </c:pt>
                <c:pt idx="40">
                  <c:v>1.0054622643950799</c:v>
                </c:pt>
                <c:pt idx="41">
                  <c:v>1.00890765154575</c:v>
                </c:pt>
                <c:pt idx="42">
                  <c:v>1.01236487903878</c:v>
                </c:pt>
                <c:pt idx="43">
                  <c:v>1.0158338429195299</c:v>
                </c:pt>
                <c:pt idx="44">
                  <c:v>1.01931480441755</c:v>
                </c:pt>
                <c:pt idx="45">
                  <c:v>1.0228076596484199</c:v>
                </c:pt>
                <c:pt idx="46">
                  <c:v>1.02631251834941</c:v>
                </c:pt>
                <c:pt idx="47">
                  <c:v>1.02982938716237</c:v>
                </c:pt>
                <c:pt idx="48">
                  <c:v>1.0333581948298101</c:v>
                </c:pt>
                <c:pt idx="49">
                  <c:v>1.03689920708781</c:v>
                </c:pt>
                <c:pt idx="50">
                  <c:v>1.0404523182598</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Sheet1!$C$2:$C$52</c:f>
              <c:numCache>
                <c:formatCode>General</c:formatCode>
                <c:ptCount val="51"/>
                <c:pt idx="0">
                  <c:v>1.1210127719207701</c:v>
                </c:pt>
                <c:pt idx="1">
                  <c:v>1.1145337009537399</c:v>
                </c:pt>
                <c:pt idx="2">
                  <c:v>1.1080879692341901</c:v>
                </c:pt>
                <c:pt idx="3">
                  <c:v>1.1016746317059301</c:v>
                </c:pt>
                <c:pt idx="4">
                  <c:v>1.0952924612063599</c:v>
                </c:pt>
                <c:pt idx="5">
                  <c:v>1.0889399838831999</c:v>
                </c:pt>
                <c:pt idx="6">
                  <c:v>1.0826152414164301</c:v>
                </c:pt>
                <c:pt idx="7">
                  <c:v>1.0763156332416901</c:v>
                </c:pt>
                <c:pt idx="8">
                  <c:v>1.0700409344744799</c:v>
                </c:pt>
                <c:pt idx="9">
                  <c:v>1.0638032267186499</c:v>
                </c:pt>
                <c:pt idx="10">
                  <c:v>1.0576180345744299</c:v>
                </c:pt>
                <c:pt idx="11">
                  <c:v>1.05150137024308</c:v>
                </c:pt>
                <c:pt idx="12">
                  <c:v>1.0454702389071999</c:v>
                </c:pt>
                <c:pt idx="13">
                  <c:v>1.0395432128170801</c:v>
                </c:pt>
                <c:pt idx="14">
                  <c:v>1.03374143933528</c:v>
                </c:pt>
                <c:pt idx="15">
                  <c:v>1.0280897699566001</c:v>
                </c:pt>
                <c:pt idx="16">
                  <c:v>1.0226188490446599</c:v>
                </c:pt>
                <c:pt idx="17">
                  <c:v>1.01736809478648</c:v>
                </c:pt>
                <c:pt idx="18">
                  <c:v>1.01239030809404</c:v>
                </c:pt>
                <c:pt idx="19">
                  <c:v>1.0077589372060201</c:v>
                </c:pt>
                <c:pt idx="20">
                  <c:v>1.00357855425303</c:v>
                </c:pt>
                <c:pt idx="21">
                  <c:v>1</c:v>
                </c:pt>
                <c:pt idx="22">
                  <c:v>0.98987400690056504</c:v>
                </c:pt>
                <c:pt idx="23">
                  <c:v>0.98119147781218796</c:v>
                </c:pt>
                <c:pt idx="24">
                  <c:v>0.97362783266429898</c:v>
                </c:pt>
                <c:pt idx="25">
                  <c:v>0.96690041163419804</c:v>
                </c:pt>
                <c:pt idx="26">
                  <c:v>0.96078048312584197</c:v>
                </c:pt>
                <c:pt idx="27">
                  <c:v>0.95509482856309602</c:v>
                </c:pt>
                <c:pt idx="28">
                  <c:v>0.94971873353709302</c:v>
                </c:pt>
                <c:pt idx="29">
                  <c:v>0.94456539554000396</c:v>
                </c:pt>
                <c:pt idx="30">
                  <c:v>0.93957467054580301</c:v>
                </c:pt>
                <c:pt idx="31">
                  <c:v>0.93470463194278697</c:v>
                </c:pt>
                <c:pt idx="32">
                  <c:v>0.92992522451076598</c:v>
                </c:pt>
                <c:pt idx="33">
                  <c:v>0.92521395330561096</c:v>
                </c:pt>
                <c:pt idx="34">
                  <c:v>0.92055334907091102</c:v>
                </c:pt>
                <c:pt idx="35">
                  <c:v>0.91592889643994402</c:v>
                </c:pt>
                <c:pt idx="36">
                  <c:v>0.91132809785429902</c:v>
                </c:pt>
                <c:pt idx="37">
                  <c:v>0.90673969739915405</c:v>
                </c:pt>
                <c:pt idx="38">
                  <c:v>0.90215314939845204</c:v>
                </c:pt>
                <c:pt idx="39">
                  <c:v>0.89756140909328996</c:v>
                </c:pt>
                <c:pt idx="40">
                  <c:v>0.89296840953373402</c:v>
                </c:pt>
                <c:pt idx="41">
                  <c:v>0.88837933633928101</c:v>
                </c:pt>
                <c:pt idx="42">
                  <c:v>0.88379807301658397</c:v>
                </c:pt>
                <c:pt idx="43">
                  <c:v>0.87922748787742999</c:v>
                </c:pt>
                <c:pt idx="44">
                  <c:v>0.87466992154413203</c:v>
                </c:pt>
                <c:pt idx="45">
                  <c:v>0.87012705842738103</c:v>
                </c:pt>
                <c:pt idx="46">
                  <c:v>0.86560027677287499</c:v>
                </c:pt>
                <c:pt idx="47">
                  <c:v>0.86109064754909803</c:v>
                </c:pt>
                <c:pt idx="48">
                  <c:v>0.85659898235724896</c:v>
                </c:pt>
                <c:pt idx="49">
                  <c:v>0.852126057915639</c:v>
                </c:pt>
                <c:pt idx="50">
                  <c:v>0.84767237053117095</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3</c:v>
                </c:pt>
                <c:pt idx="1">
                  <c:v>3.1</c:v>
                </c:pt>
                <c:pt idx="2">
                  <c:v>3.2</c:v>
                </c:pt>
                <c:pt idx="3">
                  <c:v>3.3</c:v>
                </c:pt>
                <c:pt idx="4">
                  <c:v>3.4</c:v>
                </c:pt>
                <c:pt idx="5">
                  <c:v>3.5</c:v>
                </c:pt>
                <c:pt idx="6">
                  <c:v>3.6</c:v>
                </c:pt>
                <c:pt idx="7">
                  <c:v>3.7</c:v>
                </c:pt>
                <c:pt idx="8">
                  <c:v>3.8</c:v>
                </c:pt>
                <c:pt idx="9">
                  <c:v>3.9</c:v>
                </c:pt>
                <c:pt idx="10">
                  <c:v>4</c:v>
                </c:pt>
                <c:pt idx="11">
                  <c:v>4.0999999999999996</c:v>
                </c:pt>
                <c:pt idx="12">
                  <c:v>4.2</c:v>
                </c:pt>
                <c:pt idx="13">
                  <c:v>4.3</c:v>
                </c:pt>
                <c:pt idx="14">
                  <c:v>4.4000000000000004</c:v>
                </c:pt>
                <c:pt idx="15">
                  <c:v>4.5</c:v>
                </c:pt>
                <c:pt idx="16">
                  <c:v>4.5999999999999996</c:v>
                </c:pt>
                <c:pt idx="17">
                  <c:v>4.7</c:v>
                </c:pt>
                <c:pt idx="18">
                  <c:v>4.8</c:v>
                </c:pt>
                <c:pt idx="19">
                  <c:v>4.9000000000000004</c:v>
                </c:pt>
                <c:pt idx="20">
                  <c:v>5</c:v>
                </c:pt>
                <c:pt idx="21">
                  <c:v>5.0999999999999996</c:v>
                </c:pt>
                <c:pt idx="22">
                  <c:v>5.2</c:v>
                </c:pt>
                <c:pt idx="23">
                  <c:v>5.3</c:v>
                </c:pt>
                <c:pt idx="24">
                  <c:v>5.4</c:v>
                </c:pt>
                <c:pt idx="25">
                  <c:v>5.5</c:v>
                </c:pt>
                <c:pt idx="26">
                  <c:v>5.6</c:v>
                </c:pt>
                <c:pt idx="27">
                  <c:v>5.7</c:v>
                </c:pt>
                <c:pt idx="28">
                  <c:v>5.8</c:v>
                </c:pt>
                <c:pt idx="29">
                  <c:v>5.9</c:v>
                </c:pt>
                <c:pt idx="30">
                  <c:v>6</c:v>
                </c:pt>
                <c:pt idx="31">
                  <c:v>6.1</c:v>
                </c:pt>
                <c:pt idx="32">
                  <c:v>6.2</c:v>
                </c:pt>
                <c:pt idx="33">
                  <c:v>6.3</c:v>
                </c:pt>
                <c:pt idx="34">
                  <c:v>6.4</c:v>
                </c:pt>
                <c:pt idx="35">
                  <c:v>6.5</c:v>
                </c:pt>
                <c:pt idx="36">
                  <c:v>6.6</c:v>
                </c:pt>
                <c:pt idx="37">
                  <c:v>6.7</c:v>
                </c:pt>
                <c:pt idx="38">
                  <c:v>6.8</c:v>
                </c:pt>
                <c:pt idx="39">
                  <c:v>6.9</c:v>
                </c:pt>
                <c:pt idx="40">
                  <c:v>7</c:v>
                </c:pt>
                <c:pt idx="41">
                  <c:v>7.1</c:v>
                </c:pt>
                <c:pt idx="42">
                  <c:v>7.2</c:v>
                </c:pt>
                <c:pt idx="43">
                  <c:v>7.3</c:v>
                </c:pt>
                <c:pt idx="44">
                  <c:v>7.4</c:v>
                </c:pt>
                <c:pt idx="45">
                  <c:v>7.5</c:v>
                </c:pt>
                <c:pt idx="46">
                  <c:v>7.6</c:v>
                </c:pt>
                <c:pt idx="47">
                  <c:v>7.7</c:v>
                </c:pt>
                <c:pt idx="48">
                  <c:v>7.8</c:v>
                </c:pt>
                <c:pt idx="49">
                  <c:v>7.9</c:v>
                </c:pt>
                <c:pt idx="50">
                  <c:v>8</c:v>
                </c:pt>
              </c:numCache>
            </c:numRef>
          </c:xVal>
          <c:yVal>
            <c:numRef>
              <c:f>Sheet1!$D$2:$D$52</c:f>
              <c:numCache>
                <c:formatCode>General</c:formatCode>
                <c:ptCount val="51"/>
                <c:pt idx="0">
                  <c:v>1.5938435834422</c:v>
                </c:pt>
                <c:pt idx="1">
                  <c:v>1.5534239090291699</c:v>
                </c:pt>
                <c:pt idx="2">
                  <c:v>1.5140347712223501</c:v>
                </c:pt>
                <c:pt idx="3">
                  <c:v>1.4756510498639901</c:v>
                </c:pt>
                <c:pt idx="4">
                  <c:v>1.43824813775472</c:v>
                </c:pt>
                <c:pt idx="5">
                  <c:v>1.4018027431481199</c:v>
                </c:pt>
                <c:pt idx="6">
                  <c:v>1.36629237434795</c:v>
                </c:pt>
                <c:pt idx="7">
                  <c:v>1.33169580502259</c:v>
                </c:pt>
                <c:pt idx="8">
                  <c:v>1.2980278272538099</c:v>
                </c:pt>
                <c:pt idx="9">
                  <c:v>1.26543393347086</c:v>
                </c:pt>
                <c:pt idx="10">
                  <c:v>1.2340755643141099</c:v>
                </c:pt>
                <c:pt idx="11">
                  <c:v>1.2040948132973099</c:v>
                </c:pt>
                <c:pt idx="12">
                  <c:v>1.1756162772954799</c:v>
                </c:pt>
                <c:pt idx="13">
                  <c:v>1.1487483474398601</c:v>
                </c:pt>
                <c:pt idx="14">
                  <c:v>1.1235851240678001</c:v>
                </c:pt>
                <c:pt idx="15">
                  <c:v>1.1002065946688899</c:v>
                </c:pt>
                <c:pt idx="16">
                  <c:v>1.0786796365342499</c:v>
                </c:pt>
                <c:pt idx="17">
                  <c:v>1.0590573314097</c:v>
                </c:pt>
                <c:pt idx="18">
                  <c:v>1.04137673857429</c:v>
                </c:pt>
                <c:pt idx="19">
                  <c:v>1.0256548795704199</c:v>
                </c:pt>
                <c:pt idx="20">
                  <c:v>1.01188001487504</c:v>
                </c:pt>
                <c:pt idx="21">
                  <c:v>1</c:v>
                </c:pt>
                <c:pt idx="22">
                  <c:v>0.99721822892270295</c:v>
                </c:pt>
                <c:pt idx="23">
                  <c:v>0.99539874421350805</c:v>
                </c:pt>
                <c:pt idx="24">
                  <c:v>0.99468636194787796</c:v>
                </c:pt>
                <c:pt idx="25">
                  <c:v>0.99519919988897099</c:v>
                </c:pt>
                <c:pt idx="26">
                  <c:v>0.99701426207294797</c:v>
                </c:pt>
                <c:pt idx="27">
                  <c:v>1.00016311343466</c:v>
                </c:pt>
                <c:pt idx="28">
                  <c:v>1.0046362998064999</c:v>
                </c:pt>
                <c:pt idx="29">
                  <c:v>1.01039250848786</c:v>
                </c:pt>
                <c:pt idx="30">
                  <c:v>1.0173669454668</c:v>
                </c:pt>
                <c:pt idx="31">
                  <c:v>1.0254786662033499</c:v>
                </c:pt>
                <c:pt idx="32">
                  <c:v>1.0346352588194101</c:v>
                </c:pt>
                <c:pt idx="33">
                  <c:v>1.0447354703054701</c:v>
                </c:pt>
                <c:pt idx="34">
                  <c:v>1.05567113589023</c:v>
                </c:pt>
                <c:pt idx="35">
                  <c:v>1.0673272933309099</c:v>
                </c:pt>
                <c:pt idx="36">
                  <c:v>1.0795826293659301</c:v>
                </c:pt>
                <c:pt idx="37">
                  <c:v>1.09230930722203</c:v>
                </c:pt>
                <c:pt idx="38">
                  <c:v>1.1053725963343799</c:v>
                </c:pt>
                <c:pt idx="39">
                  <c:v>1.11865475026582</c:v>
                </c:pt>
                <c:pt idx="40">
                  <c:v>1.13212780466708</c:v>
                </c:pt>
                <c:pt idx="41">
                  <c:v>1.14578829978416</c:v>
                </c:pt>
                <c:pt idx="42">
                  <c:v>1.15963440021211</c:v>
                </c:pt>
                <c:pt idx="43">
                  <c:v>1.1736648485727501</c:v>
                </c:pt>
                <c:pt idx="44">
                  <c:v>1.18787973029934</c:v>
                </c:pt>
                <c:pt idx="45">
                  <c:v>1.2022790217858501</c:v>
                </c:pt>
                <c:pt idx="46">
                  <c:v>1.21686350338019</c:v>
                </c:pt>
                <c:pt idx="47">
                  <c:v>1.23163405581263</c:v>
                </c:pt>
                <c:pt idx="48">
                  <c:v>1.2465916733678499</c:v>
                </c:pt>
                <c:pt idx="49">
                  <c:v>1.2617381614748899</c:v>
                </c:pt>
                <c:pt idx="50">
                  <c:v>1.2770748041414399</c:v>
                </c:pt>
              </c:numCache>
            </c:numRef>
          </c:yVal>
          <c:smooth val="1"/>
        </c:ser>
        <c:dLbls>
          <c:showLegendKey val="0"/>
          <c:showVal val="0"/>
          <c:showCatName val="0"/>
          <c:showSerName val="0"/>
          <c:showPercent val="0"/>
          <c:showBubbleSize val="0"/>
        </c:dLbls>
        <c:axId val="670623952"/>
        <c:axId val="670624344"/>
      </c:scatterChart>
      <c:valAx>
        <c:axId val="670623952"/>
        <c:scaling>
          <c:orientation val="minMax"/>
          <c:max val="8"/>
          <c:min val="3"/>
        </c:scaling>
        <c:delete val="0"/>
        <c:axPos val="b"/>
        <c:title>
          <c:tx>
            <c:rich>
              <a:bodyPr/>
              <a:lstStyle/>
              <a:p>
                <a:pPr>
                  <a:defRPr sz="1700"/>
                </a:pPr>
                <a:r>
                  <a:rPr lang="en-US" sz="1700" dirty="0" smtClean="0"/>
                  <a:t>Cardiac output</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0624344"/>
        <c:crosses val="autoZero"/>
        <c:crossBetween val="midCat"/>
        <c:majorUnit val="1"/>
      </c:valAx>
      <c:valAx>
        <c:axId val="67062434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67062395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92"/>
          <c:h val="0.80568876471086259"/>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Sheet1!$B$2:$B$57</c:f>
              <c:numCache>
                <c:formatCode>General</c:formatCode>
                <c:ptCount val="56"/>
                <c:pt idx="0">
                  <c:v>1.17104944054813</c:v>
                </c:pt>
                <c:pt idx="1">
                  <c:v>1.1622772676445301</c:v>
                </c:pt>
                <c:pt idx="2">
                  <c:v>1.15357080590118</c:v>
                </c:pt>
                <c:pt idx="3">
                  <c:v>1.1449295630846801</c:v>
                </c:pt>
                <c:pt idx="4">
                  <c:v>1.1363530506488599</c:v>
                </c:pt>
                <c:pt idx="5">
                  <c:v>1.1278407837072</c:v>
                </c:pt>
                <c:pt idx="6">
                  <c:v>1.1193922810054</c:v>
                </c:pt>
                <c:pt idx="7">
                  <c:v>1.1110070648941699</c:v>
                </c:pt>
                <c:pt idx="8">
                  <c:v>1.1026846613022201</c:v>
                </c:pt>
                <c:pt idx="9">
                  <c:v>1.0944245997094699</c:v>
                </c:pt>
                <c:pt idx="10">
                  <c:v>1.08622641312043</c:v>
                </c:pt>
                <c:pt idx="11">
                  <c:v>1.07808963803783</c:v>
                </c:pt>
                <c:pt idx="12">
                  <c:v>1.07001381443637</c:v>
                </c:pt>
                <c:pt idx="13">
                  <c:v>1.0619984857367699</c:v>
                </c:pt>
                <c:pt idx="14">
                  <c:v>1.0540431987798999</c:v>
                </c:pt>
                <c:pt idx="15">
                  <c:v>1.04614750380119</c:v>
                </c:pt>
                <c:pt idx="16">
                  <c:v>1.0383109544051901</c:v>
                </c:pt>
                <c:pt idx="17">
                  <c:v>1.0305331075403501</c:v>
                </c:pt>
                <c:pt idx="18">
                  <c:v>1.0228135234739499</c:v>
                </c:pt>
                <c:pt idx="19">
                  <c:v>1.01515176576724</c:v>
                </c:pt>
                <c:pt idx="20">
                  <c:v>1.0075474012507999</c:v>
                </c:pt>
                <c:pt idx="21">
                  <c:v>1</c:v>
                </c:pt>
                <c:pt idx="22">
                  <c:v>0.99250913531072404</c:v>
                </c:pt>
                <c:pt idx="23">
                  <c:v>0.98507438367524103</c:v>
                </c:pt>
                <c:pt idx="24">
                  <c:v>0.97769532475825804</c:v>
                </c:pt>
                <c:pt idx="25">
                  <c:v>0.97037154137315595</c:v>
                </c:pt>
                <c:pt idx="26">
                  <c:v>0.96310261945840603</c:v>
                </c:pt>
                <c:pt idx="27">
                  <c:v>0.95588814805415601</c:v>
                </c:pt>
                <c:pt idx="28">
                  <c:v>0.94872771927900001</c:v>
                </c:pt>
                <c:pt idx="29">
                  <c:v>0.94162092830691502</c:v>
                </c:pt>
                <c:pt idx="30">
                  <c:v>0.93456737334437801</c:v>
                </c:pt>
                <c:pt idx="31">
                  <c:v>0.92756665560764295</c:v>
                </c:pt>
                <c:pt idx="32">
                  <c:v>0.92061837930020196</c:v>
                </c:pt>
                <c:pt idx="33">
                  <c:v>0.91372215159040404</c:v>
                </c:pt>
                <c:pt idx="34">
                  <c:v>0.906877582589246</c:v>
                </c:pt>
                <c:pt idx="35">
                  <c:v>0.90008428532833196</c:v>
                </c:pt>
                <c:pt idx="36">
                  <c:v>0.89334187573799395</c:v>
                </c:pt>
                <c:pt idx="37">
                  <c:v>0.88664997262557699</c:v>
                </c:pt>
                <c:pt idx="38">
                  <c:v>0.88000819765388905</c:v>
                </c:pt>
                <c:pt idx="39">
                  <c:v>0.87341617531980997</c:v>
                </c:pt>
                <c:pt idx="40">
                  <c:v>0.86687353293306402</c:v>
                </c:pt>
                <c:pt idx="41">
                  <c:v>0.86037990059514802</c:v>
                </c:pt>
                <c:pt idx="42">
                  <c:v>0.85393491117841702</c:v>
                </c:pt>
                <c:pt idx="43">
                  <c:v>0.847538200305331</c:v>
                </c:pt>
                <c:pt idx="44">
                  <c:v>0.841189406327851</c:v>
                </c:pt>
                <c:pt idx="45">
                  <c:v>0.83488817030699702</c:v>
                </c:pt>
                <c:pt idx="46">
                  <c:v>0.82863413599254998</c:v>
                </c:pt>
                <c:pt idx="47">
                  <c:v>0.82242694980291497</c:v>
                </c:pt>
                <c:pt idx="48">
                  <c:v>0.81626626080512699</c:v>
                </c:pt>
                <c:pt idx="49">
                  <c:v>0.81015172069501495</c:v>
                </c:pt>
                <c:pt idx="50">
                  <c:v>0.80408298377750398</c:v>
                </c:pt>
                <c:pt idx="51">
                  <c:v>0.79805970694707795</c:v>
                </c:pt>
                <c:pt idx="52">
                  <c:v>0.79208154966837396</c:v>
                </c:pt>
                <c:pt idx="53">
                  <c:v>0.78614817395693604</c:v>
                </c:pt>
                <c:pt idx="54">
                  <c:v>0.78025924436010397</c:v>
                </c:pt>
                <c:pt idx="55">
                  <c:v>0.77441442793804605</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Sheet1!$C$2:$C$57</c:f>
              <c:numCache>
                <c:formatCode>General</c:formatCode>
                <c:ptCount val="56"/>
                <c:pt idx="0">
                  <c:v>1.0821985242893299</c:v>
                </c:pt>
                <c:pt idx="1">
                  <c:v>1.0781353195590599</c:v>
                </c:pt>
                <c:pt idx="2">
                  <c:v>1.07408737047026</c:v>
                </c:pt>
                <c:pt idx="3">
                  <c:v>1.0700546197443499</c:v>
                </c:pt>
                <c:pt idx="4">
                  <c:v>1.0660370103178001</c:v>
                </c:pt>
                <c:pt idx="5">
                  <c:v>1.0620344853413399</c:v>
                </c:pt>
                <c:pt idx="6">
                  <c:v>1.0580469881791399</c:v>
                </c:pt>
                <c:pt idx="7">
                  <c:v>1.0540744624080201</c:v>
                </c:pt>
                <c:pt idx="8">
                  <c:v>1.0501168518166399</c:v>
                </c:pt>
                <c:pt idx="9">
                  <c:v>1.04617410040471</c:v>
                </c:pt>
                <c:pt idx="10">
                  <c:v>1.0422461523822</c:v>
                </c:pt>
                <c:pt idx="11">
                  <c:v>1.03833295216855</c:v>
                </c:pt>
                <c:pt idx="12">
                  <c:v>1.03443444439189</c:v>
                </c:pt>
                <c:pt idx="13">
                  <c:v>1.0305505738882199</c:v>
                </c:pt>
                <c:pt idx="14">
                  <c:v>1.0266812857006899</c:v>
                </c:pt>
                <c:pt idx="15">
                  <c:v>1.02282652507877</c:v>
                </c:pt>
                <c:pt idx="16">
                  <c:v>1.0189862374775001</c:v>
                </c:pt>
                <c:pt idx="17">
                  <c:v>1.0151603685567201</c:v>
                </c:pt>
                <c:pt idx="18">
                  <c:v>1.0113488641802899</c:v>
                </c:pt>
                <c:pt idx="19">
                  <c:v>1.00755167041533</c:v>
                </c:pt>
                <c:pt idx="20">
                  <c:v>1.00376873353145</c:v>
                </c:pt>
                <c:pt idx="21">
                  <c:v>1</c:v>
                </c:pt>
                <c:pt idx="22">
                  <c:v>0.98878686653597003</c:v>
                </c:pt>
                <c:pt idx="23">
                  <c:v>0.97769946743402203</c:v>
                </c:pt>
                <c:pt idx="24">
                  <c:v>0.96673639281797397</c:v>
                </c:pt>
                <c:pt idx="25">
                  <c:v>0.95589624862077105</c:v>
                </c:pt>
                <c:pt idx="26">
                  <c:v>0.94517765640722096</c:v>
                </c:pt>
                <c:pt idx="27">
                  <c:v>0.93457925319870805</c:v>
                </c:pt>
                <c:pt idx="28">
                  <c:v>0.92409969129987701</c:v>
                </c:pt>
                <c:pt idx="29">
                  <c:v>0.91373763812726305</c:v>
                </c:pt>
                <c:pt idx="30">
                  <c:v>0.90349177603983399</c:v>
                </c:pt>
                <c:pt idx="31">
                  <c:v>0.89336080217144598</c:v>
                </c:pt>
                <c:pt idx="32">
                  <c:v>0.88334342826516499</c:v>
                </c:pt>
                <c:pt idx="33">
                  <c:v>0.87343838050945399</c:v>
                </c:pt>
                <c:pt idx="34">
                  <c:v>0.86364439937619497</c:v>
                </c:pt>
                <c:pt idx="35">
                  <c:v>0.85396023946052801</c:v>
                </c:pt>
                <c:pt idx="36">
                  <c:v>0.84438466932248202</c:v>
                </c:pt>
                <c:pt idx="37">
                  <c:v>0.83491647133038904</c:v>
                </c:pt>
                <c:pt idx="38">
                  <c:v>0.82555444150604396</c:v>
                </c:pt>
                <c:pt idx="39">
                  <c:v>0.816297389371614</c:v>
                </c:pt>
                <c:pt idx="40">
                  <c:v>0.807144137798251</c:v>
                </c:pt>
                <c:pt idx="41">
                  <c:v>0.79809352285641</c:v>
                </c:pt>
                <c:pt idx="42">
                  <c:v>0.78914439366784295</c:v>
                </c:pt>
                <c:pt idx="43">
                  <c:v>0.78029561225925503</c:v>
                </c:pt>
                <c:pt idx="44">
                  <c:v>0.77154605341759497</c:v>
                </c:pt>
                <c:pt idx="45">
                  <c:v>0.76289460454697799</c:v>
                </c:pt>
                <c:pt idx="46">
                  <c:v>0.75434016552720495</c:v>
                </c:pt>
                <c:pt idx="47">
                  <c:v>0.74588164857386996</c:v>
                </c:pt>
                <c:pt idx="48">
                  <c:v>0.73751797810004005</c:v>
                </c:pt>
                <c:pt idx="49">
                  <c:v>0.72924809057948303</c:v>
                </c:pt>
                <c:pt idx="50">
                  <c:v>0.721070934411426</c:v>
                </c:pt>
                <c:pt idx="51">
                  <c:v>0.71298546978683797</c:v>
                </c:pt>
                <c:pt idx="52">
                  <c:v>0.70499066855620396</c:v>
                </c:pt>
                <c:pt idx="53">
                  <c:v>0.69708551409878805</c:v>
                </c:pt>
                <c:pt idx="54">
                  <c:v>0.68926900119335599</c:v>
                </c:pt>
                <c:pt idx="55">
                  <c:v>0.681540135890357</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Sheet1!$A$2:$A$57</c:f>
              <c:numCache>
                <c:formatCode>General</c:formatCode>
                <c:ptCount val="5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pt idx="41">
                  <c:v>66</c:v>
                </c:pt>
                <c:pt idx="42">
                  <c:v>67</c:v>
                </c:pt>
                <c:pt idx="43">
                  <c:v>68</c:v>
                </c:pt>
                <c:pt idx="44">
                  <c:v>69</c:v>
                </c:pt>
                <c:pt idx="45">
                  <c:v>70</c:v>
                </c:pt>
                <c:pt idx="46">
                  <c:v>71</c:v>
                </c:pt>
                <c:pt idx="47">
                  <c:v>72</c:v>
                </c:pt>
                <c:pt idx="48">
                  <c:v>73</c:v>
                </c:pt>
                <c:pt idx="49">
                  <c:v>74</c:v>
                </c:pt>
                <c:pt idx="50">
                  <c:v>75</c:v>
                </c:pt>
                <c:pt idx="51">
                  <c:v>76</c:v>
                </c:pt>
                <c:pt idx="52">
                  <c:v>77</c:v>
                </c:pt>
                <c:pt idx="53">
                  <c:v>78</c:v>
                </c:pt>
                <c:pt idx="54">
                  <c:v>79</c:v>
                </c:pt>
                <c:pt idx="55">
                  <c:v>80</c:v>
                </c:pt>
              </c:numCache>
            </c:numRef>
          </c:xVal>
          <c:yVal>
            <c:numRef>
              <c:f>Sheet1!$D$2:$D$57</c:f>
              <c:numCache>
                <c:formatCode>General</c:formatCode>
                <c:ptCount val="56"/>
                <c:pt idx="0">
                  <c:v>1.2671952155069199</c:v>
                </c:pt>
                <c:pt idx="1">
                  <c:v>1.25298598643046</c:v>
                </c:pt>
                <c:pt idx="2">
                  <c:v>1.23893608733606</c:v>
                </c:pt>
                <c:pt idx="3">
                  <c:v>1.22504373163535</c:v>
                </c:pt>
                <c:pt idx="4">
                  <c:v>1.21130715277325</c:v>
                </c:pt>
                <c:pt idx="5">
                  <c:v>1.1977246040032701</c:v>
                </c:pt>
                <c:pt idx="6">
                  <c:v>1.1842943581654299</c:v>
                </c:pt>
                <c:pt idx="7">
                  <c:v>1.1710147074666299</c:v>
                </c:pt>
                <c:pt idx="8">
                  <c:v>1.1578839632634601</c:v>
                </c:pt>
                <c:pt idx="9">
                  <c:v>1.14490045584753</c:v>
                </c:pt>
                <c:pt idx="10">
                  <c:v>1.1320625342330799</c:v>
                </c:pt>
                <c:pt idx="11">
                  <c:v>1.1193685659471</c:v>
                </c:pt>
                <c:pt idx="12">
                  <c:v>1.10681693682169</c:v>
                </c:pt>
                <c:pt idx="13">
                  <c:v>1.09440605078886</c:v>
                </c:pt>
                <c:pt idx="14">
                  <c:v>1.0821343296775201</c:v>
                </c:pt>
                <c:pt idx="15">
                  <c:v>1.0700002130128401</c:v>
                </c:pt>
                <c:pt idx="16">
                  <c:v>1.0580021578177901</c:v>
                </c:pt>
                <c:pt idx="17">
                  <c:v>1.04613863841695</c:v>
                </c:pt>
                <c:pt idx="18">
                  <c:v>1.0344081462425001</c:v>
                </c:pt>
                <c:pt idx="19">
                  <c:v>1.0228091896424001</c:v>
                </c:pt>
                <c:pt idx="20">
                  <c:v>1.0113402936907101</c:v>
                </c:pt>
                <c:pt idx="21">
                  <c:v>1</c:v>
                </c:pt>
                <c:pt idx="22">
                  <c:v>0.996245416493309</c:v>
                </c:pt>
                <c:pt idx="23">
                  <c:v>0.99250492988392602</c:v>
                </c:pt>
                <c:pt idx="24">
                  <c:v>0.98877848724387396</c:v>
                </c:pt>
                <c:pt idx="25">
                  <c:v>0.98506603584389696</c:v>
                </c:pt>
                <c:pt idx="26">
                  <c:v>0.98136752315271603</c:v>
                </c:pt>
                <c:pt idx="27">
                  <c:v>0.97768289683628395</c:v>
                </c:pt>
                <c:pt idx="28">
                  <c:v>0.97401210475704902</c:v>
                </c:pt>
                <c:pt idx="29">
                  <c:v>0.97035509497321004</c:v>
                </c:pt>
                <c:pt idx="30">
                  <c:v>0.96671181573799003</c:v>
                </c:pt>
                <c:pt idx="31">
                  <c:v>0.96308221549889705</c:v>
                </c:pt>
                <c:pt idx="32">
                  <c:v>0.959466242896997</c:v>
                </c:pt>
                <c:pt idx="33">
                  <c:v>0.95586384676618896</c:v>
                </c:pt>
                <c:pt idx="34">
                  <c:v>0.95227497613247802</c:v>
                </c:pt>
                <c:pt idx="35">
                  <c:v>0.94869958021325596</c:v>
                </c:pt>
                <c:pt idx="36">
                  <c:v>0.94513760841658301</c:v>
                </c:pt>
                <c:pt idx="37">
                  <c:v>0.94158901034046805</c:v>
                </c:pt>
                <c:pt idx="38">
                  <c:v>0.938053735772162</c:v>
                </c:pt>
                <c:pt idx="39">
                  <c:v>0.934531734687442</c:v>
                </c:pt>
                <c:pt idx="40">
                  <c:v>0.93102295724990503</c:v>
                </c:pt>
                <c:pt idx="41">
                  <c:v>0.92752735381026297</c:v>
                </c:pt>
                <c:pt idx="42">
                  <c:v>0.92404487490564202</c:v>
                </c:pt>
                <c:pt idx="43">
                  <c:v>0.92057547125887895</c:v>
                </c:pt>
                <c:pt idx="44">
                  <c:v>0.91711909377782597</c:v>
                </c:pt>
                <c:pt idx="45">
                  <c:v>0.91367569355465605</c:v>
                </c:pt>
                <c:pt idx="46">
                  <c:v>0.91024522186517098</c:v>
                </c:pt>
                <c:pt idx="47">
                  <c:v>0.90682763016811196</c:v>
                </c:pt>
                <c:pt idx="48">
                  <c:v>0.90342287010446998</c:v>
                </c:pt>
                <c:pt idx="49">
                  <c:v>0.90003089349680798</c:v>
                </c:pt>
                <c:pt idx="50">
                  <c:v>0.89665165234857303</c:v>
                </c:pt>
                <c:pt idx="51">
                  <c:v>0.893285098843417</c:v>
                </c:pt>
                <c:pt idx="52">
                  <c:v>0.88993118534452698</c:v>
                </c:pt>
                <c:pt idx="53">
                  <c:v>0.88658986439394205</c:v>
                </c:pt>
                <c:pt idx="54">
                  <c:v>0.88326108871188902</c:v>
                </c:pt>
                <c:pt idx="55">
                  <c:v>0.87994481119610901</c:v>
                </c:pt>
              </c:numCache>
            </c:numRef>
          </c:yVal>
          <c:smooth val="1"/>
        </c:ser>
        <c:dLbls>
          <c:showLegendKey val="0"/>
          <c:showVal val="0"/>
          <c:showCatName val="0"/>
          <c:showSerName val="0"/>
          <c:showPercent val="0"/>
          <c:showBubbleSize val="0"/>
        </c:dLbls>
        <c:axId val="670625128"/>
        <c:axId val="670625520"/>
      </c:scatterChart>
      <c:valAx>
        <c:axId val="670625128"/>
        <c:scaling>
          <c:orientation val="minMax"/>
          <c:max val="80"/>
          <c:min val="25"/>
        </c:scaling>
        <c:delete val="0"/>
        <c:axPos val="b"/>
        <c:title>
          <c:tx>
            <c:rich>
              <a:bodyPr/>
              <a:lstStyle/>
              <a:p>
                <a:pPr>
                  <a:defRPr sz="1700"/>
                </a:pPr>
                <a:r>
                  <a:rPr lang="en-US" sz="1700" dirty="0" smtClean="0"/>
                  <a:t>Recipient FVC (% predicted)</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0625520"/>
        <c:crosses val="autoZero"/>
        <c:crossBetween val="midCat"/>
        <c:majorUnit val="5"/>
      </c:valAx>
      <c:valAx>
        <c:axId val="67062552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67062512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14"/>
          <c:h val="0.7961664219938605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Sheet1!$A$2:$A$12</c:f>
              <c:numCache>
                <c:formatCode>General</c:formatCode>
                <c:ptCount val="11"/>
                <c:pt idx="0">
                  <c:v>0.5</c:v>
                </c:pt>
                <c:pt idx="1">
                  <c:v>0.6</c:v>
                </c:pt>
                <c:pt idx="2">
                  <c:v>0.7</c:v>
                </c:pt>
                <c:pt idx="3">
                  <c:v>0.8</c:v>
                </c:pt>
                <c:pt idx="4">
                  <c:v>0.9</c:v>
                </c:pt>
                <c:pt idx="5">
                  <c:v>1</c:v>
                </c:pt>
                <c:pt idx="6">
                  <c:v>1.1000000000000001</c:v>
                </c:pt>
                <c:pt idx="7">
                  <c:v>1.2</c:v>
                </c:pt>
                <c:pt idx="8">
                  <c:v>1.3</c:v>
                </c:pt>
                <c:pt idx="9">
                  <c:v>1.4</c:v>
                </c:pt>
                <c:pt idx="10">
                  <c:v>1.5</c:v>
                </c:pt>
              </c:numCache>
            </c:numRef>
          </c:xVal>
          <c:yVal>
            <c:numRef>
              <c:f>Sheet1!$B$2:$B$12</c:f>
              <c:numCache>
                <c:formatCode>General</c:formatCode>
                <c:ptCount val="11"/>
                <c:pt idx="0">
                  <c:v>0.91724134864630202</c:v>
                </c:pt>
                <c:pt idx="1">
                  <c:v>0.94403714500703995</c:v>
                </c:pt>
                <c:pt idx="2">
                  <c:v>0.97161573937799095</c:v>
                </c:pt>
                <c:pt idx="3">
                  <c:v>1</c:v>
                </c:pt>
                <c:pt idx="4">
                  <c:v>1.0292134631744201</c:v>
                </c:pt>
                <c:pt idx="5">
                  <c:v>1.0592803527794901</c:v>
                </c:pt>
                <c:pt idx="6">
                  <c:v>1.0902256003568001</c:v>
                </c:pt>
                <c:pt idx="7">
                  <c:v>1.12207486578464</c:v>
                </c:pt>
                <c:pt idx="8">
                  <c:v>1.1548545585551899</c:v>
                </c:pt>
                <c:pt idx="9">
                  <c:v>1.18859185967335</c:v>
                </c:pt>
                <c:pt idx="10">
                  <c:v>1.22331474419534</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Sheet1!$A$2:$A$12</c:f>
              <c:numCache>
                <c:formatCode>General</c:formatCode>
                <c:ptCount val="11"/>
                <c:pt idx="0">
                  <c:v>0.5</c:v>
                </c:pt>
                <c:pt idx="1">
                  <c:v>0.6</c:v>
                </c:pt>
                <c:pt idx="2">
                  <c:v>0.7</c:v>
                </c:pt>
                <c:pt idx="3">
                  <c:v>0.8</c:v>
                </c:pt>
                <c:pt idx="4">
                  <c:v>0.9</c:v>
                </c:pt>
                <c:pt idx="5">
                  <c:v>1</c:v>
                </c:pt>
                <c:pt idx="6">
                  <c:v>1.1000000000000001</c:v>
                </c:pt>
                <c:pt idx="7">
                  <c:v>1.2</c:v>
                </c:pt>
                <c:pt idx="8">
                  <c:v>1.3</c:v>
                </c:pt>
                <c:pt idx="9">
                  <c:v>1.4</c:v>
                </c:pt>
                <c:pt idx="10">
                  <c:v>1.5</c:v>
                </c:pt>
              </c:numCache>
            </c:numRef>
          </c:xVal>
          <c:yVal>
            <c:numRef>
              <c:f>Sheet1!$C$2:$C$12</c:f>
              <c:numCache>
                <c:formatCode>General</c:formatCode>
                <c:ptCount val="11"/>
                <c:pt idx="0">
                  <c:v>0.86779456827610801</c:v>
                </c:pt>
                <c:pt idx="1">
                  <c:v>0.90979724691494201</c:v>
                </c:pt>
                <c:pt idx="2">
                  <c:v>0.95383292400448305</c:v>
                </c:pt>
                <c:pt idx="3">
                  <c:v>1</c:v>
                </c:pt>
                <c:pt idx="4">
                  <c:v>1.0103764762321601</c:v>
                </c:pt>
                <c:pt idx="5">
                  <c:v>1.02086062372332</c:v>
                </c:pt>
                <c:pt idx="6">
                  <c:v>1.03145355972174</c:v>
                </c:pt>
                <c:pt idx="7">
                  <c:v>1.0421564130687699</c:v>
                </c:pt>
                <c:pt idx="8">
                  <c:v>1.0529703243191699</c:v>
                </c:pt>
                <c:pt idx="9">
                  <c:v>1.0638964458626401</c:v>
                </c:pt>
                <c:pt idx="10">
                  <c:v>1.07493594204661</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Sheet1!$A$2:$A$12</c:f>
              <c:numCache>
                <c:formatCode>General</c:formatCode>
                <c:ptCount val="11"/>
                <c:pt idx="0">
                  <c:v>0.5</c:v>
                </c:pt>
                <c:pt idx="1">
                  <c:v>0.6</c:v>
                </c:pt>
                <c:pt idx="2">
                  <c:v>0.7</c:v>
                </c:pt>
                <c:pt idx="3">
                  <c:v>0.8</c:v>
                </c:pt>
                <c:pt idx="4">
                  <c:v>0.9</c:v>
                </c:pt>
                <c:pt idx="5">
                  <c:v>1</c:v>
                </c:pt>
                <c:pt idx="6">
                  <c:v>1.1000000000000001</c:v>
                </c:pt>
                <c:pt idx="7">
                  <c:v>1.2</c:v>
                </c:pt>
                <c:pt idx="8">
                  <c:v>1.3</c:v>
                </c:pt>
                <c:pt idx="9">
                  <c:v>1.4</c:v>
                </c:pt>
                <c:pt idx="10">
                  <c:v>1.5</c:v>
                </c:pt>
              </c:numCache>
            </c:numRef>
          </c:xVal>
          <c:yVal>
            <c:numRef>
              <c:f>Sheet1!$D$2:$D$12</c:f>
              <c:numCache>
                <c:formatCode>General</c:formatCode>
                <c:ptCount val="11"/>
                <c:pt idx="0">
                  <c:v>0.96950559777968004</c:v>
                </c:pt>
                <c:pt idx="1">
                  <c:v>0.97956564957198899</c:v>
                </c:pt>
                <c:pt idx="2">
                  <c:v>0.98973008925261496</c:v>
                </c:pt>
                <c:pt idx="3">
                  <c:v>1</c:v>
                </c:pt>
                <c:pt idx="4">
                  <c:v>1.0484016380999901</c:v>
                </c:pt>
                <c:pt idx="5">
                  <c:v>1.0991459947707301</c:v>
                </c:pt>
                <c:pt idx="6">
                  <c:v>1.15234646142868</c:v>
                </c:pt>
                <c:pt idx="7">
                  <c:v>1.20812191782055</c:v>
                </c:pt>
                <c:pt idx="8">
                  <c:v>1.26659699766756</c:v>
                </c:pt>
                <c:pt idx="9">
                  <c:v>1.3279023671671899</c:v>
                </c:pt>
                <c:pt idx="10">
                  <c:v>1.3921750169749401</c:v>
                </c:pt>
              </c:numCache>
            </c:numRef>
          </c:yVal>
          <c:smooth val="1"/>
        </c:ser>
        <c:dLbls>
          <c:showLegendKey val="0"/>
          <c:showVal val="0"/>
          <c:showCatName val="0"/>
          <c:showSerName val="0"/>
          <c:showPercent val="0"/>
          <c:showBubbleSize val="0"/>
        </c:dLbls>
        <c:axId val="670626304"/>
        <c:axId val="670626696"/>
      </c:scatterChart>
      <c:valAx>
        <c:axId val="670626304"/>
        <c:scaling>
          <c:orientation val="minMax"/>
          <c:max val="1.5"/>
          <c:min val="0.5"/>
        </c:scaling>
        <c:delete val="0"/>
        <c:axPos val="b"/>
        <c:title>
          <c:tx>
            <c:rich>
              <a:bodyPr/>
              <a:lstStyle/>
              <a:p>
                <a:pPr>
                  <a:defRPr sz="1700"/>
                </a:pPr>
                <a:r>
                  <a:rPr lang="en-US" sz="1700" dirty="0" smtClean="0"/>
                  <a:t>Creatinine</a:t>
                </a:r>
                <a:endParaRPr lang="en-US" sz="1700" dirty="0"/>
              </a:p>
            </c:rich>
          </c:tx>
          <c:layout/>
          <c:overlay val="0"/>
        </c:title>
        <c:numFmt formatCode="#,##0.00" sourceLinked="0"/>
        <c:majorTickMark val="out"/>
        <c:minorTickMark val="none"/>
        <c:tickLblPos val="nextTo"/>
        <c:txPr>
          <a:bodyPr rot="0"/>
          <a:lstStyle/>
          <a:p>
            <a:pPr>
              <a:defRPr sz="1500" b="1"/>
            </a:pPr>
            <a:endParaRPr lang="en-US"/>
          </a:p>
        </c:txPr>
        <c:crossAx val="670626696"/>
        <c:crosses val="autoZero"/>
        <c:crossBetween val="midCat"/>
        <c:majorUnit val="0.25"/>
      </c:valAx>
      <c:valAx>
        <c:axId val="670626696"/>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670626304"/>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881"/>
          <c:h val="0.79616642199386056"/>
        </c:manualLayout>
      </c:layout>
      <c:scatterChart>
        <c:scatterStyle val="smoothMarker"/>
        <c:varyColors val="0"/>
        <c:ser>
          <c:idx val="0"/>
          <c:order val="0"/>
          <c:tx>
            <c:strRef>
              <c:f>Sheet1!$A$1</c:f>
              <c:strCache>
                <c:ptCount val="1"/>
                <c:pt idx="0">
                  <c:v>Recipient Age</c:v>
                </c:pt>
              </c:strCache>
            </c:strRef>
          </c:tx>
          <c:spPr>
            <a:ln w="41275">
              <a:solidFill>
                <a:srgbClr val="00FF00"/>
              </a:solidFill>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Sheet1!$B$2:$B$42</c:f>
              <c:numCache>
                <c:formatCode>General</c:formatCode>
                <c:ptCount val="41"/>
                <c:pt idx="0">
                  <c:v>0.50723837117470005</c:v>
                </c:pt>
                <c:pt idx="1">
                  <c:v>0.51682232767518599</c:v>
                </c:pt>
                <c:pt idx="2">
                  <c:v>0.52658736712882304</c:v>
                </c:pt>
                <c:pt idx="3">
                  <c:v>0.53653691098643896</c:v>
                </c:pt>
                <c:pt idx="4">
                  <c:v>0.54667444534507004</c:v>
                </c:pt>
                <c:pt idx="5">
                  <c:v>0.55700352216940696</c:v>
                </c:pt>
                <c:pt idx="6">
                  <c:v>0.56752776053632403</c:v>
                </c:pt>
                <c:pt idx="7">
                  <c:v>0.57825084790292502</c:v>
                </c:pt>
                <c:pt idx="8">
                  <c:v>0.58917654139854303</c:v>
                </c:pt>
                <c:pt idx="9">
                  <c:v>0.60030866914115399</c:v>
                </c:pt>
                <c:pt idx="10">
                  <c:v>0.61165113157866702</c:v>
                </c:pt>
                <c:pt idx="11">
                  <c:v>0.62320790285554695</c:v>
                </c:pt>
                <c:pt idx="12">
                  <c:v>0.63498303220527497</c:v>
                </c:pt>
                <c:pt idx="13">
                  <c:v>0.64698064536909905</c:v>
                </c:pt>
                <c:pt idx="14">
                  <c:v>0.65920494604160995</c:v>
                </c:pt>
                <c:pt idx="15">
                  <c:v>0.67166021734361603</c:v>
                </c:pt>
                <c:pt idx="16">
                  <c:v>0.68435082332285402</c:v>
                </c:pt>
                <c:pt idx="17">
                  <c:v>0.69728121048305503</c:v>
                </c:pt>
                <c:pt idx="18">
                  <c:v>0.71045590934189695</c:v>
                </c:pt>
                <c:pt idx="19">
                  <c:v>0.72387953601840005</c:v>
                </c:pt>
                <c:pt idx="20">
                  <c:v>0.73755679385030704</c:v>
                </c:pt>
                <c:pt idx="21">
                  <c:v>0.75149247504202998</c:v>
                </c:pt>
                <c:pt idx="22">
                  <c:v>0.76569146234373298</c:v>
                </c:pt>
                <c:pt idx="23">
                  <c:v>0.78015873076213305</c:v>
                </c:pt>
                <c:pt idx="24">
                  <c:v>0.79489934930363504</c:v>
                </c:pt>
                <c:pt idx="25">
                  <c:v>0.80991848275039702</c:v>
                </c:pt>
                <c:pt idx="26">
                  <c:v>0.82522139346995405</c:v>
                </c:pt>
                <c:pt idx="27">
                  <c:v>0.84088300826951901</c:v>
                </c:pt>
                <c:pt idx="28">
                  <c:v>0.85726729463589002</c:v>
                </c:pt>
                <c:pt idx="29">
                  <c:v>0.87483891709217299</c:v>
                </c:pt>
                <c:pt idx="30">
                  <c:v>0.89410119186039905</c:v>
                </c:pt>
                <c:pt idx="31">
                  <c:v>0.915603773725848</c:v>
                </c:pt>
                <c:pt idx="32">
                  <c:v>0.93995351159979501</c:v>
                </c:pt>
                <c:pt idx="33">
                  <c:v>0.967829057851046</c:v>
                </c:pt>
                <c:pt idx="34">
                  <c:v>1</c:v>
                </c:pt>
                <c:pt idx="35">
                  <c:v>1.03715137799373</c:v>
                </c:pt>
                <c:pt idx="36">
                  <c:v>1.07924860552686</c:v>
                </c:pt>
                <c:pt idx="37">
                  <c:v>1.12603167093059</c:v>
                </c:pt>
                <c:pt idx="38">
                  <c:v>1.17717772473324</c:v>
                </c:pt>
                <c:pt idx="39">
                  <c:v>1.2322770177697999</c:v>
                </c:pt>
                <c:pt idx="40">
                  <c:v>1.29080934925378</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Sheet1!$C$2:$C$42</c:f>
              <c:numCache>
                <c:formatCode>General</c:formatCode>
                <c:ptCount val="41"/>
                <c:pt idx="0">
                  <c:v>0.22384939202015999</c:v>
                </c:pt>
                <c:pt idx="1">
                  <c:v>0.23406202328263701</c:v>
                </c:pt>
                <c:pt idx="2">
                  <c:v>0.24474003186848001</c:v>
                </c:pt>
                <c:pt idx="3">
                  <c:v>0.25590453880399999</c:v>
                </c:pt>
                <c:pt idx="4">
                  <c:v>0.26757760784125201</c:v>
                </c:pt>
                <c:pt idx="5">
                  <c:v>0.279782284037005</c:v>
                </c:pt>
                <c:pt idx="6">
                  <c:v>0.29254263298364103</c:v>
                </c:pt>
                <c:pt idx="7">
                  <c:v>0.305883780393648</c:v>
                </c:pt>
                <c:pt idx="8">
                  <c:v>0.31983195161163303</c:v>
                </c:pt>
                <c:pt idx="9">
                  <c:v>0.33441451044800802</c:v>
                </c:pt>
                <c:pt idx="10">
                  <c:v>0.34965999647262902</c:v>
                </c:pt>
                <c:pt idx="11">
                  <c:v>0.36559815953806102</c:v>
                </c:pt>
                <c:pt idx="12">
                  <c:v>0.38225998976369602</c:v>
                </c:pt>
                <c:pt idx="13">
                  <c:v>0.39967774041313497</c:v>
                </c:pt>
                <c:pt idx="14">
                  <c:v>0.41788493989192699</c:v>
                </c:pt>
                <c:pt idx="15">
                  <c:v>0.43691638723901999</c:v>
                </c:pt>
                <c:pt idx="16">
                  <c:v>0.45680812257395798</c:v>
                </c:pt>
                <c:pt idx="17">
                  <c:v>0.47759735928113101</c:v>
                </c:pt>
                <c:pt idx="18">
                  <c:v>0.49932235698803301</c:v>
                </c:pt>
                <c:pt idx="19">
                  <c:v>0.52202220126892696</c:v>
                </c:pt>
                <c:pt idx="20">
                  <c:v>0.54573643295482799</c:v>
                </c:pt>
                <c:pt idx="21">
                  <c:v>0.57050442791086198</c:v>
                </c:pt>
                <c:pt idx="22">
                  <c:v>0.59636434820737105</c:v>
                </c:pt>
                <c:pt idx="23">
                  <c:v>0.62335132591287701</c:v>
                </c:pt>
                <c:pt idx="24">
                  <c:v>0.65149420301439498</c:v>
                </c:pt>
                <c:pt idx="25">
                  <c:v>0.68080938763417798</c:v>
                </c:pt>
                <c:pt idx="26">
                  <c:v>0.71128852064549297</c:v>
                </c:pt>
                <c:pt idx="27">
                  <c:v>0.74286410811214798</c:v>
                </c:pt>
                <c:pt idx="28">
                  <c:v>0.77538034188360405</c:v>
                </c:pt>
                <c:pt idx="29">
                  <c:v>0.80868305469989599</c:v>
                </c:pt>
                <c:pt idx="30">
                  <c:v>0.84271308375203402</c:v>
                </c:pt>
                <c:pt idx="31">
                  <c:v>0.87766689971551004</c:v>
                </c:pt>
                <c:pt idx="32">
                  <c:v>0.91427506382738899</c:v>
                </c:pt>
                <c:pt idx="33">
                  <c:v>0.95415139468929</c:v>
                </c:pt>
                <c:pt idx="34">
                  <c:v>1</c:v>
                </c:pt>
                <c:pt idx="35">
                  <c:v>1.0195274739737801</c:v>
                </c:pt>
                <c:pt idx="36">
                  <c:v>1.0389046292989099</c:v>
                </c:pt>
                <c:pt idx="37">
                  <c:v>1.0575693708412199</c:v>
                </c:pt>
                <c:pt idx="38">
                  <c:v>1.07545421223689</c:v>
                </c:pt>
                <c:pt idx="39">
                  <c:v>1.0927492845257201</c:v>
                </c:pt>
                <c:pt idx="40">
                  <c:v>1.1097850395681299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Sheet1!$A$2:$A$42</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xVal>
          <c:yVal>
            <c:numRef>
              <c:f>Sheet1!$D$2:$D$42</c:f>
              <c:numCache>
                <c:formatCode>General</c:formatCode>
                <c:ptCount val="41"/>
                <c:pt idx="0">
                  <c:v>1.1493922894764499</c:v>
                </c:pt>
                <c:pt idx="1">
                  <c:v>1.1411732439015101</c:v>
                </c:pt>
                <c:pt idx="2">
                  <c:v>1.1330155230537899</c:v>
                </c:pt>
                <c:pt idx="3">
                  <c:v>1.1249189177975201</c:v>
                </c:pt>
                <c:pt idx="4">
                  <c:v>1.11688325343966</c:v>
                </c:pt>
                <c:pt idx="5">
                  <c:v>1.10890839560124</c:v>
                </c:pt>
                <c:pt idx="6">
                  <c:v>1.1009942574673801</c:v>
                </c:pt>
                <c:pt idx="7">
                  <c:v>1.09314080880699</c:v>
                </c:pt>
                <c:pt idx="8">
                  <c:v>1.08534808728511</c:v>
                </c:pt>
                <c:pt idx="9">
                  <c:v>1.0776162127751101</c:v>
                </c:pt>
                <c:pt idx="10">
                  <c:v>1.0699454056385</c:v>
                </c:pt>
                <c:pt idx="11">
                  <c:v>1.06233601031346</c:v>
                </c:pt>
                <c:pt idx="12">
                  <c:v>1.05478852609674</c:v>
                </c:pt>
                <c:pt idx="13">
                  <c:v>1.0473036478077</c:v>
                </c:pt>
                <c:pt idx="14">
                  <c:v>1.0398823202341401</c:v>
                </c:pt>
                <c:pt idx="15">
                  <c:v>1.03252581211901</c:v>
                </c:pt>
                <c:pt idx="16">
                  <c:v>1.0252358183645101</c:v>
                </c:pt>
                <c:pt idx="17">
                  <c:v>1.01801460381718</c:v>
                </c:pt>
                <c:pt idx="18">
                  <c:v>1.01086520972847</c:v>
                </c:pt>
                <c:pt idx="19">
                  <c:v>1.0037917571177499</c:v>
                </c:pt>
                <c:pt idx="20">
                  <c:v>0.996799904322625</c:v>
                </c:pt>
                <c:pt idx="21">
                  <c:v>0.98989755804846102</c:v>
                </c:pt>
                <c:pt idx="22">
                  <c:v>0.98309601717207096</c:v>
                </c:pt>
                <c:pt idx="23">
                  <c:v>0.97641188826066605</c:v>
                </c:pt>
                <c:pt idx="24">
                  <c:v>0.96987044949865897</c:v>
                </c:pt>
                <c:pt idx="25">
                  <c:v>0.96351190306027301</c:v>
                </c:pt>
                <c:pt idx="26">
                  <c:v>0.95740382204185703</c:v>
                </c:pt>
                <c:pt idx="27">
                  <c:v>0.95183523591322705</c:v>
                </c:pt>
                <c:pt idx="28">
                  <c:v>0.94780222653962798</c:v>
                </c:pt>
                <c:pt idx="29">
                  <c:v>0.94640678620751695</c:v>
                </c:pt>
                <c:pt idx="30">
                  <c:v>0.94862291413219801</c:v>
                </c:pt>
                <c:pt idx="31">
                  <c:v>0.95518045711049704</c:v>
                </c:pt>
                <c:pt idx="32">
                  <c:v>0.96635316757976097</c:v>
                </c:pt>
                <c:pt idx="33">
                  <c:v>0.98170278892257701</c:v>
                </c:pt>
                <c:pt idx="34">
                  <c:v>1</c:v>
                </c:pt>
                <c:pt idx="35">
                  <c:v>1.05507993490518</c:v>
                </c:pt>
                <c:pt idx="36">
                  <c:v>1.12115926686908</c:v>
                </c:pt>
                <c:pt idx="37">
                  <c:v>1.1989259134180299</c:v>
                </c:pt>
                <c:pt idx="38">
                  <c:v>1.2885229141702199</c:v>
                </c:pt>
                <c:pt idx="39">
                  <c:v>1.38962035484901</c:v>
                </c:pt>
                <c:pt idx="40">
                  <c:v>1.5013617202565399</c:v>
                </c:pt>
              </c:numCache>
            </c:numRef>
          </c:yVal>
          <c:smooth val="1"/>
        </c:ser>
        <c:dLbls>
          <c:showLegendKey val="0"/>
          <c:showVal val="0"/>
          <c:showCatName val="0"/>
          <c:showSerName val="0"/>
          <c:showPercent val="0"/>
          <c:showBubbleSize val="0"/>
        </c:dLbls>
        <c:axId val="670627480"/>
        <c:axId val="670627872"/>
      </c:scatterChart>
      <c:valAx>
        <c:axId val="670627480"/>
        <c:scaling>
          <c:orientation val="minMax"/>
          <c:max val="65"/>
          <c:min val="25"/>
        </c:scaling>
        <c:delete val="0"/>
        <c:axPos val="b"/>
        <c:title>
          <c:tx>
            <c:rich>
              <a:bodyPr/>
              <a:lstStyle/>
              <a:p>
                <a:pPr>
                  <a:defRPr sz="1700"/>
                </a:pPr>
                <a:r>
                  <a:rPr lang="en-US" sz="1700" dirty="0" smtClean="0"/>
                  <a:t>Recipient Age</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0627872"/>
        <c:crosses val="autoZero"/>
        <c:crossBetween val="midCat"/>
        <c:majorUnit val="5"/>
      </c:valAx>
      <c:valAx>
        <c:axId val="670627872"/>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67062748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03"/>
          <c:h val="0.79616642199386056"/>
        </c:manualLayout>
      </c:layout>
      <c:scatterChart>
        <c:scatterStyle val="smoothMarker"/>
        <c:varyColors val="0"/>
        <c:ser>
          <c:idx val="0"/>
          <c:order val="0"/>
          <c:tx>
            <c:strRef>
              <c:f>Sheet1!$A$1</c:f>
              <c:strCache>
                <c:ptCount val="1"/>
                <c:pt idx="0">
                  <c:v>Volume</c:v>
                </c:pt>
              </c:strCache>
            </c:strRef>
          </c:tx>
          <c:spPr>
            <a:ln w="41275">
              <a:solidFill>
                <a:srgbClr val="00FF00"/>
              </a:solidFill>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Sheet1!$B$2:$B$47</c:f>
              <c:numCache>
                <c:formatCode>General</c:formatCode>
                <c:ptCount val="46"/>
                <c:pt idx="0">
                  <c:v>1.3027365028307201</c:v>
                </c:pt>
                <c:pt idx="1">
                  <c:v>1.2883742673816001</c:v>
                </c:pt>
                <c:pt idx="2">
                  <c:v>1.27417037078814</c:v>
                </c:pt>
                <c:pt idx="3">
                  <c:v>1.2601230674172901</c:v>
                </c:pt>
                <c:pt idx="4">
                  <c:v>1.2462306308809701</c:v>
                </c:pt>
                <c:pt idx="5">
                  <c:v>1.2324913538240001</c:v>
                </c:pt>
                <c:pt idx="6">
                  <c:v>1.2189066757301801</c:v>
                </c:pt>
                <c:pt idx="7">
                  <c:v>1.2054902911023999</c:v>
                </c:pt>
                <c:pt idx="8">
                  <c:v>1.1922582943194699</c:v>
                </c:pt>
                <c:pt idx="9">
                  <c:v>1.17922600797123</c:v>
                </c:pt>
                <c:pt idx="10">
                  <c:v>1.1664080112369699</c:v>
                </c:pt>
                <c:pt idx="11">
                  <c:v>1.1538181702385699</c:v>
                </c:pt>
                <c:pt idx="12">
                  <c:v>1.1414696699139699</c:v>
                </c:pt>
                <c:pt idx="13">
                  <c:v>1.12937504714598</c:v>
                </c:pt>
                <c:pt idx="14">
                  <c:v>1.11754622581212</c:v>
                </c:pt>
                <c:pt idx="15">
                  <c:v>1.10599455207229</c:v>
                </c:pt>
                <c:pt idx="16">
                  <c:v>1.0947308322991101</c:v>
                </c:pt>
                <c:pt idx="17">
                  <c:v>1.08376536930976</c:v>
                </c:pt>
                <c:pt idx="18">
                  <c:v>1.0731080030893201</c:v>
                </c:pt>
                <c:pt idx="19">
                  <c:v>1.0627681479815601</c:v>
                </c:pt>
                <c:pt idx="20">
                  <c:v>1.0527548346228199</c:v>
                </c:pt>
                <c:pt idx="21">
                  <c:v>1.0430767491802599</c:v>
                </c:pt>
                <c:pt idx="22">
                  <c:v>1.0337422773382501</c:v>
                </c:pt>
                <c:pt idx="23">
                  <c:v>1.0247595427901599</c:v>
                </c:pt>
                <c:pt idx="24">
                  <c:v>1.01613645236144</c:v>
                </c:pt>
                <c:pt idx="25">
                  <c:v>1.0078807365701501</c:v>
                </c:pt>
                <c:pt idx="26">
                  <c:v>1</c:v>
                </c:pt>
                <c:pt idx="27">
                  <c:v>0.992497481415474</c:v>
                </c:pt>
                <c:pt idx="28">
                  <c:v>0.98535953980938695</c:v>
                </c:pt>
                <c:pt idx="29">
                  <c:v>0.97856888887786697</c:v>
                </c:pt>
                <c:pt idx="30">
                  <c:v>0.972108910092086</c:v>
                </c:pt>
                <c:pt idx="31">
                  <c:v>0.96596357489419604</c:v>
                </c:pt>
                <c:pt idx="32">
                  <c:v>0.96011742978402403</c:v>
                </c:pt>
                <c:pt idx="33">
                  <c:v>0.95455554992862701</c:v>
                </c:pt>
                <c:pt idx="34">
                  <c:v>0.94926349242152497</c:v>
                </c:pt>
                <c:pt idx="35">
                  <c:v>0.94422727410828899</c:v>
                </c:pt>
                <c:pt idx="36">
                  <c:v>0.93943332016508696</c:v>
                </c:pt>
                <c:pt idx="37">
                  <c:v>0.93486845557231302</c:v>
                </c:pt>
                <c:pt idx="38">
                  <c:v>0.93051987330555397</c:v>
                </c:pt>
                <c:pt idx="39">
                  <c:v>0.92637508920533096</c:v>
                </c:pt>
                <c:pt idx="40">
                  <c:v>0.92242193575460096</c:v>
                </c:pt>
                <c:pt idx="41">
                  <c:v>0.91864853275526304</c:v>
                </c:pt>
                <c:pt idx="42">
                  <c:v>0.91504325978811196</c:v>
                </c:pt>
                <c:pt idx="43">
                  <c:v>0.911594754488668</c:v>
                </c:pt>
                <c:pt idx="44">
                  <c:v>0.90829186982111598</c:v>
                </c:pt>
                <c:pt idx="45">
                  <c:v>0.90512368721278103</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Sheet1!$C$2:$C$47</c:f>
              <c:numCache>
                <c:formatCode>General</c:formatCode>
                <c:ptCount val="46"/>
                <c:pt idx="0">
                  <c:v>1.05961360486944</c:v>
                </c:pt>
                <c:pt idx="1">
                  <c:v>1.0576334010891599</c:v>
                </c:pt>
                <c:pt idx="2">
                  <c:v>1.0556551447639699</c:v>
                </c:pt>
                <c:pt idx="3">
                  <c:v>1.0536785684853101</c:v>
                </c:pt>
                <c:pt idx="4">
                  <c:v>1.0517033483359699</c:v>
                </c:pt>
                <c:pt idx="5">
                  <c:v>1.0497290877168099</c:v>
                </c:pt>
                <c:pt idx="6">
                  <c:v>1.0477542799706001</c:v>
                </c:pt>
                <c:pt idx="7">
                  <c:v>1.0457733177530799</c:v>
                </c:pt>
                <c:pt idx="8">
                  <c:v>1.0437796780989499</c:v>
                </c:pt>
                <c:pt idx="9">
                  <c:v>1.0417669777866301</c:v>
                </c:pt>
                <c:pt idx="10">
                  <c:v>1.0397289979415101</c:v>
                </c:pt>
                <c:pt idx="11">
                  <c:v>1.0376597123706299</c:v>
                </c:pt>
                <c:pt idx="12">
                  <c:v>1.0355533205710601</c:v>
                </c:pt>
                <c:pt idx="13">
                  <c:v>1.03340428649822</c:v>
                </c:pt>
                <c:pt idx="14">
                  <c:v>1.0312073841534799</c:v>
                </c:pt>
                <c:pt idx="15">
                  <c:v>1.02895775214465</c:v>
                </c:pt>
                <c:pt idx="16">
                  <c:v>1.0266509585389301</c:v>
                </c:pt>
                <c:pt idx="17">
                  <c:v>1.02428308001475</c:v>
                </c:pt>
                <c:pt idx="18">
                  <c:v>1.0218507968544801</c:v>
                </c:pt>
                <c:pt idx="19">
                  <c:v>1.0193515106437401</c:v>
                </c:pt>
                <c:pt idx="20">
                  <c:v>1.0167834879858999</c:v>
                </c:pt>
                <c:pt idx="21">
                  <c:v>1.01414603990718</c:v>
                </c:pt>
                <c:pt idx="22">
                  <c:v>1.01143974469624</c:v>
                </c:pt>
                <c:pt idx="23">
                  <c:v>1.00866672957278</c:v>
                </c:pt>
                <c:pt idx="24">
                  <c:v>1.0058310245770501</c:v>
                </c:pt>
                <c:pt idx="25">
                  <c:v>1.00293901264128</c:v>
                </c:pt>
                <c:pt idx="26">
                  <c:v>1</c:v>
                </c:pt>
                <c:pt idx="27">
                  <c:v>0.98798818255776899</c:v>
                </c:pt>
                <c:pt idx="28">
                  <c:v>0.97675558682054897</c:v>
                </c:pt>
                <c:pt idx="29">
                  <c:v>0.96623951704417099</c:v>
                </c:pt>
                <c:pt idx="30">
                  <c:v>0.956379558656414</c:v>
                </c:pt>
                <c:pt idx="31">
                  <c:v>0.94711730425264795</c:v>
                </c:pt>
                <c:pt idx="32">
                  <c:v>0.93839628087913396</c:v>
                </c:pt>
                <c:pt idx="33">
                  <c:v>0.93016189430532703</c:v>
                </c:pt>
                <c:pt idx="34">
                  <c:v>0.922361459474064</c:v>
                </c:pt>
                <c:pt idx="35">
                  <c:v>0.91494435684938802</c:v>
                </c:pt>
                <c:pt idx="36">
                  <c:v>0.90786221148346202</c:v>
                </c:pt>
                <c:pt idx="37">
                  <c:v>0.90106919982949596</c:v>
                </c:pt>
                <c:pt idx="38">
                  <c:v>0.89452234639452299</c:v>
                </c:pt>
                <c:pt idx="39">
                  <c:v>0.88818180606072195</c:v>
                </c:pt>
                <c:pt idx="40">
                  <c:v>0.88201117280414798</c:v>
                </c:pt>
                <c:pt idx="41">
                  <c:v>0.87597769162876404</c:v>
                </c:pt>
                <c:pt idx="42">
                  <c:v>0.87005238943938801</c:v>
                </c:pt>
                <c:pt idx="43">
                  <c:v>0.86421013392000801</c:v>
                </c:pt>
                <c:pt idx="44">
                  <c:v>0.85842954104583302</c:v>
                </c:pt>
                <c:pt idx="45">
                  <c:v>0.85269284429546499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numCache>
            </c:numRef>
          </c:xVal>
          <c:yVal>
            <c:numRef>
              <c:f>Sheet1!$D$2:$D$47</c:f>
              <c:numCache>
                <c:formatCode>General</c:formatCode>
                <c:ptCount val="46"/>
                <c:pt idx="0">
                  <c:v>1.6016427007057199</c:v>
                </c:pt>
                <c:pt idx="1">
                  <c:v>1.5694552111740001</c:v>
                </c:pt>
                <c:pt idx="2">
                  <c:v>1.5379171331158501</c:v>
                </c:pt>
                <c:pt idx="3">
                  <c:v>1.5070156995978501</c:v>
                </c:pt>
                <c:pt idx="4">
                  <c:v>1.4767384622320801</c:v>
                </c:pt>
                <c:pt idx="5">
                  <c:v>1.44707330207917</c:v>
                </c:pt>
                <c:pt idx="6">
                  <c:v>1.41801709860952</c:v>
                </c:pt>
                <c:pt idx="7">
                  <c:v>1.38960022910556</c:v>
                </c:pt>
                <c:pt idx="8">
                  <c:v>1.3618581298330401</c:v>
                </c:pt>
                <c:pt idx="9">
                  <c:v>1.3348224771246</c:v>
                </c:pt>
                <c:pt idx="10">
                  <c:v>1.3085214044922799</c:v>
                </c:pt>
                <c:pt idx="11">
                  <c:v>1.2829797226406801</c:v>
                </c:pt>
                <c:pt idx="12">
                  <c:v>1.25821913893818</c:v>
                </c:pt>
                <c:pt idx="13">
                  <c:v>1.2342584734558</c:v>
                </c:pt>
                <c:pt idx="14">
                  <c:v>1.2111138710009699</c:v>
                </c:pt>
                <c:pt idx="15">
                  <c:v>1.1887990023536401</c:v>
                </c:pt>
                <c:pt idx="16">
                  <c:v>1.1673252581304201</c:v>
                </c:pt>
                <c:pt idx="17">
                  <c:v>1.1467019212093299</c:v>
                </c:pt>
                <c:pt idx="18">
                  <c:v>1.12693632949072</c:v>
                </c:pt>
                <c:pt idx="19">
                  <c:v>1.10803400453184</c:v>
                </c:pt>
                <c:pt idx="20">
                  <c:v>1.08999876071659</c:v>
                </c:pt>
                <c:pt idx="21">
                  <c:v>1.0728327695092601</c:v>
                </c:pt>
                <c:pt idx="22">
                  <c:v>1.05653658713739</c:v>
                </c:pt>
                <c:pt idx="23">
                  <c:v>1.0411091094323</c:v>
                </c:pt>
                <c:pt idx="24">
                  <c:v>1.0265474663121099</c:v>
                </c:pt>
                <c:pt idx="25">
                  <c:v>1.0128468095721701</c:v>
                </c:pt>
                <c:pt idx="26">
                  <c:v>1</c:v>
                </c:pt>
                <c:pt idx="27">
                  <c:v>0.997027361264477</c:v>
                </c:pt>
                <c:pt idx="28">
                  <c:v>0.99403928249222095</c:v>
                </c:pt>
                <c:pt idx="29">
                  <c:v>0.991055585481594</c:v>
                </c:pt>
                <c:pt idx="30">
                  <c:v>0.98809695850046797</c:v>
                </c:pt>
                <c:pt idx="31">
                  <c:v>0.98518485918558296</c:v>
                </c:pt>
                <c:pt idx="32">
                  <c:v>0.98234136021028395</c:v>
                </c:pt>
                <c:pt idx="33">
                  <c:v>0.979588933365236</c:v>
                </c:pt>
                <c:pt idx="34">
                  <c:v>0.97695016285494396</c:v>
                </c:pt>
                <c:pt idx="35">
                  <c:v>0.97444739507446798</c:v>
                </c:pt>
                <c:pt idx="36">
                  <c:v>0.97210232111580097</c:v>
                </c:pt>
                <c:pt idx="37">
                  <c:v>0.96993552702671504</c:v>
                </c:pt>
                <c:pt idx="38">
                  <c:v>0.96796601907885604</c:v>
                </c:pt>
                <c:pt idx="39">
                  <c:v>0.96621074654338701</c:v>
                </c:pt>
                <c:pt idx="40">
                  <c:v>0.96468418291816804</c:v>
                </c:pt>
                <c:pt idx="41">
                  <c:v>0.96339796640739905</c:v>
                </c:pt>
                <c:pt idx="42">
                  <c:v>0.96236063189616095</c:v>
                </c:pt>
                <c:pt idx="43">
                  <c:v>0.96157747264760995</c:v>
                </c:pt>
                <c:pt idx="44">
                  <c:v>0.96105047803695098</c:v>
                </c:pt>
                <c:pt idx="45">
                  <c:v>0.96077842641046496</c:v>
                </c:pt>
              </c:numCache>
            </c:numRef>
          </c:yVal>
          <c:smooth val="1"/>
        </c:ser>
        <c:dLbls>
          <c:showLegendKey val="0"/>
          <c:showVal val="0"/>
          <c:showCatName val="0"/>
          <c:showSerName val="0"/>
          <c:showPercent val="0"/>
          <c:showBubbleSize val="0"/>
        </c:dLbls>
        <c:axId val="670628656"/>
        <c:axId val="670629048"/>
      </c:scatterChart>
      <c:valAx>
        <c:axId val="670628656"/>
        <c:scaling>
          <c:orientation val="minMax"/>
          <c:max val="50"/>
          <c:min val="5"/>
        </c:scaling>
        <c:delete val="0"/>
        <c:axPos val="b"/>
        <c:title>
          <c:tx>
            <c:rich>
              <a:bodyPr/>
              <a:lstStyle/>
              <a:p>
                <a:pPr>
                  <a:defRPr sz="1700"/>
                </a:pPr>
                <a:r>
                  <a:rPr lang="en-US" sz="1700" dirty="0" smtClean="0"/>
                  <a:t>Center Volume (cases per year)</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0629048"/>
        <c:crosses val="autoZero"/>
        <c:crossBetween val="midCat"/>
        <c:majorUnit val="5"/>
      </c:valAx>
      <c:valAx>
        <c:axId val="670629048"/>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670628656"/>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14"/>
          <c:h val="0.7707426011404101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Sheet1!$B$2:$B$42</c:f>
              <c:numCache>
                <c:formatCode>General</c:formatCode>
                <c:ptCount val="41"/>
                <c:pt idx="0">
                  <c:v>1.30593603587505</c:v>
                </c:pt>
                <c:pt idx="1">
                  <c:v>1.2920669855648399</c:v>
                </c:pt>
                <c:pt idx="2">
                  <c:v>1.2783452246709801</c:v>
                </c:pt>
                <c:pt idx="3">
                  <c:v>1.26476918897878</c:v>
                </c:pt>
                <c:pt idx="4">
                  <c:v>1.25133733088552</c:v>
                </c:pt>
                <c:pt idx="5">
                  <c:v>1.23804811922404</c:v>
                </c:pt>
                <c:pt idx="6">
                  <c:v>1.2249000390882001</c:v>
                </c:pt>
                <c:pt idx="7">
                  <c:v>1.21189159166014</c:v>
                </c:pt>
                <c:pt idx="8">
                  <c:v>1.19902129403948</c:v>
                </c:pt>
                <c:pt idx="9">
                  <c:v>1.18628767907426</c:v>
                </c:pt>
                <c:pt idx="10">
                  <c:v>1.1736892951936599</c:v>
                </c:pt>
                <c:pt idx="11">
                  <c:v>1.16122470624257</c:v>
                </c:pt>
                <c:pt idx="12">
                  <c:v>1.14889249131787</c:v>
                </c:pt>
                <c:pt idx="13">
                  <c:v>1.1366912446063999</c:v>
                </c:pt>
                <c:pt idx="14">
                  <c:v>1.1246195752247901</c:v>
                </c:pt>
                <c:pt idx="15">
                  <c:v>1.11267610706083</c:v>
                </c:pt>
                <c:pt idx="16">
                  <c:v>1.1008594786166599</c:v>
                </c:pt>
                <c:pt idx="17">
                  <c:v>1.0891683428535099</c:v>
                </c:pt>
                <c:pt idx="18">
                  <c:v>1.0776013670381901</c:v>
                </c:pt>
                <c:pt idx="19">
                  <c:v>1.0661572325911399</c:v>
                </c:pt>
                <c:pt idx="20">
                  <c:v>1.0548346349361299</c:v>
                </c:pt>
                <c:pt idx="21">
                  <c:v>1.0436322833515199</c:v>
                </c:pt>
                <c:pt idx="22">
                  <c:v>1.0325489008231701</c:v>
                </c:pt>
                <c:pt idx="23">
                  <c:v>1.0215832238988301</c:v>
                </c:pt>
                <c:pt idx="24">
                  <c:v>1.0107340025441001</c:v>
                </c:pt>
                <c:pt idx="25">
                  <c:v>1</c:v>
                </c:pt>
                <c:pt idx="26">
                  <c:v>0.98937999264189502</c:v>
                </c:pt>
                <c:pt idx="27">
                  <c:v>0.97887276984007698</c:v>
                </c:pt>
                <c:pt idx="28">
                  <c:v>0.96847713382172695</c:v>
                </c:pt>
                <c:pt idx="29">
                  <c:v>0.958191899534384</c:v>
                </c:pt>
                <c:pt idx="30">
                  <c:v>0.948015894510852</c:v>
                </c:pt>
                <c:pt idx="31">
                  <c:v>0.93794795873554704</c:v>
                </c:pt>
                <c:pt idx="32">
                  <c:v>0.92798694451225605</c:v>
                </c:pt>
                <c:pt idx="33">
                  <c:v>0.91813171633331103</c:v>
                </c:pt>
                <c:pt idx="34">
                  <c:v>0.90838115075014203</c:v>
                </c:pt>
                <c:pt idx="35">
                  <c:v>0.89873413624521203</c:v>
                </c:pt>
                <c:pt idx="36">
                  <c:v>0.893895930273786</c:v>
                </c:pt>
                <c:pt idx="37">
                  <c:v>0.88482727592976096</c:v>
                </c:pt>
                <c:pt idx="38">
                  <c:v>0.87585062389699597</c:v>
                </c:pt>
                <c:pt idx="39">
                  <c:v>0.86696504080379599</c:v>
                </c:pt>
                <c:pt idx="40">
                  <c:v>0.85816960274760601</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Sheet1!$C$2:$C$42</c:f>
              <c:numCache>
                <c:formatCode>General</c:formatCode>
                <c:ptCount val="41"/>
                <c:pt idx="0">
                  <c:v>1.02308787578936</c:v>
                </c:pt>
                <c:pt idx="1">
                  <c:v>1.02215420716176</c:v>
                </c:pt>
                <c:pt idx="2">
                  <c:v>1.0212213905989</c:v>
                </c:pt>
                <c:pt idx="3">
                  <c:v>1.02028942532319</c:v>
                </c:pt>
                <c:pt idx="4">
                  <c:v>1.01935831055774</c:v>
                </c:pt>
                <c:pt idx="5">
                  <c:v>1.0184280455263801</c:v>
                </c:pt>
                <c:pt idx="6">
                  <c:v>1.0174986294536501</c:v>
                </c:pt>
                <c:pt idx="7">
                  <c:v>1.0165700615647799</c:v>
                </c:pt>
                <c:pt idx="8">
                  <c:v>1.01564234108573</c:v>
                </c:pt>
                <c:pt idx="9">
                  <c:v>1.01471546724314</c:v>
                </c:pt>
                <c:pt idx="10">
                  <c:v>1.01378943926439</c:v>
                </c:pt>
                <c:pt idx="11">
                  <c:v>1.0128642563775301</c:v>
                </c:pt>
                <c:pt idx="12">
                  <c:v>1.01193991781133</c:v>
                </c:pt>
                <c:pt idx="13">
                  <c:v>1.01101642279528</c:v>
                </c:pt>
                <c:pt idx="14">
                  <c:v>1.0100937705595401</c:v>
                </c:pt>
                <c:pt idx="15">
                  <c:v>1.009171960335</c:v>
                </c:pt>
                <c:pt idx="16">
                  <c:v>1.00825099135323</c:v>
                </c:pt>
                <c:pt idx="17">
                  <c:v>1.0073308628465301</c:v>
                </c:pt>
                <c:pt idx="18">
                  <c:v>1.0064115740478801</c:v>
                </c:pt>
                <c:pt idx="19">
                  <c:v>1.0054931241909499</c:v>
                </c:pt>
                <c:pt idx="20">
                  <c:v>1.0045755125101301</c:v>
                </c:pt>
                <c:pt idx="21">
                  <c:v>1.00365873824051</c:v>
                </c:pt>
                <c:pt idx="22">
                  <c:v>1.00274280061786</c:v>
                </c:pt>
                <c:pt idx="23">
                  <c:v>1.0018276988786601</c:v>
                </c:pt>
                <c:pt idx="24">
                  <c:v>1.0009134322600799</c:v>
                </c:pt>
                <c:pt idx="25">
                  <c:v>1</c:v>
                </c:pt>
                <c:pt idx="26">
                  <c:v>0.97976690380656595</c:v>
                </c:pt>
                <c:pt idx="27">
                  <c:v>0.95994318579470395</c:v>
                </c:pt>
                <c:pt idx="28">
                  <c:v>0.94052056297628805</c:v>
                </c:pt>
                <c:pt idx="29">
                  <c:v>0.92149091995368504</c:v>
                </c:pt>
                <c:pt idx="30">
                  <c:v>0.90284630552888601</c:v>
                </c:pt>
                <c:pt idx="31">
                  <c:v>0.88457892938123295</c:v>
                </c:pt>
                <c:pt idx="32">
                  <c:v>0.86668115881237795</c:v>
                </c:pt>
                <c:pt idx="33">
                  <c:v>0.84914551555708895</c:v>
                </c:pt>
                <c:pt idx="34">
                  <c:v>0.83196467265859897</c:v>
                </c:pt>
                <c:pt idx="35">
                  <c:v>0.81513145140715904</c:v>
                </c:pt>
                <c:pt idx="36">
                  <c:v>0.80038969748381195</c:v>
                </c:pt>
                <c:pt idx="37">
                  <c:v>0.78435147241895398</c:v>
                </c:pt>
                <c:pt idx="38">
                  <c:v>0.76863462163469998</c:v>
                </c:pt>
                <c:pt idx="39">
                  <c:v>0.75323270542666598</c:v>
                </c:pt>
                <c:pt idx="40">
                  <c:v>0.73813941312939901</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Sheet1!$A$2:$A$42</c:f>
              <c:numCache>
                <c:formatCode>General</c:formatCode>
                <c:ptCount val="41"/>
                <c:pt idx="0">
                  <c:v>150</c:v>
                </c:pt>
                <c:pt idx="1">
                  <c:v>151</c:v>
                </c:pt>
                <c:pt idx="2">
                  <c:v>152</c:v>
                </c:pt>
                <c:pt idx="3">
                  <c:v>153</c:v>
                </c:pt>
                <c:pt idx="4">
                  <c:v>154</c:v>
                </c:pt>
                <c:pt idx="5">
                  <c:v>155</c:v>
                </c:pt>
                <c:pt idx="6">
                  <c:v>156</c:v>
                </c:pt>
                <c:pt idx="7">
                  <c:v>157</c:v>
                </c:pt>
                <c:pt idx="8">
                  <c:v>158</c:v>
                </c:pt>
                <c:pt idx="9">
                  <c:v>159</c:v>
                </c:pt>
                <c:pt idx="10">
                  <c:v>160</c:v>
                </c:pt>
                <c:pt idx="11">
                  <c:v>161</c:v>
                </c:pt>
                <c:pt idx="12">
                  <c:v>162</c:v>
                </c:pt>
                <c:pt idx="13">
                  <c:v>163</c:v>
                </c:pt>
                <c:pt idx="14">
                  <c:v>164</c:v>
                </c:pt>
                <c:pt idx="15">
                  <c:v>165</c:v>
                </c:pt>
                <c:pt idx="16">
                  <c:v>166</c:v>
                </c:pt>
                <c:pt idx="17">
                  <c:v>167</c:v>
                </c:pt>
                <c:pt idx="18">
                  <c:v>168</c:v>
                </c:pt>
                <c:pt idx="19">
                  <c:v>169</c:v>
                </c:pt>
                <c:pt idx="20">
                  <c:v>170</c:v>
                </c:pt>
                <c:pt idx="21">
                  <c:v>171</c:v>
                </c:pt>
                <c:pt idx="22">
                  <c:v>172</c:v>
                </c:pt>
                <c:pt idx="23">
                  <c:v>173</c:v>
                </c:pt>
                <c:pt idx="24">
                  <c:v>174</c:v>
                </c:pt>
                <c:pt idx="25">
                  <c:v>175</c:v>
                </c:pt>
                <c:pt idx="26">
                  <c:v>176</c:v>
                </c:pt>
                <c:pt idx="27">
                  <c:v>177</c:v>
                </c:pt>
                <c:pt idx="28">
                  <c:v>178</c:v>
                </c:pt>
                <c:pt idx="29">
                  <c:v>179</c:v>
                </c:pt>
                <c:pt idx="30">
                  <c:v>180</c:v>
                </c:pt>
                <c:pt idx="31">
                  <c:v>181</c:v>
                </c:pt>
                <c:pt idx="32">
                  <c:v>182</c:v>
                </c:pt>
                <c:pt idx="33">
                  <c:v>183</c:v>
                </c:pt>
                <c:pt idx="34">
                  <c:v>184</c:v>
                </c:pt>
                <c:pt idx="35">
                  <c:v>185</c:v>
                </c:pt>
                <c:pt idx="36">
                  <c:v>186</c:v>
                </c:pt>
                <c:pt idx="37">
                  <c:v>187</c:v>
                </c:pt>
                <c:pt idx="38">
                  <c:v>188</c:v>
                </c:pt>
                <c:pt idx="39">
                  <c:v>189</c:v>
                </c:pt>
                <c:pt idx="40">
                  <c:v>190</c:v>
                </c:pt>
              </c:numCache>
            </c:numRef>
          </c:xVal>
          <c:yVal>
            <c:numRef>
              <c:f>Sheet1!$D$2:$D$42</c:f>
              <c:numCache>
                <c:formatCode>General</c:formatCode>
                <c:ptCount val="41"/>
                <c:pt idx="0">
                  <c:v>1.66698185967769</c:v>
                </c:pt>
                <c:pt idx="1">
                  <c:v>1.6332536553581201</c:v>
                </c:pt>
                <c:pt idx="2">
                  <c:v>1.60020787704098</c:v>
                </c:pt>
                <c:pt idx="3">
                  <c:v>1.5678307171353201</c:v>
                </c:pt>
                <c:pt idx="4">
                  <c:v>1.5361086474204999</c:v>
                </c:pt>
                <c:pt idx="5">
                  <c:v>1.50502841339367</c:v>
                </c:pt>
                <c:pt idx="6">
                  <c:v>1.47457702873163</c:v>
                </c:pt>
                <c:pt idx="7">
                  <c:v>1.4447417698646701</c:v>
                </c:pt>
                <c:pt idx="8">
                  <c:v>1.4155101706603299</c:v>
                </c:pt>
                <c:pt idx="9">
                  <c:v>1.38687001721457</c:v>
                </c:pt>
                <c:pt idx="10">
                  <c:v>1.35880934274848</c:v>
                </c:pt>
                <c:pt idx="11">
                  <c:v>1.33131642260811</c:v>
                </c:pt>
                <c:pt idx="12">
                  <c:v>1.3043797693655801</c:v>
                </c:pt>
                <c:pt idx="13">
                  <c:v>1.27798812801924</c:v>
                </c:pt>
                <c:pt idx="14">
                  <c:v>1.25213047129096</c:v>
                </c:pt>
                <c:pt idx="15">
                  <c:v>1.2267959950186</c:v>
                </c:pt>
                <c:pt idx="16">
                  <c:v>1.20197411364167</c:v>
                </c:pt>
                <c:pt idx="17">
                  <c:v>1.1776544557783399</c:v>
                </c:pt>
                <c:pt idx="18">
                  <c:v>1.1538268598919501</c:v>
                </c:pt>
                <c:pt idx="19">
                  <c:v>1.1304813700451899</c:v>
                </c:pt>
                <c:pt idx="20">
                  <c:v>1.1076082317401801</c:v>
                </c:pt>
                <c:pt idx="21">
                  <c:v>1.08519788784274</c:v>
                </c:pt>
                <c:pt idx="22">
                  <c:v>1.0632409745891001</c:v>
                </c:pt>
                <c:pt idx="23">
                  <c:v>1.04172831767344</c:v>
                </c:pt>
                <c:pt idx="24">
                  <c:v>1.02065092841453</c:v>
                </c:pt>
                <c:pt idx="25">
                  <c:v>1</c:v>
                </c:pt>
                <c:pt idx="26">
                  <c:v>0.99908740133697604</c:v>
                </c:pt>
                <c:pt idx="27">
                  <c:v>0.998175635510272</c:v>
                </c:pt>
                <c:pt idx="28">
                  <c:v>0.99726470175984305</c:v>
                </c:pt>
                <c:pt idx="29">
                  <c:v>0.99635459932633597</c:v>
                </c:pt>
                <c:pt idx="30">
                  <c:v>0.99544532745109304</c:v>
                </c:pt>
                <c:pt idx="31">
                  <c:v>0.99453688537614804</c:v>
                </c:pt>
                <c:pt idx="32">
                  <c:v>0.99362927234422604</c:v>
                </c:pt>
                <c:pt idx="33">
                  <c:v>0.99272248759874404</c:v>
                </c:pt>
                <c:pt idx="34">
                  <c:v>0.99181653038380801</c:v>
                </c:pt>
                <c:pt idx="35">
                  <c:v>0.99091139994421495</c:v>
                </c:pt>
                <c:pt idx="36">
                  <c:v>0.99832611123308301</c:v>
                </c:pt>
                <c:pt idx="37">
                  <c:v>0.99817407853490003</c:v>
                </c:pt>
                <c:pt idx="38">
                  <c:v>0.99802206898941204</c:v>
                </c:pt>
                <c:pt idx="39">
                  <c:v>0.99787008259309595</c:v>
                </c:pt>
                <c:pt idx="40">
                  <c:v>0.99771811934242405</c:v>
                </c:pt>
              </c:numCache>
            </c:numRef>
          </c:yVal>
          <c:smooth val="1"/>
        </c:ser>
        <c:dLbls>
          <c:showLegendKey val="0"/>
          <c:showVal val="0"/>
          <c:showCatName val="0"/>
          <c:showSerName val="0"/>
          <c:showPercent val="0"/>
          <c:showBubbleSize val="0"/>
        </c:dLbls>
        <c:axId val="670629832"/>
        <c:axId val="670630224"/>
      </c:scatterChart>
      <c:valAx>
        <c:axId val="670629832"/>
        <c:scaling>
          <c:orientation val="minMax"/>
          <c:max val="185"/>
          <c:min val="150"/>
        </c:scaling>
        <c:delete val="0"/>
        <c:axPos val="b"/>
        <c:title>
          <c:tx>
            <c:rich>
              <a:bodyPr/>
              <a:lstStyle/>
              <a:p>
                <a:pPr>
                  <a:defRPr sz="1700"/>
                </a:pPr>
                <a:r>
                  <a:rPr lang="en-US" sz="1700" dirty="0" smtClean="0"/>
                  <a:t>Donor Height (cm)</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0630224"/>
        <c:crosses val="autoZero"/>
        <c:crossBetween val="midCat"/>
        <c:majorUnit val="5"/>
      </c:valAx>
      <c:valAx>
        <c:axId val="670630224"/>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670629832"/>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462209173007E-2"/>
          <c:w val="0.85968051006900925"/>
          <c:h val="0.79616642199386056"/>
        </c:manualLayout>
      </c:layout>
      <c:scatterChart>
        <c:scatterStyle val="smoothMarker"/>
        <c:varyColors val="0"/>
        <c:ser>
          <c:idx val="0"/>
          <c:order val="0"/>
          <c:tx>
            <c:strRef>
              <c:f>Sheet1!$B$1</c:f>
              <c:strCache>
                <c:ptCount val="1"/>
                <c:pt idx="0">
                  <c:v>RR</c:v>
                </c:pt>
              </c:strCache>
            </c:strRef>
          </c:tx>
          <c:spPr>
            <a:ln w="41275">
              <a:solidFill>
                <a:srgbClr val="00FF00"/>
              </a:solidFill>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Sheet1!$B$2:$B$62</c:f>
              <c:numCache>
                <c:formatCode>General</c:formatCode>
                <c:ptCount val="61"/>
                <c:pt idx="0">
                  <c:v>0.87331997230196101</c:v>
                </c:pt>
                <c:pt idx="1">
                  <c:v>0.87925474903566703</c:v>
                </c:pt>
                <c:pt idx="2">
                  <c:v>0.88522985643395902</c:v>
                </c:pt>
                <c:pt idx="3">
                  <c:v>0.891245568569911</c:v>
                </c:pt>
                <c:pt idx="4">
                  <c:v>0.89730216137910201</c:v>
                </c:pt>
                <c:pt idx="5">
                  <c:v>0.90339991267227404</c:v>
                </c:pt>
                <c:pt idx="6">
                  <c:v>0.90953910214807099</c:v>
                </c:pt>
                <c:pt idx="7">
                  <c:v>0.915720011405873</c:v>
                </c:pt>
                <c:pt idx="8">
                  <c:v>0.92194292395870903</c:v>
                </c:pt>
                <c:pt idx="9">
                  <c:v>0.92820812524626595</c:v>
                </c:pt>
                <c:pt idx="10">
                  <c:v>0.93451590264797602</c:v>
                </c:pt>
                <c:pt idx="11">
                  <c:v>0.94086654549620297</c:v>
                </c:pt>
                <c:pt idx="12">
                  <c:v>0.94726034508951196</c:v>
                </c:pt>
                <c:pt idx="13">
                  <c:v>0.95369759470603199</c:v>
                </c:pt>
                <c:pt idx="14">
                  <c:v>0.96017858961690505</c:v>
                </c:pt>
                <c:pt idx="15">
                  <c:v>0.96670362709983404</c:v>
                </c:pt>
                <c:pt idx="16">
                  <c:v>0.97327300645271797</c:v>
                </c:pt>
                <c:pt idx="17">
                  <c:v>0.97988702900737701</c:v>
                </c:pt>
                <c:pt idx="18">
                  <c:v>0.98654599814337995</c:v>
                </c:pt>
                <c:pt idx="19">
                  <c:v>0.99325021930195401</c:v>
                </c:pt>
                <c:pt idx="20">
                  <c:v>1</c:v>
                </c:pt>
                <c:pt idx="21">
                  <c:v>1.0067956498441899</c:v>
                </c:pt>
                <c:pt idx="22">
                  <c:v>1.01363748054519</c:v>
                </c:pt>
                <c:pt idx="23">
                  <c:v>1.02052580593193</c:v>
                </c:pt>
                <c:pt idx="24">
                  <c:v>1.0274609419660099</c:v>
                </c:pt>
                <c:pt idx="25">
                  <c:v>1.0344432067561999</c:v>
                </c:pt>
                <c:pt idx="26">
                  <c:v>1.04147292057302</c:v>
                </c:pt>
                <c:pt idx="27">
                  <c:v>1.0485504058634401</c:v>
                </c:pt>
                <c:pt idx="28">
                  <c:v>1.05567598726568</c:v>
                </c:pt>
                <c:pt idx="29">
                  <c:v>1.0628499916240599</c:v>
                </c:pt>
                <c:pt idx="30">
                  <c:v>1.07007274800404</c:v>
                </c:pt>
                <c:pt idx="31">
                  <c:v>1.0773445877073</c:v>
                </c:pt>
                <c:pt idx="32">
                  <c:v>1.0846658442868899</c:v>
                </c:pt>
                <c:pt idx="33">
                  <c:v>1.0920368535626199</c:v>
                </c:pt>
                <c:pt idx="34">
                  <c:v>1.09945795363639</c:v>
                </c:pt>
                <c:pt idx="35">
                  <c:v>1.10692948490772</c:v>
                </c:pt>
                <c:pt idx="36">
                  <c:v>1.11445179008937</c:v>
                </c:pt>
                <c:pt idx="37">
                  <c:v>1.12202521422305</c:v>
                </c:pt>
                <c:pt idx="38">
                  <c:v>1.1296501046952701</c:v>
                </c:pt>
                <c:pt idx="39">
                  <c:v>1.13732681125324</c:v>
                </c:pt>
                <c:pt idx="40">
                  <c:v>1.14505568602093</c:v>
                </c:pt>
                <c:pt idx="41">
                  <c:v>1.1568480557624601</c:v>
                </c:pt>
                <c:pt idx="42">
                  <c:v>1.1649022367751201</c:v>
                </c:pt>
                <c:pt idx="43">
                  <c:v>1.1730124924221701</c:v>
                </c:pt>
                <c:pt idx="44">
                  <c:v>1.1811792131051599</c:v>
                </c:pt>
                <c:pt idx="45">
                  <c:v>1.1894027919436601</c:v>
                </c:pt>
                <c:pt idx="46">
                  <c:v>1.19768362479422</c:v>
                </c:pt>
                <c:pt idx="47">
                  <c:v>1.20602211026942</c:v>
                </c:pt>
                <c:pt idx="48">
                  <c:v>1.21441864975702</c:v>
                </c:pt>
                <c:pt idx="49">
                  <c:v>1.22287364743936</c:v>
                </c:pt>
                <c:pt idx="50">
                  <c:v>1.2313875103127201</c:v>
                </c:pt>
                <c:pt idx="51">
                  <c:v>1.239960648207</c:v>
                </c:pt>
                <c:pt idx="52">
                  <c:v>1.2485934738053801</c:v>
                </c:pt>
                <c:pt idx="53">
                  <c:v>1.2572864026642301</c:v>
                </c:pt>
                <c:pt idx="54">
                  <c:v>1.2660398532331001</c:v>
                </c:pt>
                <c:pt idx="55">
                  <c:v>1.2748542468748401</c:v>
                </c:pt>
                <c:pt idx="56">
                  <c:v>1.28373000788591</c:v>
                </c:pt>
                <c:pt idx="57">
                  <c:v>1.2926675635168201</c:v>
                </c:pt>
                <c:pt idx="58">
                  <c:v>1.30166734399265</c:v>
                </c:pt>
                <c:pt idx="59">
                  <c:v>1.31072978253378</c:v>
                </c:pt>
                <c:pt idx="60">
                  <c:v>1.31985531537676</c:v>
                </c:pt>
              </c:numCache>
            </c:numRef>
          </c:yVal>
          <c:smooth val="0"/>
        </c:ser>
        <c:ser>
          <c:idx val="1"/>
          <c:order val="1"/>
          <c:tx>
            <c:strRef>
              <c:f>Sheet1!$C$1</c:f>
              <c:strCache>
                <c:ptCount val="1"/>
                <c:pt idx="0">
                  <c:v>Column1</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Sheet1!$C$2:$C$62</c:f>
              <c:numCache>
                <c:formatCode>General</c:formatCode>
                <c:ptCount val="61"/>
                <c:pt idx="0">
                  <c:v>0.77974100766440602</c:v>
                </c:pt>
                <c:pt idx="1">
                  <c:v>0.78950131229906895</c:v>
                </c:pt>
                <c:pt idx="2">
                  <c:v>0.79938379025233997</c:v>
                </c:pt>
                <c:pt idx="3">
                  <c:v>0.80938997081252895</c:v>
                </c:pt>
                <c:pt idx="4">
                  <c:v>0.81952140241061</c:v>
                </c:pt>
                <c:pt idx="5">
                  <c:v>0.82977965285983601</c:v>
                </c:pt>
                <c:pt idx="6">
                  <c:v>0.84016630959835403</c:v>
                </c:pt>
                <c:pt idx="7">
                  <c:v>0.85068297993485797</c:v>
                </c:pt>
                <c:pt idx="8">
                  <c:v>0.861331291297315</c:v>
                </c:pt>
                <c:pt idx="9">
                  <c:v>0.87211289148480597</c:v>
                </c:pt>
                <c:pt idx="10">
                  <c:v>0.883029448922518</c:v>
                </c:pt>
                <c:pt idx="11">
                  <c:v>0.89408265291993005</c:v>
                </c:pt>
                <c:pt idx="12">
                  <c:v>0.90527421393222596</c:v>
                </c:pt>
                <c:pt idx="13">
                  <c:v>0.91660586382498899</c:v>
                </c:pt>
                <c:pt idx="14">
                  <c:v>0.92807935614219705</c:v>
                </c:pt>
                <c:pt idx="15">
                  <c:v>0.93969646637758397</c:v>
                </c:pt>
                <c:pt idx="16">
                  <c:v>0.95145899224939101</c:v>
                </c:pt>
                <c:pt idx="17">
                  <c:v>0.96336875397855704</c:v>
                </c:pt>
                <c:pt idx="18">
                  <c:v>0.97542759457039696</c:v>
                </c:pt>
                <c:pt idx="19">
                  <c:v>0.98763738009979996</c:v>
                </c:pt>
                <c:pt idx="20">
                  <c:v>1</c:v>
                </c:pt>
                <c:pt idx="21">
                  <c:v>1.0011062656566201</c:v>
                </c:pt>
                <c:pt idx="22">
                  <c:v>1.0022137551369401</c:v>
                </c:pt>
                <c:pt idx="23">
                  <c:v>1.00332246979484</c:v>
                </c:pt>
                <c:pt idx="24">
                  <c:v>1.0044324109856799</c:v>
                </c:pt>
                <c:pt idx="25">
                  <c:v>1.0055435800663499</c:v>
                </c:pt>
                <c:pt idx="26">
                  <c:v>1.00665597839521</c:v>
                </c:pt>
                <c:pt idx="27">
                  <c:v>1.00776960733214</c:v>
                </c:pt>
                <c:pt idx="28">
                  <c:v>1.0088844682385201</c:v>
                </c:pt>
                <c:pt idx="29">
                  <c:v>1.0100005624772199</c:v>
                </c:pt>
                <c:pt idx="30">
                  <c:v>1.01111789141266</c:v>
                </c:pt>
                <c:pt idx="31">
                  <c:v>1.01223645641072</c:v>
                </c:pt>
                <c:pt idx="32">
                  <c:v>1.0133562588388201</c:v>
                </c:pt>
                <c:pt idx="33">
                  <c:v>1.01447730006589</c:v>
                </c:pt>
                <c:pt idx="34">
                  <c:v>1.0155995814623799</c:v>
                </c:pt>
                <c:pt idx="35">
                  <c:v>1.0167231044002201</c:v>
                </c:pt>
                <c:pt idx="36">
                  <c:v>1.0178478702529099</c:v>
                </c:pt>
                <c:pt idx="37">
                  <c:v>1.01897388039543</c:v>
                </c:pt>
                <c:pt idx="38">
                  <c:v>1.02010113620431</c:v>
                </c:pt>
                <c:pt idx="39">
                  <c:v>1.0212296390575699</c:v>
                </c:pt>
                <c:pt idx="40">
                  <c:v>1.0223593903347801</c:v>
                </c:pt>
                <c:pt idx="41">
                  <c:v>1.0357830712668299</c:v>
                </c:pt>
                <c:pt idx="42">
                  <c:v>1.0375186085577599</c:v>
                </c:pt>
                <c:pt idx="43">
                  <c:v>1.0392570538800801</c:v>
                </c:pt>
                <c:pt idx="44">
                  <c:v>1.04099841210644</c:v>
                </c:pt>
                <c:pt idx="45">
                  <c:v>1.04274268811763</c:v>
                </c:pt>
                <c:pt idx="46">
                  <c:v>1.04448988680264</c:v>
                </c:pt>
                <c:pt idx="47">
                  <c:v>1.04624001305864</c:v>
                </c:pt>
                <c:pt idx="48">
                  <c:v>1.04799307179101</c:v>
                </c:pt>
                <c:pt idx="49">
                  <c:v>1.0497490679133501</c:v>
                </c:pt>
                <c:pt idx="50">
                  <c:v>1.05150800634749</c:v>
                </c:pt>
                <c:pt idx="51">
                  <c:v>1.05326989202351</c:v>
                </c:pt>
                <c:pt idx="52">
                  <c:v>1.05503472987975</c:v>
                </c:pt>
                <c:pt idx="53">
                  <c:v>1.0568025248628199</c:v>
                </c:pt>
                <c:pt idx="54">
                  <c:v>1.0585732819276199</c:v>
                </c:pt>
                <c:pt idx="55">
                  <c:v>1.0603470060373601</c:v>
                </c:pt>
                <c:pt idx="56">
                  <c:v>1.0621237021635599</c:v>
                </c:pt>
                <c:pt idx="57">
                  <c:v>1.06390337528607</c:v>
                </c:pt>
                <c:pt idx="58">
                  <c:v>1.06568603039309</c:v>
                </c:pt>
                <c:pt idx="59">
                  <c:v>1.0674716724811699</c:v>
                </c:pt>
                <c:pt idx="60">
                  <c:v>1.06926030655523</c:v>
                </c:pt>
              </c:numCache>
            </c:numRef>
          </c:yVal>
          <c:smooth val="0"/>
        </c:ser>
        <c:ser>
          <c:idx val="2"/>
          <c:order val="2"/>
          <c:tx>
            <c:strRef>
              <c:f>Sheet1!$D$1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Sheet1!$D$2:$D$62</c:f>
              <c:numCache>
                <c:formatCode>General</c:formatCode>
                <c:ptCount val="61"/>
                <c:pt idx="0">
                  <c:v>0.97812961807153298</c:v>
                </c:pt>
                <c:pt idx="1">
                  <c:v>0.97921168927572599</c:v>
                </c:pt>
                <c:pt idx="2">
                  <c:v>0.98029495753813101</c:v>
                </c:pt>
                <c:pt idx="3">
                  <c:v>0.98137942418301105</c:v>
                </c:pt>
                <c:pt idx="4">
                  <c:v>0.98246509053609699</c:v>
                </c:pt>
                <c:pt idx="5">
                  <c:v>0.98355195792458305</c:v>
                </c:pt>
                <c:pt idx="6">
                  <c:v>0.98464002767713399</c:v>
                </c:pt>
                <c:pt idx="7">
                  <c:v>0.98572930112388502</c:v>
                </c:pt>
                <c:pt idx="8">
                  <c:v>0.98681977959644096</c:v>
                </c:pt>
                <c:pt idx="9">
                  <c:v>0.98791146442787903</c:v>
                </c:pt>
                <c:pt idx="10">
                  <c:v>0.98900435695275501</c:v>
                </c:pt>
                <c:pt idx="11">
                  <c:v>0.99009845850709799</c:v>
                </c:pt>
                <c:pt idx="12">
                  <c:v>0.99119377042841506</c:v>
                </c:pt>
                <c:pt idx="13">
                  <c:v>0.99229029405569302</c:v>
                </c:pt>
                <c:pt idx="14">
                  <c:v>0.99338803072940196</c:v>
                </c:pt>
                <c:pt idx="15">
                  <c:v>0.99448698179149397</c:v>
                </c:pt>
                <c:pt idx="16">
                  <c:v>0.99558714858540398</c:v>
                </c:pt>
                <c:pt idx="17">
                  <c:v>0.99668853245605404</c:v>
                </c:pt>
                <c:pt idx="18">
                  <c:v>0.99779113474985504</c:v>
                </c:pt>
                <c:pt idx="19">
                  <c:v>0.99889495681470697</c:v>
                </c:pt>
                <c:pt idx="20">
                  <c:v>1</c:v>
                </c:pt>
                <c:pt idx="21">
                  <c:v>1.0125173673549599</c:v>
                </c:pt>
                <c:pt idx="22">
                  <c:v>1.0251914191954199</c:v>
                </c:pt>
                <c:pt idx="23">
                  <c:v>1.0380241167986399</c:v>
                </c:pt>
                <c:pt idx="24">
                  <c:v>1.0510174459919199</c:v>
                </c:pt>
                <c:pt idx="25">
                  <c:v>1.06417341745987</c:v>
                </c:pt>
                <c:pt idx="26">
                  <c:v>1.0774940670555999</c:v>
                </c:pt>
                <c:pt idx="27">
                  <c:v>1.0909814561157301</c:v>
                </c:pt>
                <c:pt idx="28">
                  <c:v>1.10463767177938</c:v>
                </c:pt>
                <c:pt idx="29">
                  <c:v>1.1184648273111699</c:v>
                </c:pt>
                <c:pt idx="30">
                  <c:v>1.13246506242822</c:v>
                </c:pt>
                <c:pt idx="31">
                  <c:v>1.1466405436313001</c:v>
                </c:pt>
                <c:pt idx="32">
                  <c:v>1.1609934645400199</c:v>
                </c:pt>
                <c:pt idx="33">
                  <c:v>1.17552604623238</c:v>
                </c:pt>
                <c:pt idx="34">
                  <c:v>1.19024053758839</c:v>
                </c:pt>
                <c:pt idx="35">
                  <c:v>1.20513921563815</c:v>
                </c:pt>
                <c:pt idx="36">
                  <c:v>1.2202243859141599</c:v>
                </c:pt>
                <c:pt idx="37">
                  <c:v>1.2354983828081301</c:v>
                </c:pt>
                <c:pt idx="38">
                  <c:v>1.2509635699321999</c:v>
                </c:pt>
                <c:pt idx="39">
                  <c:v>1.2666223404847099</c:v>
                </c:pt>
                <c:pt idx="40">
                  <c:v>1.28247711762056</c:v>
                </c:pt>
                <c:pt idx="41">
                  <c:v>1.2920634264514199</c:v>
                </c:pt>
                <c:pt idx="42">
                  <c:v>1.30792567000799</c:v>
                </c:pt>
                <c:pt idx="43">
                  <c:v>1.3239826491831901</c:v>
                </c:pt>
                <c:pt idx="44">
                  <c:v>1.3402367546830301</c:v>
                </c:pt>
                <c:pt idx="45">
                  <c:v>1.35669040656345</c:v>
                </c:pt>
                <c:pt idx="46">
                  <c:v>1.37334605459064</c:v>
                </c:pt>
                <c:pt idx="47">
                  <c:v>1.39020617860576</c:v>
                </c:pt>
                <c:pt idx="48">
                  <c:v>1.4072732888941999</c:v>
                </c:pt>
                <c:pt idx="49">
                  <c:v>1.42454992655928</c:v>
                </c:pt>
                <c:pt idx="50">
                  <c:v>1.4420386639006399</c:v>
                </c:pt>
                <c:pt idx="51">
                  <c:v>1.4597421047971999</c:v>
                </c:pt>
                <c:pt idx="52">
                  <c:v>1.4776628850948601</c:v>
                </c:pt>
                <c:pt idx="53">
                  <c:v>1.4958036729989499</c:v>
                </c:pt>
                <c:pt idx="54">
                  <c:v>1.51416716947148</c:v>
                </c:pt>
                <c:pt idx="55">
                  <c:v>1.5327561086333099</c:v>
                </c:pt>
                <c:pt idx="56">
                  <c:v>1.5515732581712001</c:v>
                </c:pt>
                <c:pt idx="57">
                  <c:v>1.5706214197499</c:v>
                </c:pt>
                <c:pt idx="58">
                  <c:v>1.58990342942931</c:v>
                </c:pt>
                <c:pt idx="59">
                  <c:v>1.6094221580867001</c:v>
                </c:pt>
                <c:pt idx="60">
                  <c:v>1.62918051184417</c:v>
                </c:pt>
              </c:numCache>
            </c:numRef>
          </c:yVal>
          <c:smooth val="1"/>
        </c:ser>
        <c:dLbls>
          <c:showLegendKey val="0"/>
          <c:showVal val="0"/>
          <c:showCatName val="0"/>
          <c:showSerName val="0"/>
          <c:showPercent val="0"/>
          <c:showBubbleSize val="0"/>
        </c:dLbls>
        <c:axId val="670631008"/>
        <c:axId val="670631400"/>
      </c:scatterChart>
      <c:valAx>
        <c:axId val="670631008"/>
        <c:scaling>
          <c:orientation val="minMax"/>
          <c:max val="4"/>
          <c:min val="0"/>
        </c:scaling>
        <c:delete val="0"/>
        <c:axPos val="b"/>
        <c:title>
          <c:tx>
            <c:rich>
              <a:bodyPr/>
              <a:lstStyle/>
              <a:p>
                <a:pPr>
                  <a:defRPr sz="1700"/>
                </a:pPr>
                <a:r>
                  <a:rPr lang="en-US" sz="1700" dirty="0" smtClean="0"/>
                  <a:t>Oxygen Required at Rest (L/min)</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70631400"/>
        <c:crosses val="autoZero"/>
        <c:crossBetween val="midCat"/>
        <c:majorUnit val="1"/>
      </c:valAx>
      <c:valAx>
        <c:axId val="670631400"/>
        <c:scaling>
          <c:orientation val="minMax"/>
          <c:max val="2"/>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Hazard Ratio of 1 Year Mortality </a:t>
                </a:r>
                <a:endParaRPr lang="en-US" sz="1700" b="1" i="0" baseline="0" dirty="0">
                  <a:solidFill>
                    <a:schemeClr val="tx1"/>
                  </a:solidFill>
                </a:endParaRPr>
              </a:p>
            </c:rich>
          </c:tx>
          <c:layout/>
          <c:overlay val="0"/>
        </c:title>
        <c:numFmt formatCode="#,##0.0" sourceLinked="0"/>
        <c:majorTickMark val="out"/>
        <c:minorTickMark val="none"/>
        <c:tickLblPos val="nextTo"/>
        <c:txPr>
          <a:bodyPr/>
          <a:lstStyle/>
          <a:p>
            <a:pPr>
              <a:defRPr sz="1500" b="1"/>
            </a:pPr>
            <a:endParaRPr lang="en-US"/>
          </a:p>
        </c:txPr>
        <c:crossAx val="670631008"/>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0.17699</cdr:x>
      <cdr:y>0.92063</cdr:y>
    </cdr:from>
    <cdr:to>
      <cdr:x>0.30088</cdr:x>
      <cdr:y>0.9862</cdr:y>
    </cdr:to>
    <cdr:sp macro="" textlink="">
      <cdr:nvSpPr>
        <cdr:cNvPr id="2" name="TextBox 1"/>
        <cdr:cNvSpPr txBox="1"/>
      </cdr:nvSpPr>
      <cdr:spPr>
        <a:xfrm xmlns:a="http://schemas.openxmlformats.org/drawingml/2006/main">
          <a:off x="1524000" y="4419600"/>
          <a:ext cx="1066767" cy="314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tx1"/>
              </a:solidFill>
            </a:rPr>
            <a:t>AT Def</a:t>
          </a:r>
          <a:endParaRPr lang="en-US" sz="1500" b="1" dirty="0">
            <a:solidFill>
              <a:schemeClr val="tx1"/>
            </a:solidFill>
          </a:endParaRPr>
        </a:p>
      </cdr:txBody>
    </cdr:sp>
  </cdr:relSizeAnchor>
  <cdr:relSizeAnchor xmlns:cdr="http://schemas.openxmlformats.org/drawingml/2006/chartDrawing">
    <cdr:from>
      <cdr:x>0.38053</cdr:x>
      <cdr:y>0.92063</cdr:y>
    </cdr:from>
    <cdr:to>
      <cdr:x>0.50442</cdr:x>
      <cdr:y>0.9862</cdr:y>
    </cdr:to>
    <cdr:sp macro="" textlink="">
      <cdr:nvSpPr>
        <cdr:cNvPr id="3" name="TextBox 1"/>
        <cdr:cNvSpPr txBox="1"/>
      </cdr:nvSpPr>
      <cdr:spPr>
        <a:xfrm xmlns:a="http://schemas.openxmlformats.org/drawingml/2006/main">
          <a:off x="32766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COPD</a:t>
          </a:r>
          <a:endParaRPr lang="en-US" sz="1500" b="1" dirty="0">
            <a:solidFill>
              <a:srgbClr val="FFFFFF"/>
            </a:solidFill>
          </a:endParaRPr>
        </a:p>
      </cdr:txBody>
    </cdr:sp>
  </cdr:relSizeAnchor>
  <cdr:relSizeAnchor xmlns:cdr="http://schemas.openxmlformats.org/drawingml/2006/chartDrawing">
    <cdr:from>
      <cdr:x>0.61062</cdr:x>
      <cdr:y>0.92063</cdr:y>
    </cdr:from>
    <cdr:to>
      <cdr:x>0.73451</cdr:x>
      <cdr:y>0.9862</cdr:y>
    </cdr:to>
    <cdr:sp macro="" textlink="">
      <cdr:nvSpPr>
        <cdr:cNvPr id="4" name="TextBox 1"/>
        <cdr:cNvSpPr txBox="1"/>
      </cdr:nvSpPr>
      <cdr:spPr>
        <a:xfrm xmlns:a="http://schemas.openxmlformats.org/drawingml/2006/main">
          <a:off x="52578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IPF</a:t>
          </a:r>
          <a:endParaRPr lang="en-US" sz="1500" b="1" dirty="0">
            <a:solidFill>
              <a:srgbClr val="FFFFFF"/>
            </a:solidFill>
          </a:endParaRPr>
        </a:p>
      </cdr:txBody>
    </cdr:sp>
  </cdr:relSizeAnchor>
  <cdr:relSizeAnchor xmlns:cdr="http://schemas.openxmlformats.org/drawingml/2006/chartDrawing">
    <cdr:from>
      <cdr:x>0.84071</cdr:x>
      <cdr:y>0.92063</cdr:y>
    </cdr:from>
    <cdr:to>
      <cdr:x>0.9646</cdr:x>
      <cdr:y>0.9862</cdr:y>
    </cdr:to>
    <cdr:sp macro="" textlink="">
      <cdr:nvSpPr>
        <cdr:cNvPr id="5" name="TextBox 1"/>
        <cdr:cNvSpPr txBox="1"/>
      </cdr:nvSpPr>
      <cdr:spPr>
        <a:xfrm xmlns:a="http://schemas.openxmlformats.org/drawingml/2006/main">
          <a:off x="7239000" y="4419600"/>
          <a:ext cx="1066767" cy="3147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IPAH</a:t>
          </a:r>
          <a:endParaRPr lang="en-US" sz="1500" b="1" dirty="0">
            <a:solidFill>
              <a:srgbClr val="FFFFFF"/>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0.46903</cdr:x>
      <cdr:y>0.37097</cdr:y>
    </cdr:from>
    <cdr:to>
      <cdr:x>0.64602</cdr:x>
      <cdr:y>0.43549</cdr:y>
    </cdr:to>
    <cdr:sp macro="" textlink="">
      <cdr:nvSpPr>
        <cdr:cNvPr id="2" name="TextBox 1"/>
        <cdr:cNvSpPr txBox="1"/>
      </cdr:nvSpPr>
      <cdr:spPr>
        <a:xfrm xmlns:a="http://schemas.openxmlformats.org/drawingml/2006/main">
          <a:off x="4038600" y="1752600"/>
          <a:ext cx="1523990" cy="3048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b="1" dirty="0" smtClean="0">
              <a:solidFill>
                <a:srgbClr val="00FF00"/>
              </a:solidFill>
            </a:rPr>
            <a:t>N at risk = 1,250</a:t>
          </a:r>
          <a:endParaRPr lang="en-US" sz="1300" b="1" dirty="0">
            <a:solidFill>
              <a:srgbClr val="00FF00"/>
            </a:solidFill>
          </a:endParaRPr>
        </a:p>
      </cdr:txBody>
    </cdr:sp>
  </cdr:relSizeAnchor>
  <cdr:relSizeAnchor xmlns:cdr="http://schemas.openxmlformats.org/drawingml/2006/chartDrawing">
    <cdr:from>
      <cdr:x>0.79646</cdr:x>
      <cdr:y>0.58065</cdr:y>
    </cdr:from>
    <cdr:to>
      <cdr:x>0.97345</cdr:x>
      <cdr:y>0.64517</cdr:y>
    </cdr:to>
    <cdr:sp macro="" textlink="">
      <cdr:nvSpPr>
        <cdr:cNvPr id="3" name="TextBox 1"/>
        <cdr:cNvSpPr txBox="1"/>
      </cdr:nvSpPr>
      <cdr:spPr>
        <a:xfrm xmlns:a="http://schemas.openxmlformats.org/drawingml/2006/main">
          <a:off x="6858000" y="2743200"/>
          <a:ext cx="1523990" cy="3048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61</a:t>
          </a:r>
          <a:endParaRPr lang="en-US" sz="1300" b="1" dirty="0">
            <a:solidFill>
              <a:srgbClr val="FFFF00"/>
            </a:solidFill>
          </a:endParaRPr>
        </a:p>
      </cdr:txBody>
    </cdr:sp>
  </cdr:relSizeAnchor>
  <cdr:relSizeAnchor xmlns:cdr="http://schemas.openxmlformats.org/drawingml/2006/chartDrawing">
    <cdr:from>
      <cdr:x>0.80531</cdr:x>
      <cdr:y>0.75806</cdr:y>
    </cdr:from>
    <cdr:to>
      <cdr:x>0.9823</cdr:x>
      <cdr:y>0.82258</cdr:y>
    </cdr:to>
    <cdr:sp macro="" textlink="">
      <cdr:nvSpPr>
        <cdr:cNvPr id="4" name="TextBox 1"/>
        <cdr:cNvSpPr txBox="1"/>
      </cdr:nvSpPr>
      <cdr:spPr>
        <a:xfrm xmlns:a="http://schemas.openxmlformats.org/drawingml/2006/main">
          <a:off x="6934200" y="3581400"/>
          <a:ext cx="1523990" cy="3048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00FFFF"/>
              </a:solidFill>
            </a:rPr>
            <a:t>N at risk =  792</a:t>
          </a:r>
          <a:endParaRPr lang="en-US" sz="1300" b="1" dirty="0">
            <a:solidFill>
              <a:srgbClr val="00FFFF"/>
            </a:solidFill>
          </a:endParaRPr>
        </a:p>
      </cdr:txBody>
    </cdr:sp>
  </cdr:relSizeAnchor>
  <cdr:relSizeAnchor xmlns:cdr="http://schemas.openxmlformats.org/drawingml/2006/chartDrawing">
    <cdr:from>
      <cdr:x>0.57522</cdr:x>
      <cdr:y>0.03226</cdr:y>
    </cdr:from>
    <cdr:to>
      <cdr:x>0.93806</cdr:x>
      <cdr:y>0.24194</cdr:y>
    </cdr:to>
    <cdr:sp macro="" textlink="">
      <cdr:nvSpPr>
        <cdr:cNvPr id="5" name="TextBox 4"/>
        <cdr:cNvSpPr txBox="1"/>
      </cdr:nvSpPr>
      <cdr:spPr>
        <a:xfrm xmlns:a="http://schemas.openxmlformats.org/drawingml/2006/main">
          <a:off x="4953000" y="152409"/>
          <a:ext cx="3124259" cy="99059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u="sng" dirty="0" smtClean="0">
              <a:solidFill>
                <a:schemeClr val="tx1"/>
              </a:solidFill>
            </a:rPr>
            <a:t>Median survival (years):</a:t>
          </a:r>
        </a:p>
        <a:p xmlns:a="http://schemas.openxmlformats.org/drawingml/2006/main">
          <a:r>
            <a:rPr lang="en-US" sz="1400" b="1" dirty="0" smtClean="0">
              <a:solidFill>
                <a:schemeClr val="tx1"/>
              </a:solidFill>
            </a:rPr>
            <a:t>1990-1997:    4.1; Conditional = 7.0</a:t>
          </a:r>
        </a:p>
        <a:p xmlns:a="http://schemas.openxmlformats.org/drawingml/2006/main">
          <a:r>
            <a:rPr lang="en-US" sz="1400" b="1" dirty="0" smtClean="0">
              <a:solidFill>
                <a:schemeClr val="tx1"/>
              </a:solidFill>
            </a:rPr>
            <a:t>1998-2004:    5.7; Conditional = 8.3</a:t>
          </a:r>
        </a:p>
        <a:p xmlns:a="http://schemas.openxmlformats.org/drawingml/2006/main">
          <a:r>
            <a:rPr lang="en-US" sz="1400" b="1" dirty="0" smtClean="0">
              <a:solidFill>
                <a:schemeClr val="tx1"/>
              </a:solidFill>
            </a:rPr>
            <a:t>2005-6/2012: 6.1; Conditional = NA</a:t>
          </a:r>
          <a:endParaRPr lang="en-US" sz="1400" b="1"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0.0885</cdr:x>
      <cdr:y>0.71429</cdr:y>
    </cdr:from>
    <cdr:to>
      <cdr:x>0.54867</cdr:x>
      <cdr:y>0.87021</cdr:y>
    </cdr:to>
    <cdr:sp macro="" textlink="">
      <cdr:nvSpPr>
        <cdr:cNvPr id="5" name="TextBox 4"/>
        <cdr:cNvSpPr txBox="1"/>
      </cdr:nvSpPr>
      <cdr:spPr>
        <a:xfrm xmlns:a="http://schemas.openxmlformats.org/drawingml/2006/main">
          <a:off x="762000" y="3429000"/>
          <a:ext cx="3962362" cy="74851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tIns="27432" rIns="45720" bIns="27432" rtlCol="0" anchor="ctr" anchorCtr="0"/>
        <a:lstStyle xmlns:a="http://schemas.openxmlformats.org/drawingml/2006/main"/>
        <a:p xmlns:a="http://schemas.openxmlformats.org/drawingml/2006/main">
          <a:r>
            <a:rPr lang="en-US" sz="1300" b="1" dirty="0" smtClean="0">
              <a:solidFill>
                <a:schemeClr val="tx1"/>
              </a:solidFill>
            </a:rPr>
            <a:t>Median survival (years): </a:t>
          </a:r>
        </a:p>
        <a:p xmlns:a="http://schemas.openxmlformats.org/drawingml/2006/main">
          <a:r>
            <a:rPr lang="en-US" sz="1300" b="1" dirty="0" smtClean="0">
              <a:solidFill>
                <a:schemeClr val="tx1"/>
              </a:solidFill>
            </a:rPr>
            <a:t>Primary: 1990-97=4.3; 1998-04=5.8; 2005-6/12=6.3</a:t>
          </a:r>
        </a:p>
        <a:p xmlns:a="http://schemas.openxmlformats.org/drawingml/2006/main">
          <a:r>
            <a:rPr lang="en-US" sz="1300" b="1" dirty="0" err="1" smtClean="0">
              <a:solidFill>
                <a:schemeClr val="tx1"/>
              </a:solidFill>
            </a:rPr>
            <a:t>Retx</a:t>
          </a:r>
          <a:r>
            <a:rPr lang="en-US" sz="1300" b="1" dirty="0" smtClean="0">
              <a:solidFill>
                <a:schemeClr val="tx1"/>
              </a:solidFill>
            </a:rPr>
            <a:t>: 1990-97=1.0; 1998-04=1.9; 2005-6/12=3.0</a:t>
          </a:r>
        </a:p>
      </cdr:txBody>
    </cdr:sp>
  </cdr:relSizeAnchor>
</c:userShapes>
</file>

<file path=ppt/drawings/drawing12.xml><?xml version="1.0" encoding="utf-8"?>
<c:userShapes xmlns:c="http://schemas.openxmlformats.org/drawingml/2006/chart">
  <cdr:relSizeAnchor xmlns:cdr="http://schemas.openxmlformats.org/drawingml/2006/chartDrawing">
    <cdr:from>
      <cdr:x>0.11504</cdr:x>
      <cdr:y>0.72581</cdr:y>
    </cdr:from>
    <cdr:to>
      <cdr:x>0.63717</cdr:x>
      <cdr:y>0.80645</cdr:y>
    </cdr:to>
    <cdr:sp macro="" textlink="">
      <cdr:nvSpPr>
        <cdr:cNvPr id="5" name="TextBox 4"/>
        <cdr:cNvSpPr txBox="1"/>
      </cdr:nvSpPr>
      <cdr:spPr>
        <a:xfrm xmlns:a="http://schemas.openxmlformats.org/drawingml/2006/main">
          <a:off x="990600" y="3429000"/>
          <a:ext cx="4495829" cy="3809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Male = 5.4; Female = 5.8 </a:t>
          </a:r>
          <a:endParaRPr lang="en-US" sz="1400" b="1"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0.10619</cdr:x>
      <cdr:y>0.66129</cdr:y>
    </cdr:from>
    <cdr:to>
      <cdr:x>0.46903</cdr:x>
      <cdr:y>0.82258</cdr:y>
    </cdr:to>
    <cdr:sp macro="" textlink="">
      <cdr:nvSpPr>
        <cdr:cNvPr id="5" name="TextBox 4"/>
        <cdr:cNvSpPr txBox="1"/>
      </cdr:nvSpPr>
      <cdr:spPr>
        <a:xfrm xmlns:a="http://schemas.openxmlformats.org/drawingml/2006/main">
          <a:off x="914400" y="3124200"/>
          <a:ext cx="3124237" cy="761992"/>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Primary: Male = 5.5; Female = 6.0</a:t>
          </a:r>
        </a:p>
        <a:p xmlns:a="http://schemas.openxmlformats.org/drawingml/2006/main">
          <a:r>
            <a:rPr lang="en-US" sz="1400" b="1" dirty="0" smtClean="0">
              <a:solidFill>
                <a:schemeClr val="tx1"/>
              </a:solidFill>
            </a:rPr>
            <a:t>First </a:t>
          </a:r>
          <a:r>
            <a:rPr lang="en-US" sz="1400" b="1" dirty="0" err="1" smtClean="0">
              <a:solidFill>
                <a:schemeClr val="tx1"/>
              </a:solidFill>
            </a:rPr>
            <a:t>Retx</a:t>
          </a:r>
          <a:r>
            <a:rPr lang="en-US" sz="1400" b="1" dirty="0" smtClean="0">
              <a:solidFill>
                <a:schemeClr val="tx1"/>
              </a:solidFill>
            </a:rPr>
            <a:t>: Male = 2.4; Female = 2.6</a:t>
          </a:r>
        </a:p>
        <a:p xmlns:a="http://schemas.openxmlformats.org/drawingml/2006/main">
          <a:r>
            <a:rPr lang="en-US" sz="1400" b="1" dirty="0" smtClean="0">
              <a:solidFill>
                <a:schemeClr val="tx1"/>
              </a:solidFill>
            </a:rPr>
            <a:t> </a:t>
          </a:r>
          <a:endParaRPr lang="en-US" sz="1400" b="1" dirty="0">
            <a:solidFill>
              <a:schemeClr val="tx1"/>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0.37168</cdr:x>
      <cdr:y>0.20968</cdr:y>
    </cdr:from>
    <cdr:to>
      <cdr:x>0.9646</cdr:x>
      <cdr:y>0.32258</cdr:y>
    </cdr:to>
    <cdr:sp macro="" textlink="">
      <cdr:nvSpPr>
        <cdr:cNvPr id="5" name="TextBox 4"/>
        <cdr:cNvSpPr txBox="1"/>
      </cdr:nvSpPr>
      <cdr:spPr>
        <a:xfrm xmlns:a="http://schemas.openxmlformats.org/drawingml/2006/main">
          <a:off x="3200400" y="990600"/>
          <a:ext cx="5105427" cy="5334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 Alpha-1=6.4; CF=8.3; COPD=5.5; IPF=4.7; IPAH=5.5; Sarcoidosis=5.7</a:t>
          </a:r>
          <a:endParaRPr lang="en-US" sz="1400" b="1" dirty="0">
            <a:solidFill>
              <a:schemeClr val="tx1"/>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0.0885</cdr:x>
      <cdr:y>0.69841</cdr:y>
    </cdr:from>
    <cdr:to>
      <cdr:x>0.48673</cdr:x>
      <cdr:y>0.85433</cdr:y>
    </cdr:to>
    <cdr:sp macro="" textlink="">
      <cdr:nvSpPr>
        <cdr:cNvPr id="5" name="TextBox 4"/>
        <cdr:cNvSpPr txBox="1"/>
      </cdr:nvSpPr>
      <cdr:spPr>
        <a:xfrm xmlns:a="http://schemas.openxmlformats.org/drawingml/2006/main">
          <a:off x="762039" y="3352787"/>
          <a:ext cx="3428962" cy="74851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tIns="27432" rIns="45720" bIns="27432" rtlCol="0" anchor="ctr" anchorCtr="0"/>
        <a:lstStyle xmlns:a="http://schemas.openxmlformats.org/drawingml/2006/main"/>
        <a:p xmlns:a="http://schemas.openxmlformats.org/drawingml/2006/main">
          <a:r>
            <a:rPr lang="en-US" sz="1300" b="1" dirty="0" smtClean="0">
              <a:solidFill>
                <a:schemeClr val="tx1"/>
              </a:solidFill>
            </a:rPr>
            <a:t>Median survival (years): </a:t>
          </a:r>
        </a:p>
        <a:p xmlns:a="http://schemas.openxmlformats.org/drawingml/2006/main">
          <a:r>
            <a:rPr lang="en-US" sz="1300" b="1" dirty="0" smtClean="0">
              <a:solidFill>
                <a:schemeClr val="tx1"/>
              </a:solidFill>
            </a:rPr>
            <a:t>Primary: CF=8.3; COPD=5.5; IPF=4.7</a:t>
          </a:r>
        </a:p>
        <a:p xmlns:a="http://schemas.openxmlformats.org/drawingml/2006/main">
          <a:r>
            <a:rPr lang="en-US" sz="1300" b="1" dirty="0" smtClean="0">
              <a:solidFill>
                <a:schemeClr val="tx1"/>
              </a:solidFill>
            </a:rPr>
            <a:t>Retransplant: CF=3.2; COPD=1.8; IPF=3.1</a:t>
          </a:r>
        </a:p>
      </cdr:txBody>
    </cdr:sp>
  </cdr:relSizeAnchor>
</c:userShapes>
</file>

<file path=ppt/drawings/drawing16.xml><?xml version="1.0" encoding="utf-8"?>
<c:userShapes xmlns:c="http://schemas.openxmlformats.org/drawingml/2006/chart">
  <cdr:relSizeAnchor xmlns:cdr="http://schemas.openxmlformats.org/drawingml/2006/chartDrawing">
    <cdr:from>
      <cdr:x>0.49558</cdr:x>
      <cdr:y>0.23438</cdr:y>
    </cdr:from>
    <cdr:to>
      <cdr:x>0.97345</cdr:x>
      <cdr:y>0.34375</cdr:y>
    </cdr:to>
    <cdr:sp macro="" textlink="">
      <cdr:nvSpPr>
        <cdr:cNvPr id="5" name="TextBox 4"/>
        <cdr:cNvSpPr txBox="1"/>
      </cdr:nvSpPr>
      <cdr:spPr>
        <a:xfrm xmlns:a="http://schemas.openxmlformats.org/drawingml/2006/main">
          <a:off x="4267200" y="1143024"/>
          <a:ext cx="4114789" cy="533376"/>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 Alpha-1=7.7; CF=10.0; COPD=6.2; IPF=5.9; IPAH=9.2; Sarcoidosis=7.3</a:t>
          </a:r>
          <a:endParaRPr lang="en-US" sz="14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0.55752</cdr:x>
      <cdr:y>0.23128</cdr:y>
    </cdr:from>
    <cdr:to>
      <cdr:x>0.9646</cdr:x>
      <cdr:y>0.3872</cdr:y>
    </cdr:to>
    <cdr:sp macro="" textlink="">
      <cdr:nvSpPr>
        <cdr:cNvPr id="5" name="TextBox 4"/>
        <cdr:cNvSpPr txBox="1"/>
      </cdr:nvSpPr>
      <cdr:spPr>
        <a:xfrm xmlns:a="http://schemas.openxmlformats.org/drawingml/2006/main">
          <a:off x="4800600" y="1110276"/>
          <a:ext cx="3505200" cy="74851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tIns="27432" rIns="45720" bIns="27432" rtlCol="0" anchor="ctr" anchorCtr="0"/>
        <a:lstStyle xmlns:a="http://schemas.openxmlformats.org/drawingml/2006/main"/>
        <a:p xmlns:a="http://schemas.openxmlformats.org/drawingml/2006/main">
          <a:r>
            <a:rPr lang="en-US" sz="1300" b="1" dirty="0" smtClean="0">
              <a:solidFill>
                <a:schemeClr val="tx1"/>
              </a:solidFill>
            </a:rPr>
            <a:t>Median survival (years): </a:t>
          </a:r>
        </a:p>
        <a:p xmlns:a="http://schemas.openxmlformats.org/drawingml/2006/main">
          <a:r>
            <a:rPr lang="en-US" sz="1300" b="1" dirty="0" smtClean="0">
              <a:solidFill>
                <a:schemeClr val="tx1"/>
              </a:solidFill>
            </a:rPr>
            <a:t>Primary: CF=10.0; COPD=6.2; IPF=5.9</a:t>
          </a:r>
        </a:p>
        <a:p xmlns:a="http://schemas.openxmlformats.org/drawingml/2006/main">
          <a:r>
            <a:rPr lang="en-US" sz="1300" b="1" dirty="0" smtClean="0">
              <a:solidFill>
                <a:schemeClr val="tx1"/>
              </a:solidFill>
            </a:rPr>
            <a:t>Retransplant: CF=NA; COPD=5.9; IPF=NA</a:t>
          </a:r>
        </a:p>
      </cdr:txBody>
    </cdr:sp>
  </cdr:relSizeAnchor>
</c:userShapes>
</file>

<file path=ppt/drawings/drawing18.xml><?xml version="1.0" encoding="utf-8"?>
<c:userShapes xmlns:c="http://schemas.openxmlformats.org/drawingml/2006/chart">
  <cdr:relSizeAnchor xmlns:cdr="http://schemas.openxmlformats.org/drawingml/2006/chartDrawing">
    <cdr:from>
      <cdr:x>0.10619</cdr:x>
      <cdr:y>0.75</cdr:y>
    </cdr:from>
    <cdr:to>
      <cdr:x>0.90265</cdr:x>
      <cdr:y>0.85938</cdr:y>
    </cdr:to>
    <cdr:sp macro="" textlink="">
      <cdr:nvSpPr>
        <cdr:cNvPr id="5" name="TextBox 4"/>
        <cdr:cNvSpPr txBox="1"/>
      </cdr:nvSpPr>
      <cdr:spPr>
        <a:xfrm xmlns:a="http://schemas.openxmlformats.org/drawingml/2006/main">
          <a:off x="914400" y="3657600"/>
          <a:ext cx="6858000" cy="5334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Median survival (years): Alpha-1=8.7; CF=11.1; COPD=7.0; IPF=7.0; IPAH=10.1; Sarcoidosis=8.9</a:t>
          </a:r>
          <a:endParaRPr lang="en-US" sz="1400" b="1" dirty="0">
            <a:solidFill>
              <a:schemeClr val="tx1"/>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0.83186</cdr:x>
      <cdr:y>0.78333</cdr:y>
    </cdr:from>
    <cdr:to>
      <cdr:x>0.97345</cdr:x>
      <cdr:y>0.84583</cdr:y>
    </cdr:to>
    <cdr:sp macro="" textlink="">
      <cdr:nvSpPr>
        <cdr:cNvPr id="3" name="TextBox 2"/>
        <cdr:cNvSpPr txBox="1"/>
      </cdr:nvSpPr>
      <cdr:spPr>
        <a:xfrm xmlns:a="http://schemas.openxmlformats.org/drawingml/2006/main">
          <a:off x="7162800" y="35814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27</a:t>
          </a:r>
          <a:endParaRPr lang="en-US" sz="1300" b="1" dirty="0">
            <a:solidFill>
              <a:srgbClr val="00FFFF"/>
            </a:solidFill>
          </a:endParaRPr>
        </a:p>
      </cdr:txBody>
    </cdr:sp>
  </cdr:relSizeAnchor>
  <cdr:relSizeAnchor xmlns:cdr="http://schemas.openxmlformats.org/drawingml/2006/chartDrawing">
    <cdr:from>
      <cdr:x>0.83186</cdr:x>
      <cdr:y>0.60827</cdr:y>
    </cdr:from>
    <cdr:to>
      <cdr:x>0.97345</cdr:x>
      <cdr:y>0.67077</cdr:y>
    </cdr:to>
    <cdr:sp macro="" textlink="">
      <cdr:nvSpPr>
        <cdr:cNvPr id="4" name="TextBox 1"/>
        <cdr:cNvSpPr txBox="1"/>
      </cdr:nvSpPr>
      <cdr:spPr>
        <a:xfrm xmlns:a="http://schemas.openxmlformats.org/drawingml/2006/main">
          <a:off x="7162800" y="2781011"/>
          <a:ext cx="12191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34</a:t>
          </a:r>
          <a:endParaRPr lang="en-US" sz="1300" b="1" dirty="0">
            <a:solidFill>
              <a:srgbClr val="00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0.5463</cdr:x>
      <cdr:y>0.22807</cdr:y>
    </cdr:from>
    <cdr:to>
      <cdr:x>0.97222</cdr:x>
      <cdr:y>0.85965</cdr:y>
    </cdr:to>
    <cdr:sp macro="" textlink="">
      <cdr:nvSpPr>
        <cdr:cNvPr id="2" name="TextBox 1"/>
        <cdr:cNvSpPr txBox="1"/>
      </cdr:nvSpPr>
      <cdr:spPr>
        <a:xfrm xmlns:a="http://schemas.openxmlformats.org/drawingml/2006/main">
          <a:off x="4495800" y="990600"/>
          <a:ext cx="3505200" cy="2743200"/>
        </a:xfrm>
        <a:prstGeom xmlns:a="http://schemas.openxmlformats.org/drawingml/2006/main" prst="rect">
          <a:avLst/>
        </a:prstGeom>
        <a:solidFill xmlns:a="http://schemas.openxmlformats.org/drawingml/2006/main">
          <a:srgbClr val="000000"/>
        </a:solidFill>
        <a:ln xmlns:a="http://schemas.openxmlformats.org/drawingml/2006/main">
          <a:solidFill>
            <a:srgbClr val="FFFFFF"/>
          </a:solidFill>
        </a:ln>
      </cdr:spPr>
      <cdr:txBody>
        <a:bodyPr xmlns:a="http://schemas.openxmlformats.org/drawingml/2006/main" vertOverflow="clip" wrap="square" rtlCol="0"/>
        <a:lstStyle xmlns:a="http://schemas.openxmlformats.org/drawingml/2006/main"/>
        <a:p xmlns:a="http://schemas.openxmlformats.org/drawingml/2006/main">
          <a:pPr>
            <a:spcBef>
              <a:spcPts val="600"/>
            </a:spcBef>
          </a:pPr>
          <a:r>
            <a:rPr lang="en-US" sz="1400" b="1" u="sng" dirty="0">
              <a:solidFill>
                <a:srgbClr val="FFFF00"/>
              </a:solidFill>
              <a:latin typeface="+mn-lt"/>
              <a:ea typeface="+mn-ea"/>
              <a:cs typeface="+mn-cs"/>
            </a:rPr>
            <a:t>*Other includes:</a:t>
          </a:r>
        </a:p>
        <a:p xmlns:a="http://schemas.openxmlformats.org/drawingml/2006/main">
          <a:pPr>
            <a:spcBef>
              <a:spcPts val="600"/>
            </a:spcBef>
          </a:pPr>
          <a:r>
            <a:rPr lang="en-US" sz="1400" b="1" dirty="0" smtClean="0">
              <a:solidFill>
                <a:schemeClr val="tx1"/>
              </a:solidFill>
            </a:rPr>
            <a:t>Pulmonary Fibrosis, Other:	4.4%</a:t>
          </a:r>
        </a:p>
        <a:p xmlns:a="http://schemas.openxmlformats.org/drawingml/2006/main">
          <a:pPr>
            <a:spcBef>
              <a:spcPts val="600"/>
            </a:spcBef>
          </a:pPr>
          <a:r>
            <a:rPr lang="en-US" sz="1400" b="1" dirty="0" smtClean="0">
              <a:solidFill>
                <a:schemeClr val="tx1"/>
              </a:solidFill>
            </a:rPr>
            <a:t>Bronchiectasis: 		0.4%</a:t>
          </a:r>
        </a:p>
        <a:p xmlns:a="http://schemas.openxmlformats.org/drawingml/2006/main">
          <a:pPr>
            <a:spcBef>
              <a:spcPts val="600"/>
            </a:spcBef>
          </a:pPr>
          <a:r>
            <a:rPr lang="en-US" sz="1400" b="1" dirty="0" smtClean="0">
              <a:solidFill>
                <a:schemeClr val="tx1"/>
              </a:solidFill>
            </a:rPr>
            <a:t>Sarcoidosis: 		1.8%</a:t>
          </a:r>
        </a:p>
        <a:p xmlns:a="http://schemas.openxmlformats.org/drawingml/2006/main">
          <a:pPr>
            <a:spcBef>
              <a:spcPts val="600"/>
            </a:spcBef>
          </a:pPr>
          <a:r>
            <a:rPr lang="en-US" sz="1400" b="1" dirty="0" smtClean="0">
              <a:solidFill>
                <a:schemeClr val="tx1"/>
              </a:solidFill>
            </a:rPr>
            <a:t>Connective Tissue Disease:	1.2%</a:t>
          </a:r>
        </a:p>
        <a:p xmlns:a="http://schemas.openxmlformats.org/drawingml/2006/main">
          <a:pPr>
            <a:spcBef>
              <a:spcPts val="600"/>
            </a:spcBef>
          </a:pPr>
          <a:r>
            <a:rPr lang="en-US" sz="1400" b="1" dirty="0" smtClean="0">
              <a:solidFill>
                <a:schemeClr val="tx1"/>
              </a:solidFill>
            </a:rPr>
            <a:t>OB (non-</a:t>
          </a:r>
          <a:r>
            <a:rPr lang="en-US" sz="1400" b="1" dirty="0" err="1" smtClean="0">
              <a:solidFill>
                <a:schemeClr val="tx1"/>
              </a:solidFill>
            </a:rPr>
            <a:t>Retx</a:t>
          </a:r>
          <a:r>
            <a:rPr lang="en-US" sz="1400" b="1" dirty="0" smtClean="0">
              <a:solidFill>
                <a:schemeClr val="tx1"/>
              </a:solidFill>
            </a:rPr>
            <a:t>): 		0.7%</a:t>
          </a:r>
        </a:p>
        <a:p xmlns:a="http://schemas.openxmlformats.org/drawingml/2006/main">
          <a:pPr>
            <a:spcBef>
              <a:spcPts val="600"/>
            </a:spcBef>
          </a:pPr>
          <a:r>
            <a:rPr lang="en-US" sz="1400" b="1" dirty="0" smtClean="0">
              <a:solidFill>
                <a:schemeClr val="tx1"/>
              </a:solidFill>
            </a:rPr>
            <a:t>LAM: 			0.9%</a:t>
          </a:r>
        </a:p>
        <a:p xmlns:a="http://schemas.openxmlformats.org/drawingml/2006/main">
          <a:pPr>
            <a:spcBef>
              <a:spcPts val="600"/>
            </a:spcBef>
          </a:pPr>
          <a:r>
            <a:rPr lang="en-US" sz="1400" b="1" dirty="0" smtClean="0">
              <a:solidFill>
                <a:schemeClr val="tx1"/>
              </a:solidFill>
            </a:rPr>
            <a:t>Congenital Heart Disease: 	0.4%</a:t>
          </a:r>
        </a:p>
        <a:p xmlns:a="http://schemas.openxmlformats.org/drawingml/2006/main">
          <a:pPr>
            <a:spcBef>
              <a:spcPts val="600"/>
            </a:spcBef>
          </a:pPr>
          <a:r>
            <a:rPr lang="en-US" sz="1400" b="1" dirty="0" smtClean="0">
              <a:solidFill>
                <a:schemeClr val="tx1"/>
              </a:solidFill>
            </a:rPr>
            <a:t>Miscellaneous:		1.7%</a:t>
          </a:r>
          <a:endParaRPr lang="en-US" sz="1400" dirty="0">
            <a:solidFill>
              <a:schemeClr val="tx1"/>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0.83186</cdr:x>
      <cdr:y>0.73333</cdr:y>
    </cdr:from>
    <cdr:to>
      <cdr:x>0.97345</cdr:x>
      <cdr:y>0.79583</cdr:y>
    </cdr:to>
    <cdr:sp macro="" textlink="">
      <cdr:nvSpPr>
        <cdr:cNvPr id="3" name="TextBox 2"/>
        <cdr:cNvSpPr txBox="1"/>
      </cdr:nvSpPr>
      <cdr:spPr>
        <a:xfrm xmlns:a="http://schemas.openxmlformats.org/drawingml/2006/main">
          <a:off x="7162800" y="33528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39</a:t>
          </a:r>
          <a:endParaRPr lang="en-US" sz="1300" b="1" dirty="0">
            <a:solidFill>
              <a:srgbClr val="00FFFF"/>
            </a:solidFill>
          </a:endParaRPr>
        </a:p>
      </cdr:txBody>
    </cdr:sp>
  </cdr:relSizeAnchor>
  <cdr:relSizeAnchor xmlns:cdr="http://schemas.openxmlformats.org/drawingml/2006/chartDrawing">
    <cdr:from>
      <cdr:x>0.83186</cdr:x>
      <cdr:y>0.6</cdr:y>
    </cdr:from>
    <cdr:to>
      <cdr:x>0.97345</cdr:x>
      <cdr:y>0.6625</cdr:y>
    </cdr:to>
    <cdr:sp macro="" textlink="">
      <cdr:nvSpPr>
        <cdr:cNvPr id="4" name="TextBox 1"/>
        <cdr:cNvSpPr txBox="1"/>
      </cdr:nvSpPr>
      <cdr:spPr>
        <a:xfrm xmlns:a="http://schemas.openxmlformats.org/drawingml/2006/main">
          <a:off x="7162800" y="2743200"/>
          <a:ext cx="12191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28</a:t>
          </a:r>
          <a:endParaRPr lang="en-US" sz="1300" b="1" dirty="0">
            <a:solidFill>
              <a:srgbClr val="00FF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0.80531</cdr:x>
      <cdr:y>0.76411</cdr:y>
    </cdr:from>
    <cdr:to>
      <cdr:x>0.9646</cdr:x>
      <cdr:y>0.83078</cdr:y>
    </cdr:to>
    <cdr:sp macro="" textlink="">
      <cdr:nvSpPr>
        <cdr:cNvPr id="3" name="TextBox 2"/>
        <cdr:cNvSpPr txBox="1"/>
      </cdr:nvSpPr>
      <cdr:spPr>
        <a:xfrm xmlns:a="http://schemas.openxmlformats.org/drawingml/2006/main">
          <a:off x="6934200" y="3493532"/>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156</a:t>
          </a:r>
          <a:endParaRPr lang="en-US" sz="1300" b="1" dirty="0">
            <a:solidFill>
              <a:srgbClr val="00FFFF"/>
            </a:solidFill>
          </a:endParaRPr>
        </a:p>
      </cdr:txBody>
    </cdr:sp>
  </cdr:relSizeAnchor>
  <cdr:relSizeAnchor xmlns:cdr="http://schemas.openxmlformats.org/drawingml/2006/chartDrawing">
    <cdr:from>
      <cdr:x>0.81416</cdr:x>
      <cdr:y>0.61667</cdr:y>
    </cdr:from>
    <cdr:to>
      <cdr:x>0.97345</cdr:x>
      <cdr:y>0.66667</cdr:y>
    </cdr:to>
    <cdr:sp macro="" textlink="">
      <cdr:nvSpPr>
        <cdr:cNvPr id="4" name="TextBox 1"/>
        <cdr:cNvSpPr txBox="1"/>
      </cdr:nvSpPr>
      <cdr:spPr>
        <a:xfrm xmlns:a="http://schemas.openxmlformats.org/drawingml/2006/main">
          <a:off x="7010400" y="2819400"/>
          <a:ext cx="1371583"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90</a:t>
          </a:r>
          <a:endParaRPr lang="en-US" sz="1300" b="1" dirty="0">
            <a:solidFill>
              <a:srgbClr val="00FF00"/>
            </a:solidFill>
          </a:endParaRPr>
        </a:p>
      </cdr:txBody>
    </cdr:sp>
  </cdr:relSizeAnchor>
  <cdr:relSizeAnchor xmlns:cdr="http://schemas.openxmlformats.org/drawingml/2006/chartDrawing">
    <cdr:from>
      <cdr:x>0.5219</cdr:x>
      <cdr:y>0.445</cdr:y>
    </cdr:from>
    <cdr:to>
      <cdr:x>0.68119</cdr:x>
      <cdr:y>0.5075</cdr:y>
    </cdr:to>
    <cdr:sp macro="" textlink="">
      <cdr:nvSpPr>
        <cdr:cNvPr id="8" name="TextBox 1"/>
        <cdr:cNvSpPr txBox="1"/>
      </cdr:nvSpPr>
      <cdr:spPr>
        <a:xfrm xmlns:a="http://schemas.openxmlformats.org/drawingml/2006/main">
          <a:off x="4493865" y="2034537"/>
          <a:ext cx="1371582"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176</a:t>
          </a:r>
          <a:endParaRPr lang="en-US" sz="1300" b="1" dirty="0">
            <a:solidFill>
              <a:srgbClr val="FF0000"/>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0.81416</cdr:x>
      <cdr:y>0.71667</cdr:y>
    </cdr:from>
    <cdr:to>
      <cdr:x>0.97345</cdr:x>
      <cdr:y>0.78334</cdr:y>
    </cdr:to>
    <cdr:sp macro="" textlink="">
      <cdr:nvSpPr>
        <cdr:cNvPr id="3" name="TextBox 2"/>
        <cdr:cNvSpPr txBox="1"/>
      </cdr:nvSpPr>
      <cdr:spPr>
        <a:xfrm xmlns:a="http://schemas.openxmlformats.org/drawingml/2006/main">
          <a:off x="7010400" y="3276600"/>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87</a:t>
          </a:r>
          <a:endParaRPr lang="en-US" sz="1300" b="1" dirty="0">
            <a:solidFill>
              <a:srgbClr val="00FFFF"/>
            </a:solidFill>
          </a:endParaRPr>
        </a:p>
      </cdr:txBody>
    </cdr:sp>
  </cdr:relSizeAnchor>
  <cdr:relSizeAnchor xmlns:cdr="http://schemas.openxmlformats.org/drawingml/2006/chartDrawing">
    <cdr:from>
      <cdr:x>0.82301</cdr:x>
      <cdr:y>0.53333</cdr:y>
    </cdr:from>
    <cdr:to>
      <cdr:x>0.9823</cdr:x>
      <cdr:y>0.58333</cdr:y>
    </cdr:to>
    <cdr:sp macro="" textlink="">
      <cdr:nvSpPr>
        <cdr:cNvPr id="4" name="TextBox 1"/>
        <cdr:cNvSpPr txBox="1"/>
      </cdr:nvSpPr>
      <cdr:spPr>
        <a:xfrm xmlns:a="http://schemas.openxmlformats.org/drawingml/2006/main">
          <a:off x="7086600" y="2438400"/>
          <a:ext cx="1371583"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59</a:t>
          </a:r>
          <a:endParaRPr lang="en-US" sz="1300" b="1" dirty="0">
            <a:solidFill>
              <a:srgbClr val="00FF00"/>
            </a:solidFill>
          </a:endParaRPr>
        </a:p>
      </cdr:txBody>
    </cdr:sp>
  </cdr:relSizeAnchor>
  <cdr:relSizeAnchor xmlns:cdr="http://schemas.openxmlformats.org/drawingml/2006/chartDrawing">
    <cdr:from>
      <cdr:x>0.55752</cdr:x>
      <cdr:y>0.38333</cdr:y>
    </cdr:from>
    <cdr:to>
      <cdr:x>0.71681</cdr:x>
      <cdr:y>0.44583</cdr:y>
    </cdr:to>
    <cdr:sp macro="" textlink="">
      <cdr:nvSpPr>
        <cdr:cNvPr id="8" name="TextBox 1"/>
        <cdr:cNvSpPr txBox="1"/>
      </cdr:nvSpPr>
      <cdr:spPr>
        <a:xfrm xmlns:a="http://schemas.openxmlformats.org/drawingml/2006/main">
          <a:off x="4800600" y="1752600"/>
          <a:ext cx="1371583"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233</a:t>
          </a:r>
          <a:endParaRPr lang="en-US" sz="1300" b="1" dirty="0">
            <a:solidFill>
              <a:srgbClr val="FF0000"/>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0.83186</cdr:x>
      <cdr:y>0.78333</cdr:y>
    </cdr:from>
    <cdr:to>
      <cdr:x>0.97345</cdr:x>
      <cdr:y>0.84583</cdr:y>
    </cdr:to>
    <cdr:sp macro="" textlink="">
      <cdr:nvSpPr>
        <cdr:cNvPr id="3" name="TextBox 2"/>
        <cdr:cNvSpPr txBox="1"/>
      </cdr:nvSpPr>
      <cdr:spPr>
        <a:xfrm xmlns:a="http://schemas.openxmlformats.org/drawingml/2006/main">
          <a:off x="7162800" y="35814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36</a:t>
          </a:r>
          <a:endParaRPr lang="en-US" sz="1300" b="1" dirty="0">
            <a:solidFill>
              <a:srgbClr val="00FFFF"/>
            </a:solidFill>
          </a:endParaRPr>
        </a:p>
      </cdr:txBody>
    </cdr:sp>
  </cdr:relSizeAnchor>
  <cdr:relSizeAnchor xmlns:cdr="http://schemas.openxmlformats.org/drawingml/2006/chartDrawing">
    <cdr:from>
      <cdr:x>0.83186</cdr:x>
      <cdr:y>0.5625</cdr:y>
    </cdr:from>
    <cdr:to>
      <cdr:x>0.97345</cdr:x>
      <cdr:y>0.625</cdr:y>
    </cdr:to>
    <cdr:sp macro="" textlink="">
      <cdr:nvSpPr>
        <cdr:cNvPr id="4" name="TextBox 1"/>
        <cdr:cNvSpPr txBox="1"/>
      </cdr:nvSpPr>
      <cdr:spPr>
        <a:xfrm xmlns:a="http://schemas.openxmlformats.org/drawingml/2006/main">
          <a:off x="7162800" y="2743200"/>
          <a:ext cx="12192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15</a:t>
          </a:r>
          <a:endParaRPr lang="en-US" sz="1300" b="1" dirty="0">
            <a:solidFill>
              <a:srgbClr val="00FF00"/>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0.81416</cdr:x>
      <cdr:y>0.78333</cdr:y>
    </cdr:from>
    <cdr:to>
      <cdr:x>0.97345</cdr:x>
      <cdr:y>0.85</cdr:y>
    </cdr:to>
    <cdr:sp macro="" textlink="">
      <cdr:nvSpPr>
        <cdr:cNvPr id="3" name="TextBox 2"/>
        <cdr:cNvSpPr txBox="1"/>
      </cdr:nvSpPr>
      <cdr:spPr>
        <a:xfrm xmlns:a="http://schemas.openxmlformats.org/drawingml/2006/main">
          <a:off x="7010400" y="3581400"/>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67</a:t>
          </a:r>
          <a:endParaRPr lang="en-US" sz="1300" b="1" dirty="0">
            <a:solidFill>
              <a:srgbClr val="00FFFF"/>
            </a:solidFill>
          </a:endParaRPr>
        </a:p>
      </cdr:txBody>
    </cdr:sp>
  </cdr:relSizeAnchor>
  <cdr:relSizeAnchor xmlns:cdr="http://schemas.openxmlformats.org/drawingml/2006/chartDrawing">
    <cdr:from>
      <cdr:x>0.81416</cdr:x>
      <cdr:y>0.63333</cdr:y>
    </cdr:from>
    <cdr:to>
      <cdr:x>0.97345</cdr:x>
      <cdr:y>0.68333</cdr:y>
    </cdr:to>
    <cdr:sp macro="" textlink="">
      <cdr:nvSpPr>
        <cdr:cNvPr id="4" name="TextBox 1"/>
        <cdr:cNvSpPr txBox="1"/>
      </cdr:nvSpPr>
      <cdr:spPr>
        <a:xfrm xmlns:a="http://schemas.openxmlformats.org/drawingml/2006/main">
          <a:off x="7010400" y="2895600"/>
          <a:ext cx="1371583"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42</a:t>
          </a:r>
          <a:endParaRPr lang="en-US" sz="1300" b="1" dirty="0">
            <a:solidFill>
              <a:srgbClr val="00FF00"/>
            </a:solidFill>
          </a:endParaRPr>
        </a:p>
      </cdr:txBody>
    </cdr:sp>
  </cdr:relSizeAnchor>
  <cdr:relSizeAnchor xmlns:cdr="http://schemas.openxmlformats.org/drawingml/2006/chartDrawing">
    <cdr:from>
      <cdr:x>0.56637</cdr:x>
      <cdr:y>0.53333</cdr:y>
    </cdr:from>
    <cdr:to>
      <cdr:x>0.72566</cdr:x>
      <cdr:y>0.59583</cdr:y>
    </cdr:to>
    <cdr:sp macro="" textlink="">
      <cdr:nvSpPr>
        <cdr:cNvPr id="8" name="TextBox 1"/>
        <cdr:cNvSpPr txBox="1"/>
      </cdr:nvSpPr>
      <cdr:spPr>
        <a:xfrm xmlns:a="http://schemas.openxmlformats.org/drawingml/2006/main">
          <a:off x="4876800" y="2438400"/>
          <a:ext cx="1371582"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140</a:t>
          </a:r>
          <a:endParaRPr lang="en-US" sz="1300" b="1" dirty="0">
            <a:solidFill>
              <a:srgbClr val="FF0000"/>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0.82301</cdr:x>
      <cdr:y>0.68333</cdr:y>
    </cdr:from>
    <cdr:to>
      <cdr:x>0.9823</cdr:x>
      <cdr:y>0.75</cdr:y>
    </cdr:to>
    <cdr:sp macro="" textlink="">
      <cdr:nvSpPr>
        <cdr:cNvPr id="3" name="TextBox 2"/>
        <cdr:cNvSpPr txBox="1"/>
      </cdr:nvSpPr>
      <cdr:spPr>
        <a:xfrm xmlns:a="http://schemas.openxmlformats.org/drawingml/2006/main">
          <a:off x="7086600" y="3124200"/>
          <a:ext cx="1371582"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36</a:t>
          </a:r>
          <a:endParaRPr lang="en-US" sz="1300" b="1" dirty="0">
            <a:solidFill>
              <a:srgbClr val="00FFFF"/>
            </a:solidFill>
          </a:endParaRPr>
        </a:p>
      </cdr:txBody>
    </cdr:sp>
  </cdr:relSizeAnchor>
  <cdr:relSizeAnchor xmlns:cdr="http://schemas.openxmlformats.org/drawingml/2006/chartDrawing">
    <cdr:from>
      <cdr:x>0.81416</cdr:x>
      <cdr:y>0.51667</cdr:y>
    </cdr:from>
    <cdr:to>
      <cdr:x>0.97345</cdr:x>
      <cdr:y>0.56667</cdr:y>
    </cdr:to>
    <cdr:sp macro="" textlink="">
      <cdr:nvSpPr>
        <cdr:cNvPr id="4" name="TextBox 1"/>
        <cdr:cNvSpPr txBox="1"/>
      </cdr:nvSpPr>
      <cdr:spPr>
        <a:xfrm xmlns:a="http://schemas.openxmlformats.org/drawingml/2006/main">
          <a:off x="7010400" y="2362200"/>
          <a:ext cx="1371583"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22</a:t>
          </a:r>
          <a:endParaRPr lang="en-US" sz="1300" b="1" dirty="0">
            <a:solidFill>
              <a:srgbClr val="00FF00"/>
            </a:solidFill>
          </a:endParaRPr>
        </a:p>
      </cdr:txBody>
    </cdr:sp>
  </cdr:relSizeAnchor>
  <cdr:relSizeAnchor xmlns:cdr="http://schemas.openxmlformats.org/drawingml/2006/chartDrawing">
    <cdr:from>
      <cdr:x>0.50442</cdr:x>
      <cdr:y>0.36667</cdr:y>
    </cdr:from>
    <cdr:to>
      <cdr:x>0.66371</cdr:x>
      <cdr:y>0.42917</cdr:y>
    </cdr:to>
    <cdr:sp macro="" textlink="">
      <cdr:nvSpPr>
        <cdr:cNvPr id="8" name="TextBox 1"/>
        <cdr:cNvSpPr txBox="1"/>
      </cdr:nvSpPr>
      <cdr:spPr>
        <a:xfrm xmlns:a="http://schemas.openxmlformats.org/drawingml/2006/main">
          <a:off x="4343400" y="1676400"/>
          <a:ext cx="1371583"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148</a:t>
          </a:r>
          <a:endParaRPr lang="en-US" sz="1300" b="1" dirty="0">
            <a:solidFill>
              <a:srgbClr val="FF0000"/>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0.83186</cdr:x>
      <cdr:y>0.7</cdr:y>
    </cdr:from>
    <cdr:to>
      <cdr:x>0.97345</cdr:x>
      <cdr:y>0.7625</cdr:y>
    </cdr:to>
    <cdr:sp macro="" textlink="">
      <cdr:nvSpPr>
        <cdr:cNvPr id="3" name="TextBox 2"/>
        <cdr:cNvSpPr txBox="1"/>
      </cdr:nvSpPr>
      <cdr:spPr>
        <a:xfrm xmlns:a="http://schemas.openxmlformats.org/drawingml/2006/main">
          <a:off x="7162800" y="3200400"/>
          <a:ext cx="121917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20</a:t>
          </a:r>
          <a:endParaRPr lang="en-US" sz="1300" b="1" dirty="0">
            <a:solidFill>
              <a:srgbClr val="00FFFF"/>
            </a:solidFill>
          </a:endParaRPr>
        </a:p>
      </cdr:txBody>
    </cdr:sp>
  </cdr:relSizeAnchor>
  <cdr:relSizeAnchor xmlns:cdr="http://schemas.openxmlformats.org/drawingml/2006/chartDrawing">
    <cdr:from>
      <cdr:x>0.83186</cdr:x>
      <cdr:y>0.53333</cdr:y>
    </cdr:from>
    <cdr:to>
      <cdr:x>0.97345</cdr:x>
      <cdr:y>0.59583</cdr:y>
    </cdr:to>
    <cdr:sp macro="" textlink="">
      <cdr:nvSpPr>
        <cdr:cNvPr id="4" name="TextBox 1"/>
        <cdr:cNvSpPr txBox="1"/>
      </cdr:nvSpPr>
      <cdr:spPr>
        <a:xfrm xmlns:a="http://schemas.openxmlformats.org/drawingml/2006/main">
          <a:off x="7162800" y="2438400"/>
          <a:ext cx="1219175"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31</a:t>
          </a:r>
          <a:endParaRPr lang="en-US" sz="1300" b="1" dirty="0">
            <a:solidFill>
              <a:srgbClr val="00FF00"/>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0.81416</cdr:x>
      <cdr:y>0.6</cdr:y>
    </cdr:from>
    <cdr:to>
      <cdr:x>0.97345</cdr:x>
      <cdr:y>0.66667</cdr:y>
    </cdr:to>
    <cdr:sp macro="" textlink="">
      <cdr:nvSpPr>
        <cdr:cNvPr id="3" name="TextBox 2"/>
        <cdr:cNvSpPr txBox="1"/>
      </cdr:nvSpPr>
      <cdr:spPr>
        <a:xfrm xmlns:a="http://schemas.openxmlformats.org/drawingml/2006/main">
          <a:off x="7010400" y="2743200"/>
          <a:ext cx="1371583" cy="304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00FFFF"/>
              </a:solidFill>
            </a:rPr>
            <a:t>N at </a:t>
          </a:r>
          <a:r>
            <a:rPr lang="en-US" sz="1300" b="1" dirty="0" smtClean="0">
              <a:solidFill>
                <a:srgbClr val="00FFFF"/>
              </a:solidFill>
            </a:rPr>
            <a:t>risk = 221</a:t>
          </a:r>
          <a:endParaRPr lang="en-US" sz="1300" b="1" dirty="0">
            <a:solidFill>
              <a:srgbClr val="00FFFF"/>
            </a:solidFill>
          </a:endParaRPr>
        </a:p>
      </cdr:txBody>
    </cdr:sp>
  </cdr:relSizeAnchor>
  <cdr:relSizeAnchor xmlns:cdr="http://schemas.openxmlformats.org/drawingml/2006/chartDrawing">
    <cdr:from>
      <cdr:x>0.82301</cdr:x>
      <cdr:y>0.42917</cdr:y>
    </cdr:from>
    <cdr:to>
      <cdr:x>0.9823</cdr:x>
      <cdr:y>0.47917</cdr:y>
    </cdr:to>
    <cdr:sp macro="" textlink="">
      <cdr:nvSpPr>
        <cdr:cNvPr id="4" name="TextBox 1"/>
        <cdr:cNvSpPr txBox="1"/>
      </cdr:nvSpPr>
      <cdr:spPr>
        <a:xfrm xmlns:a="http://schemas.openxmlformats.org/drawingml/2006/main">
          <a:off x="7086600" y="1962147"/>
          <a:ext cx="1371583"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00FF00"/>
              </a:solidFill>
            </a:rPr>
            <a:t>N at </a:t>
          </a:r>
          <a:r>
            <a:rPr lang="en-US" sz="1300" b="1" dirty="0" smtClean="0">
              <a:solidFill>
                <a:srgbClr val="00FF00"/>
              </a:solidFill>
            </a:rPr>
            <a:t>risk = 148</a:t>
          </a:r>
          <a:endParaRPr lang="en-US" sz="1300" b="1" dirty="0">
            <a:solidFill>
              <a:srgbClr val="00FF00"/>
            </a:solidFill>
          </a:endParaRPr>
        </a:p>
      </cdr:txBody>
    </cdr:sp>
  </cdr:relSizeAnchor>
  <cdr:relSizeAnchor xmlns:cdr="http://schemas.openxmlformats.org/drawingml/2006/chartDrawing">
    <cdr:from>
      <cdr:x>0.47788</cdr:x>
      <cdr:y>0.27917</cdr:y>
    </cdr:from>
    <cdr:to>
      <cdr:x>0.63717</cdr:x>
      <cdr:y>0.34167</cdr:y>
    </cdr:to>
    <cdr:sp macro="" textlink="">
      <cdr:nvSpPr>
        <cdr:cNvPr id="8" name="TextBox 1"/>
        <cdr:cNvSpPr txBox="1"/>
      </cdr:nvSpPr>
      <cdr:spPr>
        <a:xfrm xmlns:a="http://schemas.openxmlformats.org/drawingml/2006/main">
          <a:off x="4114800" y="1276350"/>
          <a:ext cx="1371583" cy="2857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a:solidFill>
                <a:srgbClr val="FF0000"/>
              </a:solidFill>
            </a:rPr>
            <a:t>N at </a:t>
          </a:r>
          <a:r>
            <a:rPr lang="en-US" sz="1300" b="1" dirty="0" smtClean="0">
              <a:solidFill>
                <a:srgbClr val="FF0000"/>
              </a:solidFill>
            </a:rPr>
            <a:t>risk = 228</a:t>
          </a:r>
          <a:endParaRPr lang="en-US" sz="1300" b="1" dirty="0">
            <a:solidFill>
              <a:srgbClr val="FF0000"/>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cdr:x>
      <cdr:y>0.01515</cdr:y>
    </cdr:from>
    <cdr:to>
      <cdr:x>0.08696</cdr:x>
      <cdr:y>0.72727</cdr:y>
    </cdr:to>
    <cdr:sp macro="" textlink="">
      <cdr:nvSpPr>
        <cdr:cNvPr id="3" name="TextBox 2"/>
        <cdr:cNvSpPr txBox="1"/>
      </cdr:nvSpPr>
      <cdr:spPr>
        <a:xfrm xmlns:a="http://schemas.openxmlformats.org/drawingml/2006/main">
          <a:off x="0" y="76200"/>
          <a:ext cx="762030"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cdr:x>
      <cdr:y>0.01515</cdr:y>
    </cdr:from>
    <cdr:to>
      <cdr:x>0.05217</cdr:x>
      <cdr:y>0.72727</cdr:y>
    </cdr:to>
    <cdr:sp macro="" textlink="">
      <cdr:nvSpPr>
        <cdr:cNvPr id="3" name="TextBox 2"/>
        <cdr:cNvSpPr txBox="1"/>
      </cdr:nvSpPr>
      <cdr:spPr>
        <a:xfrm xmlns:a="http://schemas.openxmlformats.org/drawingml/2006/main">
          <a:off x="0" y="76192"/>
          <a:ext cx="457200" cy="358139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rejection within 1 year</a:t>
          </a:r>
          <a:endParaRPr lang="en-US" sz="1500" b="1"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0.5463</cdr:x>
      <cdr:y>0.24561</cdr:y>
    </cdr:from>
    <cdr:to>
      <cdr:x>0.97222</cdr:x>
      <cdr:y>0.87719</cdr:y>
    </cdr:to>
    <cdr:sp macro="" textlink="">
      <cdr:nvSpPr>
        <cdr:cNvPr id="2" name="TextBox 1"/>
        <cdr:cNvSpPr txBox="1"/>
      </cdr:nvSpPr>
      <cdr:spPr>
        <a:xfrm xmlns:a="http://schemas.openxmlformats.org/drawingml/2006/main">
          <a:off x="4495800" y="1066800"/>
          <a:ext cx="3505152" cy="2743205"/>
        </a:xfrm>
        <a:prstGeom xmlns:a="http://schemas.openxmlformats.org/drawingml/2006/main" prst="rect">
          <a:avLst/>
        </a:prstGeom>
        <a:solidFill xmlns:a="http://schemas.openxmlformats.org/drawingml/2006/main">
          <a:srgbClr val="000000"/>
        </a:solidFill>
        <a:ln xmlns:a="http://schemas.openxmlformats.org/drawingml/2006/main">
          <a:solidFill>
            <a:srgbClr val="FFFFFF"/>
          </a:solidFill>
        </a:ln>
      </cdr:spPr>
      <cdr:txBody>
        <a:bodyPr xmlns:a="http://schemas.openxmlformats.org/drawingml/2006/main" vertOverflow="clip" wrap="square" rtlCol="0"/>
        <a:lstStyle xmlns:a="http://schemas.openxmlformats.org/drawingml/2006/main"/>
        <a:p xmlns:a="http://schemas.openxmlformats.org/drawingml/2006/main">
          <a:pPr>
            <a:spcBef>
              <a:spcPts val="600"/>
            </a:spcBef>
          </a:pPr>
          <a:r>
            <a:rPr lang="en-US" sz="1400" b="1" u="sng" dirty="0">
              <a:solidFill>
                <a:srgbClr val="FFFF00"/>
              </a:solidFill>
              <a:latin typeface="+mn-lt"/>
              <a:ea typeface="+mn-ea"/>
              <a:cs typeface="+mn-cs"/>
            </a:rPr>
            <a:t>*Other includes:</a:t>
          </a:r>
        </a:p>
        <a:p xmlns:a="http://schemas.openxmlformats.org/drawingml/2006/main">
          <a:pPr>
            <a:spcBef>
              <a:spcPts val="600"/>
            </a:spcBef>
          </a:pPr>
          <a:r>
            <a:rPr lang="en-US" sz="1400" b="1" dirty="0" smtClean="0">
              <a:solidFill>
                <a:schemeClr val="tx1"/>
              </a:solidFill>
            </a:rPr>
            <a:t>Pulmonary Fibrosis, Other:	3.6%</a:t>
          </a:r>
        </a:p>
        <a:p xmlns:a="http://schemas.openxmlformats.org/drawingml/2006/main">
          <a:pPr>
            <a:spcBef>
              <a:spcPts val="600"/>
            </a:spcBef>
          </a:pPr>
          <a:r>
            <a:rPr lang="en-US" sz="1400" b="1" dirty="0" smtClean="0">
              <a:solidFill>
                <a:schemeClr val="tx1"/>
              </a:solidFill>
            </a:rPr>
            <a:t>Bronchiectasis: 		4.0%</a:t>
          </a:r>
        </a:p>
        <a:p xmlns:a="http://schemas.openxmlformats.org/drawingml/2006/main">
          <a:pPr>
            <a:spcBef>
              <a:spcPts val="600"/>
            </a:spcBef>
          </a:pPr>
          <a:r>
            <a:rPr lang="en-US" sz="1400" b="1" dirty="0" smtClean="0">
              <a:solidFill>
                <a:schemeClr val="tx1"/>
              </a:solidFill>
            </a:rPr>
            <a:t>Sarcoidosis: 		2.9%</a:t>
          </a:r>
        </a:p>
        <a:p xmlns:a="http://schemas.openxmlformats.org/drawingml/2006/main">
          <a:pPr>
            <a:spcBef>
              <a:spcPts val="600"/>
            </a:spcBef>
          </a:pPr>
          <a:r>
            <a:rPr lang="en-US" sz="1400" b="1" dirty="0" smtClean="0">
              <a:solidFill>
                <a:schemeClr val="tx1"/>
              </a:solidFill>
            </a:rPr>
            <a:t>Connective Tissue Disease:	1.5%</a:t>
          </a:r>
        </a:p>
        <a:p xmlns:a="http://schemas.openxmlformats.org/drawingml/2006/main">
          <a:pPr>
            <a:spcBef>
              <a:spcPts val="600"/>
            </a:spcBef>
          </a:pPr>
          <a:r>
            <a:rPr lang="en-US" sz="1400" b="1" dirty="0" smtClean="0">
              <a:solidFill>
                <a:schemeClr val="tx1"/>
              </a:solidFill>
            </a:rPr>
            <a:t>OB (non-</a:t>
          </a:r>
          <a:r>
            <a:rPr lang="en-US" sz="1400" b="1" dirty="0" err="1" smtClean="0">
              <a:solidFill>
                <a:schemeClr val="tx1"/>
              </a:solidFill>
            </a:rPr>
            <a:t>Retx</a:t>
          </a:r>
          <a:r>
            <a:rPr lang="en-US" sz="1400" b="1" dirty="0" smtClean="0">
              <a:solidFill>
                <a:schemeClr val="tx1"/>
              </a:solidFill>
            </a:rPr>
            <a:t>): 		1.3%</a:t>
          </a:r>
        </a:p>
        <a:p xmlns:a="http://schemas.openxmlformats.org/drawingml/2006/main">
          <a:pPr>
            <a:spcBef>
              <a:spcPts val="600"/>
            </a:spcBef>
          </a:pPr>
          <a:r>
            <a:rPr lang="en-US" sz="1400" b="1" dirty="0" smtClean="0">
              <a:solidFill>
                <a:schemeClr val="tx1"/>
              </a:solidFill>
            </a:rPr>
            <a:t>LAM: 			1.1%</a:t>
          </a:r>
        </a:p>
        <a:p xmlns:a="http://schemas.openxmlformats.org/drawingml/2006/main">
          <a:pPr>
            <a:spcBef>
              <a:spcPts val="600"/>
            </a:spcBef>
          </a:pPr>
          <a:r>
            <a:rPr lang="en-US" sz="1400" b="1" dirty="0" smtClean="0">
              <a:solidFill>
                <a:schemeClr val="tx1"/>
              </a:solidFill>
            </a:rPr>
            <a:t>Congenital Heart Disease: 	1.1%</a:t>
          </a:r>
        </a:p>
        <a:p xmlns:a="http://schemas.openxmlformats.org/drawingml/2006/main">
          <a:pPr>
            <a:spcBef>
              <a:spcPts val="600"/>
            </a:spcBef>
          </a:pPr>
          <a:r>
            <a:rPr lang="en-US" sz="1400" b="1" dirty="0" smtClean="0">
              <a:solidFill>
                <a:schemeClr val="tx1"/>
              </a:solidFill>
            </a:rPr>
            <a:t>Miscellaneous:		2.0%</a:t>
          </a:r>
          <a:endParaRPr lang="en-US" sz="1400" dirty="0">
            <a:solidFill>
              <a:schemeClr val="tx1"/>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0.01515</cdr:y>
    </cdr:from>
    <cdr:to>
      <cdr:x>0.08696</cdr:x>
      <cdr:y>0.72727</cdr:y>
    </cdr:to>
    <cdr:sp macro="" textlink="">
      <cdr:nvSpPr>
        <cdr:cNvPr id="3" name="TextBox 2"/>
        <cdr:cNvSpPr txBox="1"/>
      </cdr:nvSpPr>
      <cdr:spPr>
        <a:xfrm xmlns:a="http://schemas.openxmlformats.org/drawingml/2006/main">
          <a:off x="0" y="76200"/>
          <a:ext cx="762030"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a:t>
          </a:r>
          <a:endParaRPr lang="en-US" sz="1500" b="1" dirty="0">
            <a:solidFill>
              <a:schemeClr val="tx1"/>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0.03077</cdr:y>
    </cdr:from>
    <cdr:to>
      <cdr:x>0.08696</cdr:x>
      <cdr:y>0.77419</cdr:y>
    </cdr:to>
    <cdr:sp macro="" textlink="">
      <cdr:nvSpPr>
        <cdr:cNvPr id="3" name="TextBox 2"/>
        <cdr:cNvSpPr txBox="1"/>
      </cdr:nvSpPr>
      <cdr:spPr>
        <a:xfrm xmlns:a="http://schemas.openxmlformats.org/drawingml/2006/main">
          <a:off x="0" y="145370"/>
          <a:ext cx="762030" cy="351223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treated rejection within 1 year </a:t>
          </a:r>
        </a:p>
        <a:p xmlns:a="http://schemas.openxmlformats.org/drawingml/2006/main">
          <a:endParaRPr lang="en-US" sz="1500" b="1" dirty="0">
            <a:solidFill>
              <a:schemeClr val="tx1"/>
            </a:solidFill>
          </a:endParaRPr>
        </a:p>
      </cdr:txBody>
    </cdr:sp>
  </cdr:relSizeAnchor>
  <cdr:relSizeAnchor xmlns:cdr="http://schemas.openxmlformats.org/drawingml/2006/chartDrawing">
    <cdr:from>
      <cdr:x>0.13913</cdr:x>
      <cdr:y>0.24194</cdr:y>
    </cdr:from>
    <cdr:to>
      <cdr:x>0.66957</cdr:x>
      <cdr:y>0.30382</cdr:y>
    </cdr:to>
    <cdr:sp macro="" textlink="">
      <cdr:nvSpPr>
        <cdr:cNvPr id="4" name="TextBox 9"/>
        <cdr:cNvSpPr txBox="1"/>
      </cdr:nvSpPr>
      <cdr:spPr>
        <a:xfrm xmlns:a="http://schemas.openxmlformats.org/drawingml/2006/main">
          <a:off x="1219200" y="1143000"/>
          <a:ext cx="46482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 &lt; 0.05</a:t>
          </a:r>
          <a:endParaRPr lang="en-US" sz="1300" dirty="0">
            <a:solidFill>
              <a:srgbClr val="FFFF00"/>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cdr:x>
      <cdr:y>0.03077</cdr:y>
    </cdr:from>
    <cdr:to>
      <cdr:x>0.08696</cdr:x>
      <cdr:y>0.80645</cdr:y>
    </cdr:to>
    <cdr:sp macro="" textlink="">
      <cdr:nvSpPr>
        <cdr:cNvPr id="3" name="TextBox 2"/>
        <cdr:cNvSpPr txBox="1"/>
      </cdr:nvSpPr>
      <cdr:spPr>
        <a:xfrm xmlns:a="http://schemas.openxmlformats.org/drawingml/2006/main">
          <a:off x="0" y="145370"/>
          <a:ext cx="762030" cy="366463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500" b="1" dirty="0" smtClean="0">
              <a:solidFill>
                <a:schemeClr val="tx1"/>
              </a:solidFill>
            </a:rPr>
            <a:t>% experiencing rejection within 1 year </a:t>
          </a:r>
        </a:p>
        <a:p xmlns:a="http://schemas.openxmlformats.org/drawingml/2006/main">
          <a:endParaRPr lang="en-US" sz="1500" b="1" dirty="0">
            <a:solidFill>
              <a:schemeClr val="tx1"/>
            </a:solidFill>
          </a:endParaRPr>
        </a:p>
      </cdr:txBody>
    </cdr:sp>
  </cdr:relSizeAnchor>
  <cdr:relSizeAnchor xmlns:cdr="http://schemas.openxmlformats.org/drawingml/2006/chartDrawing">
    <cdr:from>
      <cdr:x>0.13913</cdr:x>
      <cdr:y>0.24194</cdr:y>
    </cdr:from>
    <cdr:to>
      <cdr:x>0.66957</cdr:x>
      <cdr:y>0.30382</cdr:y>
    </cdr:to>
    <cdr:sp macro="" textlink="">
      <cdr:nvSpPr>
        <cdr:cNvPr id="4" name="TextBox 9"/>
        <cdr:cNvSpPr txBox="1"/>
      </cdr:nvSpPr>
      <cdr:spPr>
        <a:xfrm xmlns:a="http://schemas.openxmlformats.org/drawingml/2006/main">
          <a:off x="1219200" y="1143000"/>
          <a:ext cx="46482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No pair-wise comparisons were significant at p &lt; 0.05</a:t>
          </a:r>
          <a:endParaRPr lang="en-US" sz="1300" dirty="0">
            <a:solidFill>
              <a:srgbClr val="FFFF00"/>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0.06306</cdr:x>
      <cdr:y>0.91379</cdr:y>
    </cdr:from>
    <cdr:to>
      <cdr:x>0.3063</cdr:x>
      <cdr:y>0.97937</cdr:y>
    </cdr:to>
    <cdr:sp macro="" textlink="">
      <cdr:nvSpPr>
        <cdr:cNvPr id="2" name="TextBox 1"/>
        <cdr:cNvSpPr txBox="1"/>
      </cdr:nvSpPr>
      <cdr:spPr>
        <a:xfrm xmlns:a="http://schemas.openxmlformats.org/drawingml/2006/main">
          <a:off x="533400" y="4038600"/>
          <a:ext cx="2057372" cy="289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Any Induction</a:t>
          </a:r>
          <a:endParaRPr lang="en-US" sz="1600" b="1" dirty="0">
            <a:solidFill>
              <a:srgbClr val="FFFF00"/>
            </a:solidFill>
          </a:endParaRPr>
        </a:p>
      </cdr:txBody>
    </cdr:sp>
  </cdr:relSizeAnchor>
  <cdr:relSizeAnchor xmlns:cdr="http://schemas.openxmlformats.org/drawingml/2006/chartDrawing">
    <cdr:from>
      <cdr:x>0.27928</cdr:x>
      <cdr:y>0.91379</cdr:y>
    </cdr:from>
    <cdr:to>
      <cdr:x>0.54955</cdr:x>
      <cdr:y>0.98276</cdr:y>
    </cdr:to>
    <cdr:sp macro="" textlink="">
      <cdr:nvSpPr>
        <cdr:cNvPr id="3" name="TextBox 1"/>
        <cdr:cNvSpPr txBox="1"/>
      </cdr:nvSpPr>
      <cdr:spPr>
        <a:xfrm xmlns:a="http://schemas.openxmlformats.org/drawingml/2006/main">
          <a:off x="2362200" y="4038600"/>
          <a:ext cx="2286014"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Polyclonal ALG/ATG</a:t>
          </a:r>
          <a:endParaRPr lang="en-US" sz="1600" b="1" dirty="0">
            <a:solidFill>
              <a:srgbClr val="FFFF00"/>
            </a:solidFill>
          </a:endParaRPr>
        </a:p>
      </cdr:txBody>
    </cdr:sp>
  </cdr:relSizeAnchor>
  <cdr:relSizeAnchor xmlns:cdr="http://schemas.openxmlformats.org/drawingml/2006/chartDrawing">
    <cdr:from>
      <cdr:x>0.52252</cdr:x>
      <cdr:y>0.91379</cdr:y>
    </cdr:from>
    <cdr:to>
      <cdr:x>0.76577</cdr:x>
      <cdr:y>0.97937</cdr:y>
    </cdr:to>
    <cdr:sp macro="" textlink="">
      <cdr:nvSpPr>
        <cdr:cNvPr id="4" name="TextBox 1"/>
        <cdr:cNvSpPr txBox="1"/>
      </cdr:nvSpPr>
      <cdr:spPr>
        <a:xfrm xmlns:a="http://schemas.openxmlformats.org/drawingml/2006/main">
          <a:off x="4419600" y="4038600"/>
          <a:ext cx="2057457" cy="289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IL-2R Antagonist</a:t>
          </a:r>
          <a:endParaRPr lang="en-US" sz="1600" b="1" dirty="0">
            <a:solidFill>
              <a:srgbClr val="FFFF00"/>
            </a:solidFill>
          </a:endParaRPr>
        </a:p>
      </cdr:txBody>
    </cdr:sp>
  </cdr:relSizeAnchor>
  <cdr:relSizeAnchor xmlns:cdr="http://schemas.openxmlformats.org/drawingml/2006/chartDrawing">
    <cdr:from>
      <cdr:x>0.74775</cdr:x>
      <cdr:y>0.91379</cdr:y>
    </cdr:from>
    <cdr:to>
      <cdr:x>0.991</cdr:x>
      <cdr:y>0.97937</cdr:y>
    </cdr:to>
    <cdr:sp macro="" textlink="">
      <cdr:nvSpPr>
        <cdr:cNvPr id="5" name="TextBox 1"/>
        <cdr:cNvSpPr txBox="1"/>
      </cdr:nvSpPr>
      <cdr:spPr>
        <a:xfrm xmlns:a="http://schemas.openxmlformats.org/drawingml/2006/main">
          <a:off x="6324600" y="4038600"/>
          <a:ext cx="2057457" cy="289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Alemtuzumab </a:t>
          </a:r>
          <a:endParaRPr lang="en-US" sz="1600" dirty="0">
            <a:solidFill>
              <a:srgbClr val="FFFF00"/>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0.78319</cdr:x>
      <cdr:y>0.74194</cdr:y>
    </cdr:from>
    <cdr:to>
      <cdr:x>0.96903</cdr:x>
      <cdr:y>0.80708</cdr:y>
    </cdr:to>
    <cdr:sp macro="" textlink="">
      <cdr:nvSpPr>
        <cdr:cNvPr id="4" name="TextBox 9"/>
        <cdr:cNvSpPr txBox="1"/>
      </cdr:nvSpPr>
      <cdr:spPr>
        <a:xfrm xmlns:a="http://schemas.openxmlformats.org/drawingml/2006/main">
          <a:off x="6743700" y="3505200"/>
          <a:ext cx="1600194" cy="3077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400" b="1" dirty="0" smtClean="0">
              <a:solidFill>
                <a:srgbClr val="00FF00"/>
              </a:solidFill>
            </a:rPr>
            <a:t>N at risk = 142</a:t>
          </a:r>
          <a:endParaRPr lang="en-US" sz="1400" b="1" dirty="0">
            <a:solidFill>
              <a:srgbClr val="00FF00"/>
            </a:solidFill>
          </a:endParaRPr>
        </a:p>
      </cdr:txBody>
    </cdr:sp>
  </cdr:relSizeAnchor>
  <cdr:relSizeAnchor xmlns:cdr="http://schemas.openxmlformats.org/drawingml/2006/chartDrawing">
    <cdr:from>
      <cdr:x>0.78319</cdr:x>
      <cdr:y>0.58065</cdr:y>
    </cdr:from>
    <cdr:to>
      <cdr:x>0.96903</cdr:x>
      <cdr:y>0.64579</cdr:y>
    </cdr:to>
    <cdr:sp macro="" textlink="">
      <cdr:nvSpPr>
        <cdr:cNvPr id="6" name="TextBox 9"/>
        <cdr:cNvSpPr txBox="1"/>
      </cdr:nvSpPr>
      <cdr:spPr>
        <a:xfrm xmlns:a="http://schemas.openxmlformats.org/drawingml/2006/main">
          <a:off x="6743700" y="2743200"/>
          <a:ext cx="1600194" cy="3077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51</a:t>
          </a:r>
          <a:endParaRPr lang="en-US" sz="1400" b="1" dirty="0">
            <a:solidFill>
              <a:srgbClr val="FFFF00"/>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0.77956</cdr:x>
      <cdr:y>0.64516</cdr:y>
    </cdr:from>
    <cdr:to>
      <cdr:x>0.9654</cdr:x>
      <cdr:y>0.7103</cdr:y>
    </cdr:to>
    <cdr:sp macro="" textlink="">
      <cdr:nvSpPr>
        <cdr:cNvPr id="4" name="TextBox 9"/>
        <cdr:cNvSpPr txBox="1"/>
      </cdr:nvSpPr>
      <cdr:spPr>
        <a:xfrm xmlns:a="http://schemas.openxmlformats.org/drawingml/2006/main">
          <a:off x="6712470" y="3048000"/>
          <a:ext cx="1600194" cy="3077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400" b="1" dirty="0" smtClean="0">
              <a:solidFill>
                <a:srgbClr val="00FF00"/>
              </a:solidFill>
            </a:rPr>
            <a:t>N at risk = 120</a:t>
          </a:r>
          <a:endParaRPr lang="en-US" sz="1400" b="1" dirty="0">
            <a:solidFill>
              <a:srgbClr val="00FF00"/>
            </a:solidFill>
          </a:endParaRPr>
        </a:p>
      </cdr:txBody>
    </cdr:sp>
  </cdr:relSizeAnchor>
  <cdr:relSizeAnchor xmlns:cdr="http://schemas.openxmlformats.org/drawingml/2006/chartDrawing">
    <cdr:from>
      <cdr:x>0.78319</cdr:x>
      <cdr:y>0.43405</cdr:y>
    </cdr:from>
    <cdr:to>
      <cdr:x>0.96903</cdr:x>
      <cdr:y>0.49919</cdr:y>
    </cdr:to>
    <cdr:sp macro="" textlink="">
      <cdr:nvSpPr>
        <cdr:cNvPr id="6" name="TextBox 9"/>
        <cdr:cNvSpPr txBox="1"/>
      </cdr:nvSpPr>
      <cdr:spPr>
        <a:xfrm xmlns:a="http://schemas.openxmlformats.org/drawingml/2006/main">
          <a:off x="6743700" y="2050639"/>
          <a:ext cx="1600194" cy="3077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141</a:t>
          </a:r>
          <a:endParaRPr lang="en-US" sz="1400" b="1" dirty="0">
            <a:solidFill>
              <a:srgbClr val="FFFF00"/>
            </a:solidFill>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0.23009</cdr:x>
      <cdr:y>0.90476</cdr:y>
    </cdr:from>
    <cdr:to>
      <cdr:x>0.86726</cdr:x>
      <cdr:y>0.968</cdr:y>
    </cdr:to>
    <cdr:sp macro="" textlink="">
      <cdr:nvSpPr>
        <cdr:cNvPr id="2" name="TextBox 1"/>
        <cdr:cNvSpPr txBox="1"/>
      </cdr:nvSpPr>
      <cdr:spPr>
        <a:xfrm xmlns:a="http://schemas.openxmlformats.org/drawingml/2006/main">
          <a:off x="1981200" y="4343400"/>
          <a:ext cx="5486416" cy="3035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a:t>
          </a:r>
          <a:r>
            <a:rPr lang="en-US" sz="1400" b="1" dirty="0" smtClean="0">
              <a:solidFill>
                <a:srgbClr val="FFFF00"/>
              </a:solidFill>
              <a:latin typeface="+mn-lt"/>
              <a:ea typeface="+mn-ea"/>
              <a:cs typeface="+mn-cs"/>
            </a:rPr>
            <a:t>5</a:t>
          </a:r>
          <a:endParaRPr lang="en-US" sz="1400" dirty="0">
            <a:solidFill>
              <a:srgbClr val="FFFF00"/>
            </a:solidFill>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0.16522</cdr:x>
      <cdr:y>0.91379</cdr:y>
    </cdr:from>
    <cdr:to>
      <cdr:x>0.40846</cdr:x>
      <cdr:y>0.97937</cdr:y>
    </cdr:to>
    <cdr:sp macro="" textlink="">
      <cdr:nvSpPr>
        <cdr:cNvPr id="2" name="TextBox 1"/>
        <cdr:cNvSpPr txBox="1"/>
      </cdr:nvSpPr>
      <cdr:spPr>
        <a:xfrm xmlns:a="http://schemas.openxmlformats.org/drawingml/2006/main">
          <a:off x="1447800" y="4038600"/>
          <a:ext cx="2131512" cy="2898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1-Year Follow-Up</a:t>
          </a:r>
          <a:endParaRPr lang="en-US" sz="1600" b="1" dirty="0">
            <a:solidFill>
              <a:srgbClr val="FFFF00"/>
            </a:solidFill>
          </a:endParaRPr>
        </a:p>
      </cdr:txBody>
    </cdr:sp>
  </cdr:relSizeAnchor>
  <cdr:relSizeAnchor xmlns:cdr="http://schemas.openxmlformats.org/drawingml/2006/chartDrawing">
    <cdr:from>
      <cdr:x>0.66087</cdr:x>
      <cdr:y>0.91379</cdr:y>
    </cdr:from>
    <cdr:to>
      <cdr:x>0.90412</cdr:x>
      <cdr:y>0.97937</cdr:y>
    </cdr:to>
    <cdr:sp macro="" textlink="">
      <cdr:nvSpPr>
        <cdr:cNvPr id="5" name="TextBox 1"/>
        <cdr:cNvSpPr txBox="1"/>
      </cdr:nvSpPr>
      <cdr:spPr>
        <a:xfrm xmlns:a="http://schemas.openxmlformats.org/drawingml/2006/main">
          <a:off x="5791200" y="4038600"/>
          <a:ext cx="2131600" cy="2898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5-Year Follow-Up </a:t>
          </a:r>
          <a:endParaRPr lang="en-US" sz="1600" dirty="0">
            <a:solidFill>
              <a:srgbClr val="FFFF00"/>
            </a:solidFill>
          </a:endParaRPr>
        </a:p>
      </cdr:txBody>
    </cdr:sp>
  </cdr:relSizeAnchor>
  <cdr:relSizeAnchor xmlns:cdr="http://schemas.openxmlformats.org/drawingml/2006/chartDrawing">
    <cdr:from>
      <cdr:x>0.26956</cdr:x>
      <cdr:y>0.06728</cdr:y>
    </cdr:from>
    <cdr:to>
      <cdr:x>0.97391</cdr:x>
      <cdr:y>0.18797</cdr:y>
    </cdr:to>
    <cdr:sp macro="" textlink="">
      <cdr:nvSpPr>
        <cdr:cNvPr id="6" name="TextBox 5"/>
        <cdr:cNvSpPr txBox="1"/>
      </cdr:nvSpPr>
      <cdr:spPr>
        <a:xfrm xmlns:a="http://schemas.openxmlformats.org/drawingml/2006/main">
          <a:off x="2362181" y="297358"/>
          <a:ext cx="6172219" cy="533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b="1" dirty="0">
              <a:solidFill>
                <a:schemeClr val="tx1"/>
              </a:solidFill>
            </a:rPr>
            <a:t>Consecutive bars within each drug type represent </a:t>
          </a:r>
          <a:r>
            <a:rPr lang="en-US" sz="1300" b="1" dirty="0" smtClean="0">
              <a:solidFill>
                <a:schemeClr val="tx1"/>
              </a:solidFill>
            </a:rPr>
            <a:t>follow-ups </a:t>
          </a:r>
          <a:r>
            <a:rPr lang="en-US" sz="1300" b="1" dirty="0">
              <a:solidFill>
                <a:schemeClr val="tx1"/>
              </a:solidFill>
            </a:rPr>
            <a:t>in </a:t>
          </a:r>
          <a:r>
            <a:rPr lang="en-US" sz="1300" b="1" dirty="0" smtClean="0">
              <a:solidFill>
                <a:schemeClr val="tx1"/>
              </a:solidFill>
            </a:rPr>
            <a:t>years from 2002 through 06/2013</a:t>
          </a:r>
          <a:endParaRPr lang="en-US" sz="1300" b="1" dirty="0">
            <a:solidFill>
              <a:schemeClr val="tx1"/>
            </a:solidFill>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0.21239</cdr:x>
      <cdr:y>0.91935</cdr:y>
    </cdr:from>
    <cdr:to>
      <cdr:x>0.84956</cdr:x>
      <cdr:y>1</cdr:y>
    </cdr:to>
    <cdr:sp macro="" textlink="">
      <cdr:nvSpPr>
        <cdr:cNvPr id="2" name="TextBox 1"/>
        <cdr:cNvSpPr txBox="1"/>
      </cdr:nvSpPr>
      <cdr:spPr>
        <a:xfrm xmlns:a="http://schemas.openxmlformats.org/drawingml/2006/main">
          <a:off x="1828800" y="4343400"/>
          <a:ext cx="5486416" cy="380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300" b="1" dirty="0">
              <a:solidFill>
                <a:schemeClr val="tx1"/>
              </a:solidFill>
              <a:latin typeface="+mn-lt"/>
              <a:ea typeface="+mn-ea"/>
              <a:cs typeface="+mn-cs"/>
            </a:rPr>
            <a:t>NOTE: Different patients are </a:t>
          </a:r>
          <a:r>
            <a:rPr lang="en-US" sz="1300" b="1" dirty="0" smtClean="0">
              <a:solidFill>
                <a:schemeClr val="tx1"/>
              </a:solidFill>
              <a:latin typeface="+mn-lt"/>
              <a:ea typeface="+mn-ea"/>
              <a:cs typeface="+mn-cs"/>
            </a:rPr>
            <a:t>analyzed </a:t>
          </a:r>
          <a:r>
            <a:rPr lang="en-US" sz="1300" b="1" dirty="0">
              <a:solidFill>
                <a:schemeClr val="tx1"/>
              </a:solidFill>
              <a:latin typeface="+mn-lt"/>
              <a:ea typeface="+mn-ea"/>
              <a:cs typeface="+mn-cs"/>
            </a:rPr>
            <a:t>in Year 1 and Year </a:t>
          </a:r>
          <a:r>
            <a:rPr lang="en-US" sz="1300" b="1" dirty="0" smtClean="0">
              <a:solidFill>
                <a:schemeClr val="tx1"/>
              </a:solidFill>
              <a:latin typeface="+mn-lt"/>
              <a:ea typeface="+mn-ea"/>
              <a:cs typeface="+mn-cs"/>
            </a:rPr>
            <a:t>5</a:t>
          </a:r>
          <a:endParaRPr lang="en-US" sz="1400" dirty="0">
            <a:solidFill>
              <a:schemeClr val="tx1"/>
            </a:solidFill>
          </a:endParaRPr>
        </a:p>
      </cdr:txBody>
    </cdr:sp>
  </cdr:relSizeAnchor>
  <cdr:relSizeAnchor xmlns:cdr="http://schemas.openxmlformats.org/drawingml/2006/chartDrawing">
    <cdr:from>
      <cdr:x>0.12389</cdr:x>
      <cdr:y>0.30645</cdr:y>
    </cdr:from>
    <cdr:to>
      <cdr:x>0.21239</cdr:x>
      <cdr:y>0.3871</cdr:y>
    </cdr:to>
    <cdr:sp macro="" textlink="">
      <cdr:nvSpPr>
        <cdr:cNvPr id="3" name="TextBox 2"/>
        <cdr:cNvSpPr txBox="1"/>
      </cdr:nvSpPr>
      <cdr:spPr>
        <a:xfrm xmlns:a="http://schemas.openxmlformats.org/drawingml/2006/main">
          <a:off x="1066800" y="144780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err="1"/>
            <a:t>T</a:t>
          </a:r>
          <a:r>
            <a:rPr lang="en-US" sz="1500" b="1" dirty="0" err="1" smtClean="0"/>
            <a:t>ac</a:t>
          </a:r>
          <a:endParaRPr lang="en-US" sz="1500" b="1" dirty="0"/>
        </a:p>
      </cdr:txBody>
    </cdr:sp>
  </cdr:relSizeAnchor>
  <cdr:relSizeAnchor xmlns:cdr="http://schemas.openxmlformats.org/drawingml/2006/chartDrawing">
    <cdr:from>
      <cdr:x>0.12389</cdr:x>
      <cdr:y>0.62903</cdr:y>
    </cdr:from>
    <cdr:to>
      <cdr:x>0.21239</cdr:x>
      <cdr:y>0.70968</cdr:y>
    </cdr:to>
    <cdr:sp macro="" textlink="">
      <cdr:nvSpPr>
        <cdr:cNvPr id="4" name="TextBox 1"/>
        <cdr:cNvSpPr txBox="1"/>
      </cdr:nvSpPr>
      <cdr:spPr>
        <a:xfrm xmlns:a="http://schemas.openxmlformats.org/drawingml/2006/main">
          <a:off x="1066800" y="29718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smtClean="0">
              <a:solidFill>
                <a:schemeClr val="tx1"/>
              </a:solidFill>
            </a:rPr>
            <a:t>CyA</a:t>
          </a:r>
          <a:endParaRPr lang="en-US" sz="1500" b="1" dirty="0">
            <a:solidFill>
              <a:schemeClr val="tx1"/>
            </a:solidFill>
          </a:endParaRPr>
        </a:p>
      </cdr:txBody>
    </cdr:sp>
  </cdr:relSizeAnchor>
  <cdr:relSizeAnchor xmlns:cdr="http://schemas.openxmlformats.org/drawingml/2006/chartDrawing">
    <cdr:from>
      <cdr:x>0.62832</cdr:x>
      <cdr:y>0.29032</cdr:y>
    </cdr:from>
    <cdr:to>
      <cdr:x>0.71681</cdr:x>
      <cdr:y>0.37097</cdr:y>
    </cdr:to>
    <cdr:sp macro="" textlink="">
      <cdr:nvSpPr>
        <cdr:cNvPr id="5" name="TextBox 1"/>
        <cdr:cNvSpPr txBox="1"/>
      </cdr:nvSpPr>
      <cdr:spPr>
        <a:xfrm xmlns:a="http://schemas.openxmlformats.org/drawingml/2006/main">
          <a:off x="5410200" y="1371600"/>
          <a:ext cx="7620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a:t>T</a:t>
          </a:r>
          <a:r>
            <a:rPr lang="en-US" sz="1500" b="1" dirty="0" err="1" smtClean="0"/>
            <a:t>ac</a:t>
          </a:r>
          <a:endParaRPr lang="en-US" sz="1500" b="1" dirty="0"/>
        </a:p>
      </cdr:txBody>
    </cdr:sp>
  </cdr:relSizeAnchor>
  <cdr:relSizeAnchor xmlns:cdr="http://schemas.openxmlformats.org/drawingml/2006/chartDrawing">
    <cdr:from>
      <cdr:x>0.62832</cdr:x>
      <cdr:y>0.6129</cdr:y>
    </cdr:from>
    <cdr:to>
      <cdr:x>0.71681</cdr:x>
      <cdr:y>0.69355</cdr:y>
    </cdr:to>
    <cdr:sp macro="" textlink="">
      <cdr:nvSpPr>
        <cdr:cNvPr id="6" name="TextBox 1"/>
        <cdr:cNvSpPr txBox="1"/>
      </cdr:nvSpPr>
      <cdr:spPr>
        <a:xfrm xmlns:a="http://schemas.openxmlformats.org/drawingml/2006/main">
          <a:off x="5410200" y="2895600"/>
          <a:ext cx="761952"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smtClean="0">
              <a:solidFill>
                <a:srgbClr val="FFFFFF"/>
              </a:solidFill>
            </a:rPr>
            <a:t>CyA</a:t>
          </a:r>
          <a:endParaRPr lang="en-US" sz="1500" b="1" dirty="0">
            <a:solidFill>
              <a:srgbClr val="FFFFFF"/>
            </a:solidFill>
          </a:endParaRPr>
        </a:p>
      </cdr:txBody>
    </cdr:sp>
  </cdr:relSizeAnchor>
  <cdr:relSizeAnchor xmlns:cdr="http://schemas.openxmlformats.org/drawingml/2006/chartDrawing">
    <cdr:from>
      <cdr:x>0.24779</cdr:x>
      <cdr:y>0.58065</cdr:y>
    </cdr:from>
    <cdr:to>
      <cdr:x>0.33629</cdr:x>
      <cdr:y>0.6613</cdr:y>
    </cdr:to>
    <cdr:sp macro="" textlink="">
      <cdr:nvSpPr>
        <cdr:cNvPr id="7" name="TextBox 1"/>
        <cdr:cNvSpPr txBox="1"/>
      </cdr:nvSpPr>
      <cdr:spPr>
        <a:xfrm xmlns:a="http://schemas.openxmlformats.org/drawingml/2006/main">
          <a:off x="21336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0.75221</cdr:x>
      <cdr:y>0.58065</cdr:y>
    </cdr:from>
    <cdr:to>
      <cdr:x>0.84071</cdr:x>
      <cdr:y>0.6613</cdr:y>
    </cdr:to>
    <cdr:sp macro="" textlink="">
      <cdr:nvSpPr>
        <cdr:cNvPr id="8" name="TextBox 1"/>
        <cdr:cNvSpPr txBox="1"/>
      </cdr:nvSpPr>
      <cdr:spPr>
        <a:xfrm xmlns:a="http://schemas.openxmlformats.org/drawingml/2006/main">
          <a:off x="64770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0.24779</cdr:x>
      <cdr:y>0.27419</cdr:y>
    </cdr:from>
    <cdr:to>
      <cdr:x>0.33629</cdr:x>
      <cdr:y>0.37097</cdr:y>
    </cdr:to>
    <cdr:sp macro="" textlink="">
      <cdr:nvSpPr>
        <cdr:cNvPr id="9" name="TextBox 1"/>
        <cdr:cNvSpPr txBox="1"/>
      </cdr:nvSpPr>
      <cdr:spPr>
        <a:xfrm xmlns:a="http://schemas.openxmlformats.org/drawingml/2006/main">
          <a:off x="2133621" y="1295383"/>
          <a:ext cx="762038" cy="4572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MMF/</a:t>
          </a:r>
        </a:p>
        <a:p xmlns:a="http://schemas.openxmlformats.org/drawingml/2006/main">
          <a:pPr algn="ctr"/>
          <a:r>
            <a:rPr lang="en-US" sz="1500" b="1" dirty="0" smtClean="0">
              <a:solidFill>
                <a:schemeClr val="bg2"/>
              </a:solidFill>
            </a:rPr>
            <a:t>MPA</a:t>
          </a:r>
          <a:endParaRPr lang="en-US" sz="1500" b="1" dirty="0">
            <a:solidFill>
              <a:schemeClr val="bg2"/>
            </a:solidFill>
          </a:endParaRPr>
        </a:p>
      </cdr:txBody>
    </cdr:sp>
  </cdr:relSizeAnchor>
  <cdr:relSizeAnchor xmlns:cdr="http://schemas.openxmlformats.org/drawingml/2006/chartDrawing">
    <cdr:from>
      <cdr:x>0.75221</cdr:x>
      <cdr:y>0.29032</cdr:y>
    </cdr:from>
    <cdr:to>
      <cdr:x>0.84071</cdr:x>
      <cdr:y>0.37097</cdr:y>
    </cdr:to>
    <cdr:sp macro="" textlink="">
      <cdr:nvSpPr>
        <cdr:cNvPr id="10" name="TextBox 1"/>
        <cdr:cNvSpPr txBox="1"/>
      </cdr:nvSpPr>
      <cdr:spPr>
        <a:xfrm xmlns:a="http://schemas.openxmlformats.org/drawingml/2006/main">
          <a:off x="6477000" y="13716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MMF</a:t>
          </a:r>
          <a:endParaRPr lang="en-US" sz="1500" b="1" dirty="0">
            <a:solidFill>
              <a:srgbClr val="000000"/>
            </a:solidFill>
          </a:endParaRPr>
        </a:p>
      </cdr:txBody>
    </cdr:sp>
  </cdr:relSizeAnchor>
  <cdr:relSizeAnchor xmlns:cdr="http://schemas.openxmlformats.org/drawingml/2006/chartDrawing">
    <cdr:from>
      <cdr:x>0.11504</cdr:x>
      <cdr:y>0.83871</cdr:y>
    </cdr:from>
    <cdr:to>
      <cdr:x>0.48673</cdr:x>
      <cdr:y>0.91936</cdr:y>
    </cdr:to>
    <cdr:sp macro="" textlink="">
      <cdr:nvSpPr>
        <cdr:cNvPr id="11" name="TextBox 10"/>
        <cdr:cNvSpPr txBox="1"/>
      </cdr:nvSpPr>
      <cdr:spPr>
        <a:xfrm xmlns:a="http://schemas.openxmlformats.org/drawingml/2006/main">
          <a:off x="990600" y="3962400"/>
          <a:ext cx="3200474"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FFFF00"/>
              </a:solidFill>
              <a:latin typeface="+mn-lt"/>
              <a:ea typeface="+mn-ea"/>
              <a:cs typeface="+mn-cs"/>
            </a:rPr>
            <a:t>1 Year Follow-up  (N = </a:t>
          </a:r>
          <a:r>
            <a:rPr lang="en-US" sz="1600" b="1" dirty="0" smtClean="0">
              <a:solidFill>
                <a:srgbClr val="FFFF00"/>
              </a:solidFill>
              <a:latin typeface="+mn-lt"/>
              <a:ea typeface="+mn-ea"/>
              <a:cs typeface="+mn-cs"/>
            </a:rPr>
            <a:t>12,803)</a:t>
          </a:r>
          <a:endParaRPr lang="en-US" sz="1600" dirty="0">
            <a:solidFill>
              <a:srgbClr val="FFFF00"/>
            </a:solidFill>
          </a:endParaRPr>
        </a:p>
      </cdr:txBody>
    </cdr:sp>
  </cdr:relSizeAnchor>
  <cdr:relSizeAnchor xmlns:cdr="http://schemas.openxmlformats.org/drawingml/2006/chartDrawing">
    <cdr:from>
      <cdr:x>0.61947</cdr:x>
      <cdr:y>0.83871</cdr:y>
    </cdr:from>
    <cdr:to>
      <cdr:x>0.9823</cdr:x>
      <cdr:y>0.91936</cdr:y>
    </cdr:to>
    <cdr:sp macro="" textlink="">
      <cdr:nvSpPr>
        <cdr:cNvPr id="12" name="TextBox 1"/>
        <cdr:cNvSpPr txBox="1"/>
      </cdr:nvSpPr>
      <cdr:spPr>
        <a:xfrm xmlns:a="http://schemas.openxmlformats.org/drawingml/2006/main">
          <a:off x="5334000" y="3962400"/>
          <a:ext cx="3124184"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latin typeface="Arial"/>
            </a:rPr>
            <a:t>5 </a:t>
          </a:r>
          <a:r>
            <a:rPr lang="en-US" sz="1600" b="1" dirty="0">
              <a:solidFill>
                <a:srgbClr val="FFFF00"/>
              </a:solidFill>
              <a:latin typeface="Arial"/>
            </a:rPr>
            <a:t>Year Follow-up  (N = </a:t>
          </a:r>
          <a:r>
            <a:rPr lang="en-US" sz="1600" b="1" dirty="0" smtClean="0">
              <a:solidFill>
                <a:srgbClr val="FFFF00"/>
              </a:solidFill>
              <a:latin typeface="Arial"/>
            </a:rPr>
            <a:t>5,397)</a:t>
          </a:r>
          <a:endParaRPr lang="en-US" sz="1600" dirty="0">
            <a:solidFill>
              <a:srgbClr val="FFFF00"/>
            </a:solidFill>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0.85345</cdr:x>
      <cdr:y>0.78462</cdr:y>
    </cdr:from>
    <cdr:to>
      <cdr:x>0.99138</cdr:x>
      <cdr:y>0.86275</cdr:y>
    </cdr:to>
    <cdr:sp macro="" textlink="">
      <cdr:nvSpPr>
        <cdr:cNvPr id="8" name="TextBox 1"/>
        <cdr:cNvSpPr txBox="1"/>
      </cdr:nvSpPr>
      <cdr:spPr>
        <a:xfrm xmlns:a="http://schemas.openxmlformats.org/drawingml/2006/main">
          <a:off x="7543800" y="3886200"/>
          <a:ext cx="12191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FF"/>
              </a:solidFill>
            </a:rPr>
            <a:t>2005 - 6/2013</a:t>
          </a:r>
          <a:endParaRPr lang="en-US" sz="1400" b="1" dirty="0">
            <a:solidFill>
              <a:srgbClr val="FFFFFF"/>
            </a:solidFill>
          </a:endParaRPr>
        </a:p>
      </cdr:txBody>
    </cdr:sp>
  </cdr:relSizeAnchor>
  <cdr:relSizeAnchor xmlns:cdr="http://schemas.openxmlformats.org/drawingml/2006/chartDrawing">
    <cdr:from>
      <cdr:x>0.13793</cdr:x>
      <cdr:y>0.86154</cdr:y>
    </cdr:from>
    <cdr:to>
      <cdr:x>0.2931</cdr:x>
      <cdr:y>0.92709</cdr:y>
    </cdr:to>
    <cdr:sp macro="" textlink="">
      <cdr:nvSpPr>
        <cdr:cNvPr id="9" name="TextBox 8"/>
        <cdr:cNvSpPr txBox="1"/>
      </cdr:nvSpPr>
      <cdr:spPr>
        <a:xfrm xmlns:a="http://schemas.openxmlformats.org/drawingml/2006/main">
          <a:off x="1219200" y="4267200"/>
          <a:ext cx="1371579" cy="324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Europe</a:t>
          </a:r>
          <a:endParaRPr lang="en-US" sz="1600" b="1" dirty="0">
            <a:solidFill>
              <a:srgbClr val="FFFF00"/>
            </a:solidFill>
          </a:endParaRPr>
        </a:p>
      </cdr:txBody>
    </cdr:sp>
  </cdr:relSizeAnchor>
  <cdr:relSizeAnchor xmlns:cdr="http://schemas.openxmlformats.org/drawingml/2006/chartDrawing">
    <cdr:from>
      <cdr:x>0.4569</cdr:x>
      <cdr:y>0.86154</cdr:y>
    </cdr:from>
    <cdr:to>
      <cdr:x>0.63794</cdr:x>
      <cdr:y>0.92708</cdr:y>
    </cdr:to>
    <cdr:sp macro="" textlink="">
      <cdr:nvSpPr>
        <cdr:cNvPr id="10" name="TextBox 1"/>
        <cdr:cNvSpPr txBox="1"/>
      </cdr:nvSpPr>
      <cdr:spPr>
        <a:xfrm xmlns:a="http://schemas.openxmlformats.org/drawingml/2006/main">
          <a:off x="40386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North America</a:t>
          </a:r>
          <a:endParaRPr lang="en-US" sz="1600" b="1" dirty="0">
            <a:solidFill>
              <a:srgbClr val="FFFF00"/>
            </a:solidFill>
          </a:endParaRPr>
        </a:p>
      </cdr:txBody>
    </cdr:sp>
  </cdr:relSizeAnchor>
  <cdr:relSizeAnchor xmlns:cdr="http://schemas.openxmlformats.org/drawingml/2006/chartDrawing">
    <cdr:from>
      <cdr:x>0.7931</cdr:x>
      <cdr:y>0.86154</cdr:y>
    </cdr:from>
    <cdr:to>
      <cdr:x>0.97414</cdr:x>
      <cdr:y>0.92708</cdr:y>
    </cdr:to>
    <cdr:sp macro="" textlink="">
      <cdr:nvSpPr>
        <cdr:cNvPr id="11" name="TextBox 1"/>
        <cdr:cNvSpPr txBox="1"/>
      </cdr:nvSpPr>
      <cdr:spPr>
        <a:xfrm xmlns:a="http://schemas.openxmlformats.org/drawingml/2006/main">
          <a:off x="7010400" y="4267200"/>
          <a:ext cx="1600249" cy="324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Other</a:t>
          </a:r>
          <a:endParaRPr lang="en-US" sz="1600" b="1" dirty="0">
            <a:solidFill>
              <a:srgbClr val="FFFF00"/>
            </a:solidFill>
          </a:endParaRPr>
        </a:p>
      </cdr:txBody>
    </cdr:sp>
  </cdr:relSizeAnchor>
  <cdr:relSizeAnchor xmlns:cdr="http://schemas.openxmlformats.org/drawingml/2006/chartDrawing">
    <cdr:from>
      <cdr:x>0.5431</cdr:x>
      <cdr:y>0.78462</cdr:y>
    </cdr:from>
    <cdr:to>
      <cdr:x>0.68965</cdr:x>
      <cdr:y>0.86275</cdr:y>
    </cdr:to>
    <cdr:sp macro="" textlink="">
      <cdr:nvSpPr>
        <cdr:cNvPr id="12" name="TextBox 1"/>
        <cdr:cNvSpPr txBox="1"/>
      </cdr:nvSpPr>
      <cdr:spPr>
        <a:xfrm xmlns:a="http://schemas.openxmlformats.org/drawingml/2006/main">
          <a:off x="48006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FFFFFF"/>
              </a:solidFill>
            </a:rPr>
            <a:t>2005 - 6/2013</a:t>
          </a:r>
          <a:endParaRPr lang="en-US" sz="1400" b="1" dirty="0">
            <a:solidFill>
              <a:srgbClr val="FFFFFF"/>
            </a:solidFill>
          </a:endParaRPr>
        </a:p>
      </cdr:txBody>
    </cdr:sp>
  </cdr:relSizeAnchor>
  <cdr:relSizeAnchor xmlns:cdr="http://schemas.openxmlformats.org/drawingml/2006/chartDrawing">
    <cdr:from>
      <cdr:x>0.2069</cdr:x>
      <cdr:y>0.78462</cdr:y>
    </cdr:from>
    <cdr:to>
      <cdr:x>0.35345</cdr:x>
      <cdr:y>0.86275</cdr:y>
    </cdr:to>
    <cdr:sp macro="" textlink="">
      <cdr:nvSpPr>
        <cdr:cNvPr id="13" name="TextBox 1"/>
        <cdr:cNvSpPr txBox="1"/>
      </cdr:nvSpPr>
      <cdr:spPr>
        <a:xfrm xmlns:a="http://schemas.openxmlformats.org/drawingml/2006/main">
          <a:off x="18288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dirty="0" smtClean="0">
              <a:solidFill>
                <a:srgbClr val="FFFFFF"/>
              </a:solidFill>
            </a:rPr>
            <a:t>2005 - 6/2013</a:t>
          </a:r>
          <a:endParaRPr lang="en-US" sz="1400" b="1" dirty="0">
            <a:solidFill>
              <a:srgbClr val="FFFFFF"/>
            </a:solidFill>
          </a:endParaRPr>
        </a:p>
      </cdr:txBody>
    </cdr:sp>
  </cdr:relSizeAnchor>
  <cdr:relSizeAnchor xmlns:cdr="http://schemas.openxmlformats.org/drawingml/2006/chartDrawing">
    <cdr:from>
      <cdr:x>0.07759</cdr:x>
      <cdr:y>0.78462</cdr:y>
    </cdr:from>
    <cdr:to>
      <cdr:x>0.22413</cdr:x>
      <cdr:y>0.86275</cdr:y>
    </cdr:to>
    <cdr:sp macro="" textlink="">
      <cdr:nvSpPr>
        <cdr:cNvPr id="14" name="TextBox 1"/>
        <cdr:cNvSpPr txBox="1"/>
      </cdr:nvSpPr>
      <cdr:spPr>
        <a:xfrm xmlns:a="http://schemas.openxmlformats.org/drawingml/2006/main">
          <a:off x="6858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smtClean="0">
              <a:solidFill>
                <a:srgbClr val="FFFFFF"/>
              </a:solidFill>
            </a:rPr>
            <a:t>2000 - 2004</a:t>
          </a:r>
          <a:endParaRPr lang="en-US" sz="1400" b="1" dirty="0">
            <a:solidFill>
              <a:srgbClr val="FFFFFF"/>
            </a:solidFill>
          </a:endParaRPr>
        </a:p>
      </cdr:txBody>
    </cdr:sp>
  </cdr:relSizeAnchor>
  <cdr:relSizeAnchor xmlns:cdr="http://schemas.openxmlformats.org/drawingml/2006/chartDrawing">
    <cdr:from>
      <cdr:x>0.40517</cdr:x>
      <cdr:y>0.78462</cdr:y>
    </cdr:from>
    <cdr:to>
      <cdr:x>0.55172</cdr:x>
      <cdr:y>0.86275</cdr:y>
    </cdr:to>
    <cdr:sp macro="" textlink="">
      <cdr:nvSpPr>
        <cdr:cNvPr id="15" name="TextBox 1"/>
        <cdr:cNvSpPr txBox="1"/>
      </cdr:nvSpPr>
      <cdr:spPr>
        <a:xfrm xmlns:a="http://schemas.openxmlformats.org/drawingml/2006/main">
          <a:off x="35814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smtClean="0">
              <a:solidFill>
                <a:srgbClr val="FFFFFF"/>
              </a:solidFill>
            </a:rPr>
            <a:t>2000 - 2004</a:t>
          </a:r>
          <a:endParaRPr lang="en-US" sz="1400" b="1" dirty="0">
            <a:solidFill>
              <a:srgbClr val="FFFFFF"/>
            </a:solidFill>
          </a:endParaRPr>
        </a:p>
      </cdr:txBody>
    </cdr:sp>
  </cdr:relSizeAnchor>
  <cdr:relSizeAnchor xmlns:cdr="http://schemas.openxmlformats.org/drawingml/2006/chartDrawing">
    <cdr:from>
      <cdr:x>0.73276</cdr:x>
      <cdr:y>0.78462</cdr:y>
    </cdr:from>
    <cdr:to>
      <cdr:x>0.87931</cdr:x>
      <cdr:y>0.86275</cdr:y>
    </cdr:to>
    <cdr:sp macro="" textlink="">
      <cdr:nvSpPr>
        <cdr:cNvPr id="16" name="TextBox 1"/>
        <cdr:cNvSpPr txBox="1"/>
      </cdr:nvSpPr>
      <cdr:spPr>
        <a:xfrm xmlns:a="http://schemas.openxmlformats.org/drawingml/2006/main">
          <a:off x="6477000" y="3886200"/>
          <a:ext cx="1295372" cy="386978"/>
        </a:xfrm>
        <a:prstGeom xmlns:a="http://schemas.openxmlformats.org/drawingml/2006/main" prst="rect">
          <a:avLst/>
        </a:prstGeom>
        <a:scene3d xmlns:a="http://schemas.openxmlformats.org/drawingml/2006/main">
          <a:camera prst="orthographicFront">
            <a:rot lat="0" lon="0" rev="0"/>
          </a:camera>
          <a:lightRig rig="threePt" dir="t"/>
        </a:scene3d>
      </cdr:spPr>
      <cdr:txBody>
        <a:bodyPr xmlns:a="http://schemas.openxmlformats.org/drawingml/2006/main" wrap="square" lIns="9144" r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400" b="1" smtClean="0">
              <a:solidFill>
                <a:srgbClr val="FFFFFF"/>
              </a:solidFill>
            </a:rPr>
            <a:t>2000 - 2004</a:t>
          </a:r>
          <a:endParaRPr lang="en-US" sz="1400" b="1" dirty="0">
            <a:solidFill>
              <a:srgbClr val="FFFFFF"/>
            </a:solidFill>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0.05217</cdr:x>
      <cdr:y>0.84615</cdr:y>
    </cdr:from>
    <cdr:to>
      <cdr:x>0.97391</cdr:x>
      <cdr:y>0.93936</cdr:y>
    </cdr:to>
    <cdr:sp macro="" textlink="">
      <cdr:nvSpPr>
        <cdr:cNvPr id="4" name="TextBox 12"/>
        <cdr:cNvSpPr txBox="1"/>
      </cdr:nvSpPr>
      <cdr:spPr>
        <a:xfrm xmlns:a="http://schemas.openxmlformats.org/drawingml/2006/main">
          <a:off x="457200" y="4191000"/>
          <a:ext cx="8077200" cy="461665"/>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 No induction vs. IL-2R (male), Polyclonal vs. Alemtuzumab (50-69) and IL-2R vs. Alemtuzumab (50-59 years and female) were significant at p &lt; 0.05. No other pair-wise comparisons were significant at p&lt;0.05</a:t>
          </a:r>
          <a:endParaRPr lang="en-US" sz="1200" b="1" dirty="0">
            <a:solidFill>
              <a:srgbClr val="FFFF00"/>
            </a:solidFill>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cdr:x>
      <cdr:y>0.03077</cdr:y>
    </cdr:from>
    <cdr:to>
      <cdr:x>0.05217</cdr:x>
      <cdr:y>0.78462</cdr:y>
    </cdr:to>
    <cdr:sp macro="" textlink="">
      <cdr:nvSpPr>
        <cdr:cNvPr id="3" name="TextBox 2"/>
        <cdr:cNvSpPr txBox="1"/>
      </cdr:nvSpPr>
      <cdr:spPr>
        <a:xfrm xmlns:a="http://schemas.openxmlformats.org/drawingml/2006/main">
          <a:off x="0" y="152405"/>
          <a:ext cx="457166" cy="373379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0.0087</cdr:x>
      <cdr:y>0.86154</cdr:y>
    </cdr:from>
    <cdr:to>
      <cdr:x>0.9913</cdr:x>
      <cdr:y>0.95475</cdr:y>
    </cdr:to>
    <cdr:sp macro="" textlink="">
      <cdr:nvSpPr>
        <cdr:cNvPr id="4" name="TextBox 12"/>
        <cdr:cNvSpPr txBox="1"/>
      </cdr:nvSpPr>
      <cdr:spPr>
        <a:xfrm xmlns:a="http://schemas.openxmlformats.org/drawingml/2006/main">
          <a:off x="76200" y="4267200"/>
          <a:ext cx="8610600" cy="461669"/>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Polyclonal vs. IL-2R (&gt;65 years), Polyclonal vs. Alemtuzumab (50-59 years) and IL-2R vs. Alemtuzumab (50-59 years and female) were significant at p &lt; 0.05. No other pair-wise comparisons were significant at p&lt;0.05</a:t>
          </a:r>
          <a:endParaRPr lang="en-US" sz="1200" b="1" dirty="0">
            <a:solidFill>
              <a:srgbClr val="FFFF00"/>
            </a:solidFill>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cdr:x>
      <cdr:y>0.03077</cdr:y>
    </cdr:from>
    <cdr:to>
      <cdr:x>0.05217</cdr:x>
      <cdr:y>0.9</cdr:y>
    </cdr:to>
    <cdr:sp macro="" textlink="">
      <cdr:nvSpPr>
        <cdr:cNvPr id="3" name="TextBox 2"/>
        <cdr:cNvSpPr txBox="1"/>
      </cdr:nvSpPr>
      <cdr:spPr>
        <a:xfrm xmlns:a="http://schemas.openxmlformats.org/drawingml/2006/main">
          <a:off x="0" y="140680"/>
          <a:ext cx="457166" cy="39741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0.52174</cdr:x>
      <cdr:y>0.2</cdr:y>
    </cdr:from>
    <cdr:to>
      <cdr:x>0.94783</cdr:x>
      <cdr:y>0.30771</cdr:y>
    </cdr:to>
    <cdr:sp macro="" textlink="">
      <cdr:nvSpPr>
        <cdr:cNvPr id="4" name="TextBox 12"/>
        <cdr:cNvSpPr txBox="1"/>
      </cdr:nvSpPr>
      <cdr:spPr>
        <a:xfrm xmlns:a="http://schemas.openxmlformats.org/drawingml/2006/main">
          <a:off x="4572000" y="914400"/>
          <a:ext cx="3733800" cy="492443"/>
        </a:xfrm>
        <a:prstGeom xmlns:a="http://schemas.openxmlformats.org/drawingml/2006/main" prst="rect">
          <a:avLst/>
        </a:prstGeom>
        <a:solidFill xmlns:a="http://schemas.openxmlformats.org/drawingml/2006/main">
          <a:srgbClr val="000000"/>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All pair-wise comparisons were significant at p &lt; 0.05 except CyA + MMF/MPA vs. TAC + AZA</a:t>
          </a:r>
          <a:endParaRPr lang="en-US" sz="1300" b="1" dirty="0">
            <a:solidFill>
              <a:srgbClr val="FFFF00"/>
            </a:solidFill>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cdr:x>
      <cdr:y>0.03077</cdr:y>
    </cdr:from>
    <cdr:to>
      <cdr:x>0.05217</cdr:x>
      <cdr:y>0.84615</cdr:y>
    </cdr:to>
    <cdr:sp macro="" textlink="">
      <cdr:nvSpPr>
        <cdr:cNvPr id="3" name="TextBox 2"/>
        <cdr:cNvSpPr txBox="1"/>
      </cdr:nvSpPr>
      <cdr:spPr>
        <a:xfrm xmlns:a="http://schemas.openxmlformats.org/drawingml/2006/main">
          <a:off x="0" y="152404"/>
          <a:ext cx="457200" cy="40385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0.52174</cdr:x>
      <cdr:y>0.2</cdr:y>
    </cdr:from>
    <cdr:to>
      <cdr:x>0.94783</cdr:x>
      <cdr:y>0.30771</cdr:y>
    </cdr:to>
    <cdr:sp macro="" textlink="">
      <cdr:nvSpPr>
        <cdr:cNvPr id="4" name="TextBox 12"/>
        <cdr:cNvSpPr txBox="1"/>
      </cdr:nvSpPr>
      <cdr:spPr>
        <a:xfrm xmlns:a="http://schemas.openxmlformats.org/drawingml/2006/main">
          <a:off x="4572000" y="914400"/>
          <a:ext cx="3733834" cy="492443"/>
        </a:xfrm>
        <a:prstGeom xmlns:a="http://schemas.openxmlformats.org/drawingml/2006/main" prst="rect">
          <a:avLst/>
        </a:prstGeom>
        <a:solidFill xmlns:a="http://schemas.openxmlformats.org/drawingml/2006/main">
          <a:srgbClr val="000000"/>
        </a:solidFill>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300" b="1" dirty="0" smtClean="0">
              <a:solidFill>
                <a:srgbClr val="FFFF00"/>
              </a:solidFill>
            </a:rPr>
            <a:t>All pair-wise comparisons were significant at p &lt; 0.05 except CyA + MMF/MPA vs. TAC + AZA</a:t>
          </a:r>
          <a:endParaRPr lang="en-US" sz="1300" b="1" dirty="0">
            <a:solidFill>
              <a:srgbClr val="FFFF00"/>
            </a:solidFill>
          </a:endParaRPr>
        </a:p>
      </cdr:txBody>
    </cdr:sp>
  </cdr:relSizeAnchor>
</c:userShapes>
</file>

<file path=ppt/drawings/drawing45.xml><?xml version="1.0" encoding="utf-8"?>
<c:userShapes xmlns:c="http://schemas.openxmlformats.org/drawingml/2006/chart">
  <cdr:relSizeAnchor xmlns:cdr="http://schemas.openxmlformats.org/drawingml/2006/chartDrawing">
    <cdr:from>
      <cdr:x>0</cdr:x>
      <cdr:y>0.01613</cdr:y>
    </cdr:from>
    <cdr:to>
      <cdr:x>0.07826</cdr:x>
      <cdr:y>0.75806</cdr:y>
    </cdr:to>
    <cdr:sp macro="" textlink="">
      <cdr:nvSpPr>
        <cdr:cNvPr id="3" name="TextBox 2"/>
        <cdr:cNvSpPr txBox="1"/>
      </cdr:nvSpPr>
      <cdr:spPr>
        <a:xfrm xmlns:a="http://schemas.openxmlformats.org/drawingml/2006/main">
          <a:off x="-152400" y="76200"/>
          <a:ext cx="685800" cy="350519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treated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0.03478</cdr:x>
      <cdr:y>0.80645</cdr:y>
    </cdr:from>
    <cdr:to>
      <cdr:x>0.9913</cdr:x>
      <cdr:y>0.94326</cdr:y>
    </cdr:to>
    <cdr:sp macro="" textlink="">
      <cdr:nvSpPr>
        <cdr:cNvPr id="4" name="TextBox 12"/>
        <cdr:cNvSpPr txBox="1"/>
      </cdr:nvSpPr>
      <cdr:spPr>
        <a:xfrm xmlns:a="http://schemas.openxmlformats.org/drawingml/2006/main">
          <a:off x="304777" y="3809992"/>
          <a:ext cx="8381985" cy="646331"/>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err="1" smtClean="0">
              <a:solidFill>
                <a:srgbClr val="FFFF00"/>
              </a:solidFill>
            </a:rPr>
            <a:t>CyA</a:t>
          </a:r>
          <a:r>
            <a:rPr lang="en-US" sz="1200" b="1" dirty="0" smtClean="0">
              <a:solidFill>
                <a:srgbClr val="FFFF00"/>
              </a:solidFill>
            </a:rPr>
            <a:t> + MMF/MPA vs. CyA + AZA (except &gt;65 years),  CyA + MMF/MPA vs. TAC + MMF/MPA (female), CyA + AZA vs. TAC + MMF/MPA, CyA + AZA vs. TAC + AZA (except &gt;65 years), and TAC + MMF/MPA vs. TAC +  AZA (&gt;65 years and female) were significant at p &lt; 0.05. No other pair-wise comparisons were significant.</a:t>
          </a:r>
          <a:endParaRPr lang="en-US" sz="1200" b="1" dirty="0">
            <a:solidFill>
              <a:srgbClr val="FFFF00"/>
            </a:solidFill>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cdr:x>
      <cdr:y>0.03077</cdr:y>
    </cdr:from>
    <cdr:to>
      <cdr:x>0.05217</cdr:x>
      <cdr:y>0.74194</cdr:y>
    </cdr:to>
    <cdr:sp macro="" textlink="">
      <cdr:nvSpPr>
        <cdr:cNvPr id="3" name="TextBox 2"/>
        <cdr:cNvSpPr txBox="1"/>
      </cdr:nvSpPr>
      <cdr:spPr>
        <a:xfrm xmlns:a="http://schemas.openxmlformats.org/drawingml/2006/main">
          <a:off x="0" y="145371"/>
          <a:ext cx="457166" cy="335982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tx1"/>
              </a:solidFill>
            </a:rPr>
            <a:t>% experiencing rejection within 1 year </a:t>
          </a:r>
        </a:p>
        <a:p xmlns:a="http://schemas.openxmlformats.org/drawingml/2006/main">
          <a:endParaRPr lang="en-US" sz="1400" b="1" dirty="0">
            <a:solidFill>
              <a:schemeClr val="tx1"/>
            </a:solidFill>
          </a:endParaRPr>
        </a:p>
      </cdr:txBody>
    </cdr:sp>
  </cdr:relSizeAnchor>
  <cdr:relSizeAnchor xmlns:cdr="http://schemas.openxmlformats.org/drawingml/2006/chartDrawing">
    <cdr:from>
      <cdr:x>0.03478</cdr:x>
      <cdr:y>0.80645</cdr:y>
    </cdr:from>
    <cdr:to>
      <cdr:x>0.9913</cdr:x>
      <cdr:y>0.94326</cdr:y>
    </cdr:to>
    <cdr:sp macro="" textlink="">
      <cdr:nvSpPr>
        <cdr:cNvPr id="4" name="TextBox 12"/>
        <cdr:cNvSpPr txBox="1"/>
      </cdr:nvSpPr>
      <cdr:spPr>
        <a:xfrm xmlns:a="http://schemas.openxmlformats.org/drawingml/2006/main">
          <a:off x="304800" y="3810000"/>
          <a:ext cx="8381985" cy="646331"/>
        </a:xfrm>
        <a:prstGeom xmlns:a="http://schemas.openxmlformats.org/drawingml/2006/main" prst="rect">
          <a:avLst/>
        </a:prstGeom>
        <a:noFill xmlns:a="http://schemas.openxmlformats.org/drawingml/2006/main"/>
      </cdr:spPr>
      <cdr:txBody>
        <a:bodyPr xmlns:a="http://schemas.openxmlformats.org/drawingml/2006/main" wrap="square" lIns="9144" rIns="9144"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FFFF00"/>
              </a:solidFill>
            </a:rPr>
            <a:t> CyA + MMF/MPA vs. CyA + AZA (except 35-49 and &gt;65 years),  CyA + MMF/MPA vs. TAC + MMF/MPA (female), CyA + AZA vs. TAC + MMF/MPA, CyA + AZA vs. TAC + AZA (except &gt;65 years), and TAC + MMF/MPA vs. TAC +  AZA (except 18-34, 34-49 and &gt;65 years) were significant at p &lt; 0.05. No other pair-wise comparisons were significant.</a:t>
          </a:r>
          <a:endParaRPr lang="en-US" sz="1200" b="1" dirty="0">
            <a:solidFill>
              <a:srgbClr val="FFFF00"/>
            </a:solidFill>
          </a:endParaRPr>
        </a:p>
      </cdr:txBody>
    </cdr:sp>
  </cdr:relSizeAnchor>
</c:userShapes>
</file>

<file path=ppt/drawings/drawing47.xml><?xml version="1.0" encoding="utf-8"?>
<c:userShapes xmlns:c="http://schemas.openxmlformats.org/drawingml/2006/chart">
  <cdr:relSizeAnchor xmlns:cdr="http://schemas.openxmlformats.org/drawingml/2006/chartDrawing">
    <cdr:from>
      <cdr:x>0.83186</cdr:x>
      <cdr:y>0.6129</cdr:y>
    </cdr:from>
    <cdr:to>
      <cdr:x>0.97345</cdr:x>
      <cdr:y>0.67479</cdr:y>
    </cdr:to>
    <cdr:sp macro="" textlink="">
      <cdr:nvSpPr>
        <cdr:cNvPr id="3" name="TextBox 8"/>
        <cdr:cNvSpPr txBox="1"/>
      </cdr:nvSpPr>
      <cdr:spPr>
        <a:xfrm xmlns:a="http://schemas.openxmlformats.org/drawingml/2006/main">
          <a:off x="7162800" y="28956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12 </a:t>
          </a:r>
          <a:endParaRPr lang="en-US" sz="1300" b="1" dirty="0">
            <a:solidFill>
              <a:srgbClr val="00FF00"/>
            </a:solidFill>
          </a:endParaRPr>
        </a:p>
      </cdr:txBody>
    </cdr:sp>
  </cdr:relSizeAnchor>
</c:userShapes>
</file>

<file path=ppt/drawings/drawing48.xml><?xml version="1.0" encoding="utf-8"?>
<c:userShapes xmlns:c="http://schemas.openxmlformats.org/drawingml/2006/chart">
  <cdr:relSizeAnchor xmlns:cdr="http://schemas.openxmlformats.org/drawingml/2006/chartDrawing">
    <cdr:from>
      <cdr:x>0.83186</cdr:x>
      <cdr:y>0.72581</cdr:y>
    </cdr:from>
    <cdr:to>
      <cdr:x>0.97345</cdr:x>
      <cdr:y>0.7877</cdr:y>
    </cdr:to>
    <cdr:sp macro="" textlink="">
      <cdr:nvSpPr>
        <cdr:cNvPr id="3" name="TextBox 8"/>
        <cdr:cNvSpPr txBox="1"/>
      </cdr:nvSpPr>
      <cdr:spPr>
        <a:xfrm xmlns:a="http://schemas.openxmlformats.org/drawingml/2006/main">
          <a:off x="7162800" y="34290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40 </a:t>
          </a:r>
          <a:endParaRPr lang="en-US" sz="1300" b="1" dirty="0">
            <a:solidFill>
              <a:srgbClr val="00FF00"/>
            </a:solidFill>
          </a:endParaRPr>
        </a:p>
      </cdr:txBody>
    </cdr:sp>
  </cdr:relSizeAnchor>
  <cdr:relSizeAnchor xmlns:cdr="http://schemas.openxmlformats.org/drawingml/2006/chartDrawing">
    <cdr:from>
      <cdr:x>0.83186</cdr:x>
      <cdr:y>0.54839</cdr:y>
    </cdr:from>
    <cdr:to>
      <cdr:x>0.97345</cdr:x>
      <cdr:y>0.61028</cdr:y>
    </cdr:to>
    <cdr:sp macro="" textlink="">
      <cdr:nvSpPr>
        <cdr:cNvPr id="4" name="TextBox 8"/>
        <cdr:cNvSpPr txBox="1"/>
      </cdr:nvSpPr>
      <cdr:spPr>
        <a:xfrm xmlns:a="http://schemas.openxmlformats.org/drawingml/2006/main">
          <a:off x="7162800" y="25908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20</a:t>
          </a:r>
          <a:endParaRPr lang="en-US" sz="1300" b="1" dirty="0">
            <a:solidFill>
              <a:srgbClr val="FFFF00"/>
            </a:solidFill>
          </a:endParaRPr>
        </a:p>
      </cdr:txBody>
    </cdr:sp>
  </cdr:relSizeAnchor>
</c:userShapes>
</file>

<file path=ppt/drawings/drawing49.xml><?xml version="1.0" encoding="utf-8"?>
<c:userShapes xmlns:c="http://schemas.openxmlformats.org/drawingml/2006/chart">
  <cdr:relSizeAnchor xmlns:cdr="http://schemas.openxmlformats.org/drawingml/2006/chartDrawing">
    <cdr:from>
      <cdr:x>0.83186</cdr:x>
      <cdr:y>0.69355</cdr:y>
    </cdr:from>
    <cdr:to>
      <cdr:x>0.97345</cdr:x>
      <cdr:y>0.75544</cdr:y>
    </cdr:to>
    <cdr:sp macro="" textlink="">
      <cdr:nvSpPr>
        <cdr:cNvPr id="3" name="TextBox 8"/>
        <cdr:cNvSpPr txBox="1"/>
      </cdr:nvSpPr>
      <cdr:spPr>
        <a:xfrm xmlns:a="http://schemas.openxmlformats.org/drawingml/2006/main">
          <a:off x="7162800" y="32766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40 </a:t>
          </a:r>
          <a:endParaRPr lang="en-US" sz="1300" b="1" dirty="0">
            <a:solidFill>
              <a:srgbClr val="00FF00"/>
            </a:solidFill>
          </a:endParaRPr>
        </a:p>
      </cdr:txBody>
    </cdr:sp>
  </cdr:relSizeAnchor>
  <cdr:relSizeAnchor xmlns:cdr="http://schemas.openxmlformats.org/drawingml/2006/chartDrawing">
    <cdr:from>
      <cdr:x>0.83186</cdr:x>
      <cdr:y>0.53226</cdr:y>
    </cdr:from>
    <cdr:to>
      <cdr:x>0.97345</cdr:x>
      <cdr:y>0.59415</cdr:y>
    </cdr:to>
    <cdr:sp macro="" textlink="">
      <cdr:nvSpPr>
        <cdr:cNvPr id="4" name="TextBox 8"/>
        <cdr:cNvSpPr txBox="1"/>
      </cdr:nvSpPr>
      <cdr:spPr>
        <a:xfrm xmlns:a="http://schemas.openxmlformats.org/drawingml/2006/main">
          <a:off x="7162800" y="2514600"/>
          <a:ext cx="1219175"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20</a:t>
          </a:r>
          <a:endParaRPr lang="en-US" sz="1300" b="1"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0.20354</cdr:x>
      <cdr:y>0.22414</cdr:y>
    </cdr:from>
    <cdr:to>
      <cdr:x>0.34513</cdr:x>
      <cdr:y>0.31034</cdr:y>
    </cdr:to>
    <cdr:sp macro="" textlink="">
      <cdr:nvSpPr>
        <cdr:cNvPr id="2" name="TextBox 1"/>
        <cdr:cNvSpPr txBox="1"/>
      </cdr:nvSpPr>
      <cdr:spPr>
        <a:xfrm xmlns:a="http://schemas.openxmlformats.org/drawingml/2006/main">
          <a:off x="1752600" y="990600"/>
          <a:ext cx="1219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N = 43,501 </a:t>
          </a:r>
          <a:endParaRPr lang="en-US" sz="1400" b="1" dirty="0">
            <a:solidFill>
              <a:schemeClr val="tx1"/>
            </a:solidFill>
          </a:endParaRPr>
        </a:p>
      </cdr:txBody>
    </cdr:sp>
  </cdr:relSizeAnchor>
  <cdr:relSizeAnchor xmlns:cdr="http://schemas.openxmlformats.org/drawingml/2006/chartDrawing">
    <cdr:from>
      <cdr:x>0.51059</cdr:x>
      <cdr:y>0.07813</cdr:y>
    </cdr:from>
    <cdr:to>
      <cdr:x>0.80531</cdr:x>
      <cdr:y>0.14063</cdr:y>
    </cdr:to>
    <cdr:sp macro="" textlink="">
      <cdr:nvSpPr>
        <cdr:cNvPr id="3" name="TextBox 2"/>
        <cdr:cNvSpPr txBox="1"/>
      </cdr:nvSpPr>
      <cdr:spPr>
        <a:xfrm xmlns:a="http://schemas.openxmlformats.org/drawingml/2006/main">
          <a:off x="4396513" y="381000"/>
          <a:ext cx="2537687" cy="3048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 5.6 years</a:t>
          </a:r>
          <a:endParaRPr lang="en-US" sz="1400" b="1" dirty="0">
            <a:solidFill>
              <a:schemeClr val="tx1"/>
            </a:solidFill>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0.83186</cdr:x>
      <cdr:y>0.68753</cdr:y>
    </cdr:from>
    <cdr:to>
      <cdr:x>0.97345</cdr:x>
      <cdr:y>0.74942</cdr:y>
    </cdr:to>
    <cdr:sp macro="" textlink="">
      <cdr:nvSpPr>
        <cdr:cNvPr id="3" name="TextBox 8"/>
        <cdr:cNvSpPr txBox="1"/>
      </cdr:nvSpPr>
      <cdr:spPr>
        <a:xfrm xmlns:a="http://schemas.openxmlformats.org/drawingml/2006/main">
          <a:off x="7162825" y="324817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15 </a:t>
          </a:r>
          <a:endParaRPr lang="en-US" sz="1300" b="1" dirty="0">
            <a:solidFill>
              <a:srgbClr val="00FF00"/>
            </a:solidFill>
          </a:endParaRPr>
        </a:p>
      </cdr:txBody>
    </cdr:sp>
  </cdr:relSizeAnchor>
  <cdr:relSizeAnchor xmlns:cdr="http://schemas.openxmlformats.org/drawingml/2006/chartDrawing">
    <cdr:from>
      <cdr:x>0.83186</cdr:x>
      <cdr:y>0.51613</cdr:y>
    </cdr:from>
    <cdr:to>
      <cdr:x>0.97345</cdr:x>
      <cdr:y>0.57802</cdr:y>
    </cdr:to>
    <cdr:sp macro="" textlink="">
      <cdr:nvSpPr>
        <cdr:cNvPr id="4" name="TextBox 8"/>
        <cdr:cNvSpPr txBox="1"/>
      </cdr:nvSpPr>
      <cdr:spPr>
        <a:xfrm xmlns:a="http://schemas.openxmlformats.org/drawingml/2006/main">
          <a:off x="7162814" y="2438405"/>
          <a:ext cx="1219175"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25</a:t>
          </a:r>
          <a:endParaRPr lang="en-US" sz="1300" b="1" dirty="0">
            <a:solidFill>
              <a:srgbClr val="FFFF00"/>
            </a:solidFill>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0.83186</cdr:x>
      <cdr:y>0.67742</cdr:y>
    </cdr:from>
    <cdr:to>
      <cdr:x>0.97345</cdr:x>
      <cdr:y>0.73931</cdr:y>
    </cdr:to>
    <cdr:sp macro="" textlink="">
      <cdr:nvSpPr>
        <cdr:cNvPr id="3" name="TextBox 8"/>
        <cdr:cNvSpPr txBox="1"/>
      </cdr:nvSpPr>
      <cdr:spPr>
        <a:xfrm xmlns:a="http://schemas.openxmlformats.org/drawingml/2006/main">
          <a:off x="7162814" y="3200403"/>
          <a:ext cx="1219175"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21 </a:t>
          </a:r>
          <a:endParaRPr lang="en-US" sz="1300" b="1" dirty="0">
            <a:solidFill>
              <a:srgbClr val="00FF00"/>
            </a:solidFill>
          </a:endParaRPr>
        </a:p>
      </cdr:txBody>
    </cdr:sp>
  </cdr:relSizeAnchor>
  <cdr:relSizeAnchor xmlns:cdr="http://schemas.openxmlformats.org/drawingml/2006/chartDrawing">
    <cdr:from>
      <cdr:x>0.83186</cdr:x>
      <cdr:y>0.51613</cdr:y>
    </cdr:from>
    <cdr:to>
      <cdr:x>0.97345</cdr:x>
      <cdr:y>0.57802</cdr:y>
    </cdr:to>
    <cdr:sp macro="" textlink="">
      <cdr:nvSpPr>
        <cdr:cNvPr id="4" name="TextBox 8"/>
        <cdr:cNvSpPr txBox="1"/>
      </cdr:nvSpPr>
      <cdr:spPr>
        <a:xfrm xmlns:a="http://schemas.openxmlformats.org/drawingml/2006/main">
          <a:off x="7162800" y="24384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300" b="1" dirty="0" smtClean="0">
              <a:solidFill>
                <a:srgbClr val="FFFF00"/>
              </a:solidFill>
            </a:rPr>
            <a:t>N at risk = 31</a:t>
          </a:r>
          <a:endParaRPr lang="en-US" sz="1300" b="1" dirty="0">
            <a:solidFill>
              <a:srgbClr val="FFFF00"/>
            </a:solidFill>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0.83186</cdr:x>
      <cdr:y>0.46774</cdr:y>
    </cdr:from>
    <cdr:to>
      <cdr:x>0.97345</cdr:x>
      <cdr:y>0.52963</cdr:y>
    </cdr:to>
    <cdr:sp macro="" textlink="">
      <cdr:nvSpPr>
        <cdr:cNvPr id="3" name="TextBox 8"/>
        <cdr:cNvSpPr txBox="1"/>
      </cdr:nvSpPr>
      <cdr:spPr>
        <a:xfrm xmlns:a="http://schemas.openxmlformats.org/drawingml/2006/main">
          <a:off x="7162800" y="22098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33 </a:t>
          </a:r>
          <a:endParaRPr lang="en-US" sz="1300" b="1" dirty="0">
            <a:solidFill>
              <a:srgbClr val="00FF00"/>
            </a:solidFill>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0.82301</cdr:x>
      <cdr:y>0.46774</cdr:y>
    </cdr:from>
    <cdr:to>
      <cdr:x>0.9646</cdr:x>
      <cdr:y>0.52963</cdr:y>
    </cdr:to>
    <cdr:sp macro="" textlink="">
      <cdr:nvSpPr>
        <cdr:cNvPr id="3" name="TextBox 8"/>
        <cdr:cNvSpPr txBox="1"/>
      </cdr:nvSpPr>
      <cdr:spPr>
        <a:xfrm xmlns:a="http://schemas.openxmlformats.org/drawingml/2006/main">
          <a:off x="7086600" y="2209800"/>
          <a:ext cx="1219175" cy="2923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pPr algn="r"/>
          <a:r>
            <a:rPr lang="en-US" sz="1300" b="1" dirty="0" smtClean="0">
              <a:solidFill>
                <a:srgbClr val="00FF00"/>
              </a:solidFill>
            </a:rPr>
            <a:t>N at risk = 33 </a:t>
          </a:r>
          <a:endParaRPr lang="en-US" sz="1300" b="1" dirty="0">
            <a:solidFill>
              <a:srgbClr val="00FF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0.14159</cdr:x>
      <cdr:y>0.41302</cdr:y>
    </cdr:from>
    <cdr:to>
      <cdr:x>0.28318</cdr:x>
      <cdr:y>0.49922</cdr:y>
    </cdr:to>
    <cdr:sp macro="" textlink="">
      <cdr:nvSpPr>
        <cdr:cNvPr id="2" name="TextBox 1"/>
        <cdr:cNvSpPr txBox="1"/>
      </cdr:nvSpPr>
      <cdr:spPr>
        <a:xfrm xmlns:a="http://schemas.openxmlformats.org/drawingml/2006/main">
          <a:off x="1219200" y="2014207"/>
          <a:ext cx="1219174" cy="420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N = 32,448 </a:t>
          </a:r>
          <a:endParaRPr lang="en-US" sz="1400" b="1" dirty="0">
            <a:solidFill>
              <a:schemeClr val="tx1"/>
            </a:solidFill>
          </a:endParaRPr>
        </a:p>
      </cdr:txBody>
    </cdr:sp>
  </cdr:relSizeAnchor>
  <cdr:relSizeAnchor xmlns:cdr="http://schemas.openxmlformats.org/drawingml/2006/chartDrawing">
    <cdr:from>
      <cdr:x>0.51059</cdr:x>
      <cdr:y>0.07813</cdr:y>
    </cdr:from>
    <cdr:to>
      <cdr:x>0.80531</cdr:x>
      <cdr:y>0.14063</cdr:y>
    </cdr:to>
    <cdr:sp macro="" textlink="">
      <cdr:nvSpPr>
        <cdr:cNvPr id="3" name="TextBox 2"/>
        <cdr:cNvSpPr txBox="1"/>
      </cdr:nvSpPr>
      <cdr:spPr>
        <a:xfrm xmlns:a="http://schemas.openxmlformats.org/drawingml/2006/main">
          <a:off x="4396513" y="381000"/>
          <a:ext cx="2537687" cy="304800"/>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 7.9 years</a:t>
          </a:r>
          <a:endParaRPr lang="en-US" sz="1400" b="1"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0.48673</cdr:x>
      <cdr:y>0.04839</cdr:y>
    </cdr:from>
    <cdr:to>
      <cdr:x>0.93805</cdr:x>
      <cdr:y>0.21875</cdr:y>
    </cdr:to>
    <cdr:sp macro="" textlink="">
      <cdr:nvSpPr>
        <cdr:cNvPr id="5" name="TextBox 4"/>
        <cdr:cNvSpPr txBox="1"/>
      </cdr:nvSpPr>
      <cdr:spPr>
        <a:xfrm xmlns:a="http://schemas.openxmlformats.org/drawingml/2006/main">
          <a:off x="4191000" y="235988"/>
          <a:ext cx="3886173" cy="830812"/>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u="sng" dirty="0" smtClean="0">
              <a:solidFill>
                <a:schemeClr val="tx1"/>
              </a:solidFill>
            </a:rPr>
            <a:t>Median survival (years):</a:t>
          </a:r>
        </a:p>
        <a:p xmlns:a="http://schemas.openxmlformats.org/drawingml/2006/main">
          <a:r>
            <a:rPr lang="en-US" sz="1400" b="1" dirty="0" smtClean="0">
              <a:solidFill>
                <a:schemeClr val="tx1"/>
              </a:solidFill>
            </a:rPr>
            <a:t>Bilateral/Double lung: 7.1; Conditional = 9.7</a:t>
          </a:r>
        </a:p>
        <a:p xmlns:a="http://schemas.openxmlformats.org/drawingml/2006/main">
          <a:r>
            <a:rPr lang="en-US" sz="1400" b="1" smtClean="0">
              <a:solidFill>
                <a:schemeClr val="tx1"/>
              </a:solidFill>
            </a:rPr>
            <a:t>Single </a:t>
          </a:r>
          <a:r>
            <a:rPr lang="en-US" sz="1400" b="1" dirty="0" smtClean="0">
              <a:solidFill>
                <a:schemeClr val="tx1"/>
              </a:solidFill>
            </a:rPr>
            <a:t>lung: 4.6; Conditional = 6.5</a:t>
          </a:r>
        </a:p>
      </cdr:txBody>
    </cdr:sp>
  </cdr:relSizeAnchor>
</c:userShapes>
</file>

<file path=ppt/drawings/drawing8.xml><?xml version="1.0" encoding="utf-8"?>
<c:userShapes xmlns:c="http://schemas.openxmlformats.org/drawingml/2006/chart">
  <cdr:relSizeAnchor xmlns:cdr="http://schemas.openxmlformats.org/drawingml/2006/chartDrawing">
    <cdr:from>
      <cdr:x>0.20354</cdr:x>
      <cdr:y>0.22414</cdr:y>
    </cdr:from>
    <cdr:to>
      <cdr:x>0.34513</cdr:x>
      <cdr:y>0.31034</cdr:y>
    </cdr:to>
    <cdr:sp macro="" textlink="">
      <cdr:nvSpPr>
        <cdr:cNvPr id="2" name="TextBox 1"/>
        <cdr:cNvSpPr txBox="1"/>
      </cdr:nvSpPr>
      <cdr:spPr>
        <a:xfrm xmlns:a="http://schemas.openxmlformats.org/drawingml/2006/main">
          <a:off x="1752600" y="990600"/>
          <a:ext cx="1219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N =1,673</a:t>
          </a:r>
          <a:endParaRPr lang="en-US" sz="1400" b="1" dirty="0">
            <a:solidFill>
              <a:schemeClr val="tx1"/>
            </a:solidFill>
          </a:endParaRPr>
        </a:p>
      </cdr:txBody>
    </cdr:sp>
  </cdr:relSizeAnchor>
  <cdr:relSizeAnchor xmlns:cdr="http://schemas.openxmlformats.org/drawingml/2006/chartDrawing">
    <cdr:from>
      <cdr:x>0.51327</cdr:x>
      <cdr:y>0.05172</cdr:y>
    </cdr:from>
    <cdr:to>
      <cdr:x>0.9469</cdr:x>
      <cdr:y>0.17241</cdr:y>
    </cdr:to>
    <cdr:sp macro="" textlink="">
      <cdr:nvSpPr>
        <cdr:cNvPr id="3" name="TextBox 2"/>
        <cdr:cNvSpPr txBox="1"/>
      </cdr:nvSpPr>
      <cdr:spPr>
        <a:xfrm xmlns:a="http://schemas.openxmlformats.org/drawingml/2006/main">
          <a:off x="4419600" y="252228"/>
          <a:ext cx="3733800" cy="58858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 2.5 </a:t>
          </a:r>
          <a:r>
            <a:rPr lang="en-US" sz="1400" b="1" dirty="0">
              <a:solidFill>
                <a:schemeClr val="tx1"/>
              </a:solidFill>
            </a:rPr>
            <a:t>years</a:t>
          </a:r>
        </a:p>
        <a:p xmlns:a="http://schemas.openxmlformats.org/drawingml/2006/main">
          <a:r>
            <a:rPr lang="en-US" sz="1400" b="1" dirty="0" smtClean="0">
              <a:solidFill>
                <a:schemeClr val="tx1"/>
              </a:solidFill>
            </a:rPr>
            <a:t>Conditional median survival </a:t>
          </a:r>
          <a:r>
            <a:rPr lang="en-US" sz="1400" b="1" dirty="0">
              <a:solidFill>
                <a:schemeClr val="tx1"/>
              </a:solidFill>
            </a:rPr>
            <a:t>= </a:t>
          </a:r>
          <a:r>
            <a:rPr lang="en-US" sz="1400" b="1" dirty="0" smtClean="0">
              <a:solidFill>
                <a:schemeClr val="tx1"/>
              </a:solidFill>
            </a:rPr>
            <a:t>6.3 years </a:t>
          </a:r>
          <a:r>
            <a:rPr lang="en-US" sz="1400" b="1" dirty="0" smtClean="0"/>
            <a:t>f</a:t>
          </a:r>
          <a:endParaRPr lang="en-US" sz="14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0.0885</cdr:x>
      <cdr:y>0.65079</cdr:y>
    </cdr:from>
    <cdr:to>
      <cdr:x>0.46018</cdr:x>
      <cdr:y>0.82258</cdr:y>
    </cdr:to>
    <cdr:sp macro="" textlink="">
      <cdr:nvSpPr>
        <cdr:cNvPr id="5" name="TextBox 4"/>
        <cdr:cNvSpPr txBox="1"/>
      </cdr:nvSpPr>
      <cdr:spPr>
        <a:xfrm xmlns:a="http://schemas.openxmlformats.org/drawingml/2006/main">
          <a:off x="762039" y="3124201"/>
          <a:ext cx="3200361" cy="824678"/>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nchor="ctr" anchorCtr="0"/>
        <a:lstStyle xmlns:a="http://schemas.openxmlformats.org/drawingml/2006/main"/>
        <a:p xmlns:a="http://schemas.openxmlformats.org/drawingml/2006/main">
          <a:r>
            <a:rPr lang="en-US" sz="1400" b="1" dirty="0" smtClean="0">
              <a:solidFill>
                <a:schemeClr val="tx1"/>
              </a:solidFill>
            </a:rPr>
            <a:t>Median survival (years): </a:t>
          </a:r>
        </a:p>
        <a:p xmlns:a="http://schemas.openxmlformats.org/drawingml/2006/main">
          <a:r>
            <a:rPr lang="en-US" sz="1400" b="1" dirty="0" smtClean="0">
              <a:solidFill>
                <a:schemeClr val="tx1"/>
              </a:solidFill>
            </a:rPr>
            <a:t>Primary: 5.7; Conditional=7.9</a:t>
          </a:r>
        </a:p>
        <a:p xmlns:a="http://schemas.openxmlformats.org/drawingml/2006/main">
          <a:r>
            <a:rPr lang="en-US" sz="1400" b="1" dirty="0" smtClean="0">
              <a:solidFill>
                <a:schemeClr val="tx1"/>
              </a:solidFill>
            </a:rPr>
            <a:t>Retransplant: 2.5; Conditional=6.3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a:p>
        </p:txBody>
      </p:sp>
    </p:spTree>
    <p:extLst>
      <p:ext uri="{BB962C8B-B14F-4D97-AF65-F5344CB8AC3E}">
        <p14:creationId xmlns:p14="http://schemas.microsoft.com/office/powerpoint/2010/main" val="283966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270233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a:p>
        </p:txBody>
      </p:sp>
    </p:spTree>
    <p:extLst>
      <p:ext uri="{BB962C8B-B14F-4D97-AF65-F5344CB8AC3E}">
        <p14:creationId xmlns:p14="http://schemas.microsoft.com/office/powerpoint/2010/main" val="836654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a:p>
        </p:txBody>
      </p:sp>
    </p:spTree>
    <p:extLst>
      <p:ext uri="{BB962C8B-B14F-4D97-AF65-F5344CB8AC3E}">
        <p14:creationId xmlns:p14="http://schemas.microsoft.com/office/powerpoint/2010/main" val="22506710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a:p>
        </p:txBody>
      </p:sp>
    </p:spTree>
    <p:extLst>
      <p:ext uri="{BB962C8B-B14F-4D97-AF65-F5344CB8AC3E}">
        <p14:creationId xmlns:p14="http://schemas.microsoft.com/office/powerpoint/2010/main" val="41142822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a:p>
        </p:txBody>
      </p:sp>
    </p:spTree>
    <p:extLst>
      <p:ext uri="{BB962C8B-B14F-4D97-AF65-F5344CB8AC3E}">
        <p14:creationId xmlns:p14="http://schemas.microsoft.com/office/powerpoint/2010/main" val="41701898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extLst>
      <p:ext uri="{BB962C8B-B14F-4D97-AF65-F5344CB8AC3E}">
        <p14:creationId xmlns:p14="http://schemas.microsoft.com/office/powerpoint/2010/main" val="25153093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extLst>
      <p:ext uri="{BB962C8B-B14F-4D97-AF65-F5344CB8AC3E}">
        <p14:creationId xmlns:p14="http://schemas.microsoft.com/office/powerpoint/2010/main" val="19024244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extLst>
      <p:ext uri="{BB962C8B-B14F-4D97-AF65-F5344CB8AC3E}">
        <p14:creationId xmlns:p14="http://schemas.microsoft.com/office/powerpoint/2010/main" val="35442399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extLst>
      <p:ext uri="{BB962C8B-B14F-4D97-AF65-F5344CB8AC3E}">
        <p14:creationId xmlns:p14="http://schemas.microsoft.com/office/powerpoint/2010/main" val="138633877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a:p>
        </p:txBody>
      </p:sp>
    </p:spTree>
    <p:extLst>
      <p:ext uri="{BB962C8B-B14F-4D97-AF65-F5344CB8AC3E}">
        <p14:creationId xmlns:p14="http://schemas.microsoft.com/office/powerpoint/2010/main" val="21857822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a:p>
        </p:txBody>
      </p:sp>
    </p:spTree>
    <p:extLst>
      <p:ext uri="{BB962C8B-B14F-4D97-AF65-F5344CB8AC3E}">
        <p14:creationId xmlns:p14="http://schemas.microsoft.com/office/powerpoint/2010/main" val="242534949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extLst>
      <p:ext uri="{BB962C8B-B14F-4D97-AF65-F5344CB8AC3E}">
        <p14:creationId xmlns:p14="http://schemas.microsoft.com/office/powerpoint/2010/main" val="1440279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a:p>
        </p:txBody>
      </p:sp>
    </p:spTree>
    <p:extLst>
      <p:ext uri="{BB962C8B-B14F-4D97-AF65-F5344CB8AC3E}">
        <p14:creationId xmlns:p14="http://schemas.microsoft.com/office/powerpoint/2010/main" val="9626003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a:p>
        </p:txBody>
      </p:sp>
    </p:spTree>
    <p:extLst>
      <p:ext uri="{BB962C8B-B14F-4D97-AF65-F5344CB8AC3E}">
        <p14:creationId xmlns:p14="http://schemas.microsoft.com/office/powerpoint/2010/main" val="15340251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a:p>
        </p:txBody>
      </p:sp>
    </p:spTree>
    <p:extLst>
      <p:ext uri="{BB962C8B-B14F-4D97-AF65-F5344CB8AC3E}">
        <p14:creationId xmlns:p14="http://schemas.microsoft.com/office/powerpoint/2010/main" val="41723350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a:p>
        </p:txBody>
      </p:sp>
    </p:spTree>
    <p:extLst>
      <p:ext uri="{BB962C8B-B14F-4D97-AF65-F5344CB8AC3E}">
        <p14:creationId xmlns:p14="http://schemas.microsoft.com/office/powerpoint/2010/main" val="348675599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a:p>
        </p:txBody>
      </p:sp>
    </p:spTree>
    <p:extLst>
      <p:ext uri="{BB962C8B-B14F-4D97-AF65-F5344CB8AC3E}">
        <p14:creationId xmlns:p14="http://schemas.microsoft.com/office/powerpoint/2010/main" val="400032757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a:p>
        </p:txBody>
      </p:sp>
    </p:spTree>
    <p:extLst>
      <p:ext uri="{BB962C8B-B14F-4D97-AF65-F5344CB8AC3E}">
        <p14:creationId xmlns:p14="http://schemas.microsoft.com/office/powerpoint/2010/main" val="324426792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a:p>
        </p:txBody>
      </p:sp>
    </p:spTree>
    <p:extLst>
      <p:ext uri="{BB962C8B-B14F-4D97-AF65-F5344CB8AC3E}">
        <p14:creationId xmlns:p14="http://schemas.microsoft.com/office/powerpoint/2010/main" val="195688252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a:p>
        </p:txBody>
      </p:sp>
    </p:spTree>
    <p:extLst>
      <p:ext uri="{BB962C8B-B14F-4D97-AF65-F5344CB8AC3E}">
        <p14:creationId xmlns:p14="http://schemas.microsoft.com/office/powerpoint/2010/main" val="400396143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a:p>
        </p:txBody>
      </p:sp>
    </p:spTree>
    <p:extLst>
      <p:ext uri="{BB962C8B-B14F-4D97-AF65-F5344CB8AC3E}">
        <p14:creationId xmlns:p14="http://schemas.microsoft.com/office/powerpoint/2010/main" val="46411799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a:p>
        </p:txBody>
      </p:sp>
    </p:spTree>
    <p:extLst>
      <p:ext uri="{BB962C8B-B14F-4D97-AF65-F5344CB8AC3E}">
        <p14:creationId xmlns:p14="http://schemas.microsoft.com/office/powerpoint/2010/main" val="42898260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a:p>
        </p:txBody>
      </p:sp>
    </p:spTree>
    <p:extLst>
      <p:ext uri="{BB962C8B-B14F-4D97-AF65-F5344CB8AC3E}">
        <p14:creationId xmlns:p14="http://schemas.microsoft.com/office/powerpoint/2010/main" val="2642337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a:p>
        </p:txBody>
      </p:sp>
    </p:spTree>
    <p:extLst>
      <p:ext uri="{BB962C8B-B14F-4D97-AF65-F5344CB8AC3E}">
        <p14:creationId xmlns:p14="http://schemas.microsoft.com/office/powerpoint/2010/main" val="335351875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COPD/emphysema.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a:p>
        </p:txBody>
      </p:sp>
    </p:spTree>
    <p:extLst>
      <p:ext uri="{BB962C8B-B14F-4D97-AF65-F5344CB8AC3E}">
        <p14:creationId xmlns:p14="http://schemas.microsoft.com/office/powerpoint/2010/main" val="309727023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a:t>
            </a:r>
            <a:r>
              <a:rPr lang="en-US" sz="1200" kern="1200" smtClean="0">
                <a:solidFill>
                  <a:schemeClr val="tx1"/>
                </a:solidFill>
                <a:latin typeface="+mn-lt"/>
                <a:ea typeface="+mn-ea"/>
                <a:cs typeface="+mn-cs"/>
              </a:rPr>
              <a:t>of IPF.</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a:p>
        </p:txBody>
      </p:sp>
    </p:spTree>
    <p:extLst>
      <p:ext uri="{BB962C8B-B14F-4D97-AF65-F5344CB8AC3E}">
        <p14:creationId xmlns:p14="http://schemas.microsoft.com/office/powerpoint/2010/main" val="94284828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a:p>
        </p:txBody>
      </p:sp>
    </p:spTree>
    <p:extLst>
      <p:ext uri="{BB962C8B-B14F-4D97-AF65-F5344CB8AC3E}">
        <p14:creationId xmlns:p14="http://schemas.microsoft.com/office/powerpoint/2010/main" val="24230532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a:p>
        </p:txBody>
      </p:sp>
    </p:spTree>
    <p:extLst>
      <p:ext uri="{BB962C8B-B14F-4D97-AF65-F5344CB8AC3E}">
        <p14:creationId xmlns:p14="http://schemas.microsoft.com/office/powerpoint/2010/main" val="211653953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a:p>
        </p:txBody>
      </p:sp>
    </p:spTree>
    <p:extLst>
      <p:ext uri="{BB962C8B-B14F-4D97-AF65-F5344CB8AC3E}">
        <p14:creationId xmlns:p14="http://schemas.microsoft.com/office/powerpoint/2010/main" val="266303488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a:p>
        </p:txBody>
      </p:sp>
    </p:spTree>
    <p:extLst>
      <p:ext uri="{BB962C8B-B14F-4D97-AF65-F5344CB8AC3E}">
        <p14:creationId xmlns:p14="http://schemas.microsoft.com/office/powerpoint/2010/main" val="248683087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a:p>
        </p:txBody>
      </p:sp>
    </p:spTree>
    <p:extLst>
      <p:ext uri="{BB962C8B-B14F-4D97-AF65-F5344CB8AC3E}">
        <p14:creationId xmlns:p14="http://schemas.microsoft.com/office/powerpoint/2010/main" val="401901503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of IPF.</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a:p>
        </p:txBody>
      </p:sp>
    </p:spTree>
    <p:extLst>
      <p:ext uri="{BB962C8B-B14F-4D97-AF65-F5344CB8AC3E}">
        <p14:creationId xmlns:p14="http://schemas.microsoft.com/office/powerpoint/2010/main" val="95407230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recipients with a diagnosis </a:t>
            </a:r>
            <a:r>
              <a:rPr lang="en-US" sz="1200" kern="1200" smtClean="0">
                <a:solidFill>
                  <a:schemeClr val="tx1"/>
                </a:solidFill>
                <a:latin typeface="+mn-lt"/>
                <a:ea typeface="+mn-ea"/>
                <a:cs typeface="+mn-cs"/>
              </a:rPr>
              <a:t>of IPF.</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a:p>
        </p:txBody>
      </p:sp>
    </p:spTree>
    <p:extLst>
      <p:ext uri="{BB962C8B-B14F-4D97-AF65-F5344CB8AC3E}">
        <p14:creationId xmlns:p14="http://schemas.microsoft.com/office/powerpoint/2010/main" val="224161398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a:p>
        </p:txBody>
      </p:sp>
    </p:spTree>
    <p:extLst>
      <p:ext uri="{BB962C8B-B14F-4D97-AF65-F5344CB8AC3E}">
        <p14:creationId xmlns:p14="http://schemas.microsoft.com/office/powerpoint/2010/main" val="4187407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a:p>
        </p:txBody>
      </p:sp>
    </p:spTree>
    <p:extLst>
      <p:ext uri="{BB962C8B-B14F-4D97-AF65-F5344CB8AC3E}">
        <p14:creationId xmlns:p14="http://schemas.microsoft.com/office/powerpoint/2010/main" val="356548706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a:p>
        </p:txBody>
      </p:sp>
    </p:spTree>
    <p:extLst>
      <p:ext uri="{BB962C8B-B14F-4D97-AF65-F5344CB8AC3E}">
        <p14:creationId xmlns:p14="http://schemas.microsoft.com/office/powerpoint/2010/main" val="41056510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a:p>
        </p:txBody>
      </p:sp>
    </p:spTree>
    <p:extLst>
      <p:ext uri="{BB962C8B-B14F-4D97-AF65-F5344CB8AC3E}">
        <p14:creationId xmlns:p14="http://schemas.microsoft.com/office/powerpoint/2010/main" val="34544377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a:p>
        </p:txBody>
      </p:sp>
    </p:spTree>
    <p:extLst>
      <p:ext uri="{BB962C8B-B14F-4D97-AF65-F5344CB8AC3E}">
        <p14:creationId xmlns:p14="http://schemas.microsoft.com/office/powerpoint/2010/main" val="136951782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a:p>
        </p:txBody>
      </p:sp>
    </p:spTree>
    <p:extLst>
      <p:ext uri="{BB962C8B-B14F-4D97-AF65-F5344CB8AC3E}">
        <p14:creationId xmlns:p14="http://schemas.microsoft.com/office/powerpoint/2010/main" val="366974918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a:p>
        </p:txBody>
      </p:sp>
    </p:spTree>
    <p:extLst>
      <p:ext uri="{BB962C8B-B14F-4D97-AF65-F5344CB8AC3E}">
        <p14:creationId xmlns:p14="http://schemas.microsoft.com/office/powerpoint/2010/main" val="287455472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a:p>
        </p:txBody>
      </p:sp>
    </p:spTree>
    <p:extLst>
      <p:ext uri="{BB962C8B-B14F-4D97-AF65-F5344CB8AC3E}">
        <p14:creationId xmlns:p14="http://schemas.microsoft.com/office/powerpoint/2010/main" val="354457408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a:p>
        </p:txBody>
      </p:sp>
    </p:spTree>
    <p:extLst>
      <p:ext uri="{BB962C8B-B14F-4D97-AF65-F5344CB8AC3E}">
        <p14:creationId xmlns:p14="http://schemas.microsoft.com/office/powerpoint/2010/main" val="263632006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a:p>
        </p:txBody>
      </p:sp>
    </p:spTree>
    <p:extLst>
      <p:ext uri="{BB962C8B-B14F-4D97-AF65-F5344CB8AC3E}">
        <p14:creationId xmlns:p14="http://schemas.microsoft.com/office/powerpoint/2010/main" val="391079084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a:p>
        </p:txBody>
      </p:sp>
    </p:spTree>
    <p:extLst>
      <p:ext uri="{BB962C8B-B14F-4D97-AF65-F5344CB8AC3E}">
        <p14:creationId xmlns:p14="http://schemas.microsoft.com/office/powerpoint/2010/main" val="69970484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a:p>
        </p:txBody>
      </p:sp>
    </p:spTree>
    <p:extLst>
      <p:ext uri="{BB962C8B-B14F-4D97-AF65-F5344CB8AC3E}">
        <p14:creationId xmlns:p14="http://schemas.microsoft.com/office/powerpoint/2010/main" val="154859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excluded from this tabulation.</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a:p>
        </p:txBody>
      </p:sp>
    </p:spTree>
    <p:extLst>
      <p:ext uri="{BB962C8B-B14F-4D97-AF65-F5344CB8AC3E}">
        <p14:creationId xmlns:p14="http://schemas.microsoft.com/office/powerpoint/2010/main" val="235426945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a:p>
        </p:txBody>
      </p:sp>
    </p:spTree>
    <p:extLst>
      <p:ext uri="{BB962C8B-B14F-4D97-AF65-F5344CB8AC3E}">
        <p14:creationId xmlns:p14="http://schemas.microsoft.com/office/powerpoint/2010/main" val="257954613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a:p>
        </p:txBody>
      </p:sp>
    </p:spTree>
    <p:extLst>
      <p:ext uri="{BB962C8B-B14F-4D97-AF65-F5344CB8AC3E}">
        <p14:creationId xmlns:p14="http://schemas.microsoft.com/office/powerpoint/2010/main" val="368813213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a:p>
        </p:txBody>
      </p:sp>
    </p:spTree>
    <p:extLst>
      <p:ext uri="{BB962C8B-B14F-4D97-AF65-F5344CB8AC3E}">
        <p14:creationId xmlns:p14="http://schemas.microsoft.com/office/powerpoint/2010/main" val="10243060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a:p>
        </p:txBody>
      </p:sp>
    </p:spTree>
    <p:extLst>
      <p:ext uri="{BB962C8B-B14F-4D97-AF65-F5344CB8AC3E}">
        <p14:creationId xmlns:p14="http://schemas.microsoft.com/office/powerpoint/2010/main" val="220934025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a:p>
        </p:txBody>
      </p:sp>
    </p:spTree>
    <p:extLst>
      <p:ext uri="{BB962C8B-B14F-4D97-AF65-F5344CB8AC3E}">
        <p14:creationId xmlns:p14="http://schemas.microsoft.com/office/powerpoint/2010/main" val="362099167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a:p>
        </p:txBody>
      </p:sp>
    </p:spTree>
    <p:extLst>
      <p:ext uri="{BB962C8B-B14F-4D97-AF65-F5344CB8AC3E}">
        <p14:creationId xmlns:p14="http://schemas.microsoft.com/office/powerpoint/2010/main" val="78686799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a:p>
        </p:txBody>
      </p:sp>
    </p:spTree>
    <p:extLst>
      <p:ext uri="{BB962C8B-B14F-4D97-AF65-F5344CB8AC3E}">
        <p14:creationId xmlns:p14="http://schemas.microsoft.com/office/powerpoint/2010/main" val="320402046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a:p>
        </p:txBody>
      </p:sp>
    </p:spTree>
    <p:extLst>
      <p:ext uri="{BB962C8B-B14F-4D97-AF65-F5344CB8AC3E}">
        <p14:creationId xmlns:p14="http://schemas.microsoft.com/office/powerpoint/2010/main" val="211657674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a:p>
        </p:txBody>
      </p:sp>
    </p:spTree>
    <p:extLst>
      <p:ext uri="{BB962C8B-B14F-4D97-AF65-F5344CB8AC3E}">
        <p14:creationId xmlns:p14="http://schemas.microsoft.com/office/powerpoint/2010/main" val="256847016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a:p>
        </p:txBody>
      </p:sp>
    </p:spTree>
    <p:extLst>
      <p:ext uri="{BB962C8B-B14F-4D97-AF65-F5344CB8AC3E}">
        <p14:creationId xmlns:p14="http://schemas.microsoft.com/office/powerpoint/2010/main" val="216519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 significant p-value means that at least one of the groups is different than the others but it doesn’t identify which group it is.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Wilcoxon–Mann–Whitney test.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a:p>
        </p:txBody>
      </p:sp>
    </p:spTree>
    <p:extLst>
      <p:ext uri="{BB962C8B-B14F-4D97-AF65-F5344CB8AC3E}">
        <p14:creationId xmlns:p14="http://schemas.microsoft.com/office/powerpoint/2010/main" val="302311018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a:p>
        </p:txBody>
      </p:sp>
    </p:spTree>
    <p:extLst>
      <p:ext uri="{BB962C8B-B14F-4D97-AF65-F5344CB8AC3E}">
        <p14:creationId xmlns:p14="http://schemas.microsoft.com/office/powerpoint/2010/main" val="102425927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a:p>
        </p:txBody>
      </p:sp>
    </p:spTree>
    <p:extLst>
      <p:ext uri="{BB962C8B-B14F-4D97-AF65-F5344CB8AC3E}">
        <p14:creationId xmlns:p14="http://schemas.microsoft.com/office/powerpoint/2010/main" val="45574308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a:p>
        </p:txBody>
      </p:sp>
    </p:spTree>
    <p:extLst>
      <p:ext uri="{BB962C8B-B14F-4D97-AF65-F5344CB8AC3E}">
        <p14:creationId xmlns:p14="http://schemas.microsoft.com/office/powerpoint/2010/main" val="48355811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a:p>
        </p:txBody>
      </p:sp>
    </p:spTree>
    <p:extLst>
      <p:ext uri="{BB962C8B-B14F-4D97-AF65-F5344CB8AC3E}">
        <p14:creationId xmlns:p14="http://schemas.microsoft.com/office/powerpoint/2010/main" val="229564902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a:p>
        </p:txBody>
      </p:sp>
    </p:spTree>
    <p:extLst>
      <p:ext uri="{BB962C8B-B14F-4D97-AF65-F5344CB8AC3E}">
        <p14:creationId xmlns:p14="http://schemas.microsoft.com/office/powerpoint/2010/main" val="102886135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a:p>
        </p:txBody>
      </p:sp>
    </p:spTree>
    <p:extLst>
      <p:ext uri="{BB962C8B-B14F-4D97-AF65-F5344CB8AC3E}">
        <p14:creationId xmlns:p14="http://schemas.microsoft.com/office/powerpoint/2010/main" val="326549260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a:p>
        </p:txBody>
      </p:sp>
    </p:spTree>
    <p:extLst>
      <p:ext uri="{BB962C8B-B14F-4D97-AF65-F5344CB8AC3E}">
        <p14:creationId xmlns:p14="http://schemas.microsoft.com/office/powerpoint/2010/main" val="28913561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a:p>
        </p:txBody>
      </p:sp>
    </p:spTree>
    <p:extLst>
      <p:ext uri="{BB962C8B-B14F-4D97-AF65-F5344CB8AC3E}">
        <p14:creationId xmlns:p14="http://schemas.microsoft.com/office/powerpoint/2010/main" val="315375949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retransplant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a:p>
        </p:txBody>
      </p:sp>
    </p:spTree>
    <p:extLst>
      <p:ext uri="{BB962C8B-B14F-4D97-AF65-F5344CB8AC3E}">
        <p14:creationId xmlns:p14="http://schemas.microsoft.com/office/powerpoint/2010/main" val="251442307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retransplant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a:p>
        </p:txBody>
      </p:sp>
    </p:spTree>
    <p:extLst>
      <p:ext uri="{BB962C8B-B14F-4D97-AF65-F5344CB8AC3E}">
        <p14:creationId xmlns:p14="http://schemas.microsoft.com/office/powerpoint/2010/main" val="3896431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 significant p-value means that at least one of the groups is different than the others but it doesn’t identify which group it is.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Wilcoxon–Mann–Whitney test.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a:p>
        </p:txBody>
      </p:sp>
    </p:spTree>
    <p:extLst>
      <p:ext uri="{BB962C8B-B14F-4D97-AF65-F5344CB8AC3E}">
        <p14:creationId xmlns:p14="http://schemas.microsoft.com/office/powerpoint/2010/main" val="239083887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retransplant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a:p>
        </p:txBody>
      </p:sp>
    </p:spTree>
    <p:extLst>
      <p:ext uri="{BB962C8B-B14F-4D97-AF65-F5344CB8AC3E}">
        <p14:creationId xmlns:p14="http://schemas.microsoft.com/office/powerpoint/2010/main" val="104124156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NOTE: A separate model was fit for retransplant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168</a:t>
            </a:fld>
            <a:endParaRPr lang="en-US"/>
          </a:p>
        </p:txBody>
      </p:sp>
    </p:spTree>
    <p:extLst>
      <p:ext uri="{BB962C8B-B14F-4D97-AF65-F5344CB8AC3E}">
        <p14:creationId xmlns:p14="http://schemas.microsoft.com/office/powerpoint/2010/main" val="424746619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NOTE: A separate model was fit for retransplant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a:p>
        </p:txBody>
      </p:sp>
    </p:spTree>
    <p:extLst>
      <p:ext uri="{BB962C8B-B14F-4D97-AF65-F5344CB8AC3E}">
        <p14:creationId xmlns:p14="http://schemas.microsoft.com/office/powerpoint/2010/main" val="1052801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a:p>
        </p:txBody>
      </p:sp>
    </p:spTree>
    <p:extLst>
      <p:ext uri="{BB962C8B-B14F-4D97-AF65-F5344CB8AC3E}">
        <p14:creationId xmlns:p14="http://schemas.microsoft.com/office/powerpoint/2010/main" val="545081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a:p>
        </p:txBody>
      </p:sp>
    </p:spTree>
    <p:extLst>
      <p:ext uri="{BB962C8B-B14F-4D97-AF65-F5344CB8AC3E}">
        <p14:creationId xmlns:p14="http://schemas.microsoft.com/office/powerpoint/2010/main" val="643386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a:p>
        </p:txBody>
      </p:sp>
    </p:spTree>
    <p:extLst>
      <p:ext uri="{BB962C8B-B14F-4D97-AF65-F5344CB8AC3E}">
        <p14:creationId xmlns:p14="http://schemas.microsoft.com/office/powerpoint/2010/main" val="70472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extLst>
      <p:ext uri="{BB962C8B-B14F-4D97-AF65-F5344CB8AC3E}">
        <p14:creationId xmlns:p14="http://schemas.microsoft.com/office/powerpoint/2010/main" val="335390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a:p>
        </p:txBody>
      </p:sp>
    </p:spTree>
    <p:extLst>
      <p:ext uri="{BB962C8B-B14F-4D97-AF65-F5344CB8AC3E}">
        <p14:creationId xmlns:p14="http://schemas.microsoft.com/office/powerpoint/2010/main" val="2632714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a:p>
        </p:txBody>
      </p:sp>
    </p:spTree>
    <p:extLst>
      <p:ext uri="{BB962C8B-B14F-4D97-AF65-F5344CB8AC3E}">
        <p14:creationId xmlns:p14="http://schemas.microsoft.com/office/powerpoint/2010/main" val="1016918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extLst>
      <p:ext uri="{BB962C8B-B14F-4D97-AF65-F5344CB8AC3E}">
        <p14:creationId xmlns:p14="http://schemas.microsoft.com/office/powerpoint/2010/main" val="2401105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Therefore, 95% confidence limits are provided about the survival rate estimate; the survival rate shown is the best estimate but the true rate will most likely fall within these limits.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a:p>
        </p:txBody>
      </p:sp>
    </p:spTree>
    <p:extLst>
      <p:ext uri="{BB962C8B-B14F-4D97-AF65-F5344CB8AC3E}">
        <p14:creationId xmlns:p14="http://schemas.microsoft.com/office/powerpoint/2010/main" val="3351724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Therefore, 95% confidence limits are provided about the survival rate estimate; the survival rate shown is the best estimate but the true rate will most likely fall within these limits.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a:p>
        </p:txBody>
      </p:sp>
    </p:spTree>
    <p:extLst>
      <p:ext uri="{BB962C8B-B14F-4D97-AF65-F5344CB8AC3E}">
        <p14:creationId xmlns:p14="http://schemas.microsoft.com/office/powerpoint/2010/main" val="3651543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a:p>
        </p:txBody>
      </p:sp>
    </p:spTree>
    <p:extLst>
      <p:ext uri="{BB962C8B-B14F-4D97-AF65-F5344CB8AC3E}">
        <p14:creationId xmlns:p14="http://schemas.microsoft.com/office/powerpoint/2010/main" val="2105930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Therefore, 95% confidence limits are provided about the survival rate estimate; the survival rate shown is the best estimate but the true rate will most likely fall within these limits.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a:p>
        </p:txBody>
      </p:sp>
    </p:spTree>
    <p:extLst>
      <p:ext uri="{BB962C8B-B14F-4D97-AF65-F5344CB8AC3E}">
        <p14:creationId xmlns:p14="http://schemas.microsoft.com/office/powerpoint/2010/main" val="2925271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a:p>
        </p:txBody>
      </p:sp>
    </p:spTree>
    <p:extLst>
      <p:ext uri="{BB962C8B-B14F-4D97-AF65-F5344CB8AC3E}">
        <p14:creationId xmlns:p14="http://schemas.microsoft.com/office/powerpoint/2010/main" val="2588515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a:p>
        </p:txBody>
      </p:sp>
    </p:spTree>
    <p:extLst>
      <p:ext uri="{BB962C8B-B14F-4D97-AF65-F5344CB8AC3E}">
        <p14:creationId xmlns:p14="http://schemas.microsoft.com/office/powerpoint/2010/main" val="1748468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a:p>
        </p:txBody>
      </p:sp>
    </p:spTree>
    <p:extLst>
      <p:ext uri="{BB962C8B-B14F-4D97-AF65-F5344CB8AC3E}">
        <p14:creationId xmlns:p14="http://schemas.microsoft.com/office/powerpoint/2010/main" val="24572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a:p>
        </p:txBody>
      </p:sp>
    </p:spTree>
    <p:extLst>
      <p:ext uri="{BB962C8B-B14F-4D97-AF65-F5344CB8AC3E}">
        <p14:creationId xmlns:p14="http://schemas.microsoft.com/office/powerpoint/2010/main" val="3869545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a:p>
        </p:txBody>
      </p:sp>
    </p:spTree>
    <p:extLst>
      <p:ext uri="{BB962C8B-B14F-4D97-AF65-F5344CB8AC3E}">
        <p14:creationId xmlns:p14="http://schemas.microsoft.com/office/powerpoint/2010/main" val="3950586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a:p>
        </p:txBody>
      </p:sp>
    </p:spTree>
    <p:extLst>
      <p:ext uri="{BB962C8B-B14F-4D97-AF65-F5344CB8AC3E}">
        <p14:creationId xmlns:p14="http://schemas.microsoft.com/office/powerpoint/2010/main" val="822228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a:p>
        </p:txBody>
      </p:sp>
    </p:spTree>
    <p:extLst>
      <p:ext uri="{BB962C8B-B14F-4D97-AF65-F5344CB8AC3E}">
        <p14:creationId xmlns:p14="http://schemas.microsoft.com/office/powerpoint/2010/main" val="318207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a:t>
            </a:r>
            <a:r>
              <a:rPr lang="en-US" sz="1200" kern="1200" baseline="0" dirty="0" err="1" smtClean="0">
                <a:solidFill>
                  <a:schemeClr val="tx1"/>
                </a:solidFill>
                <a:latin typeface="+mn-lt"/>
                <a:ea typeface="+mn-ea"/>
                <a:cs typeface="+mn-cs"/>
              </a:rPr>
              <a:t>Scheffe’s</a:t>
            </a:r>
            <a:r>
              <a:rPr lang="en-US" sz="1200" kern="1200" baseline="0" dirty="0" smtClean="0">
                <a:solidFill>
                  <a:schemeClr val="tx1"/>
                </a:solidFill>
                <a:latin typeface="+mn-lt"/>
                <a:ea typeface="+mn-ea"/>
                <a:cs typeface="+mn-cs"/>
              </a:rPr>
              <a:t> method.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extLst>
      <p:ext uri="{BB962C8B-B14F-4D97-AF65-F5344CB8AC3E}">
        <p14:creationId xmlns:p14="http://schemas.microsoft.com/office/powerpoint/2010/main" val="2149162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Only pair-wise comparisons statistically significant at p &lt;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a:p>
        </p:txBody>
      </p:sp>
    </p:spTree>
    <p:extLst>
      <p:ext uri="{BB962C8B-B14F-4D97-AF65-F5344CB8AC3E}">
        <p14:creationId xmlns:p14="http://schemas.microsoft.com/office/powerpoint/2010/main" val="665124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a:p>
        </p:txBody>
      </p:sp>
    </p:spTree>
    <p:extLst>
      <p:ext uri="{BB962C8B-B14F-4D97-AF65-F5344CB8AC3E}">
        <p14:creationId xmlns:p14="http://schemas.microsoft.com/office/powerpoint/2010/main" val="1652864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3 months. Therefore, only patients surviving to at least 3 months were included in the calculation. The conditional median survival is the estimated time point at which 50% of the recipients who survive to at least 3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extLst>
      <p:ext uri="{BB962C8B-B14F-4D97-AF65-F5344CB8AC3E}">
        <p14:creationId xmlns:p14="http://schemas.microsoft.com/office/powerpoint/2010/main" val="1812338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3 months. Therefore, only patients surviving to at least 3 months were included in the calculation. The conditional median survival is the estimated time point at which 50% of the recipients who survive to at least 3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extLst>
      <p:ext uri="{BB962C8B-B14F-4D97-AF65-F5344CB8AC3E}">
        <p14:creationId xmlns:p14="http://schemas.microsoft.com/office/powerpoint/2010/main" val="523342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This figure shows survival conditional on survival to 12 months. Therefore, only patients surviving to at least 12 months were included in the calculation. The conditional median survival is the estimated time point at which 50% of the recipients who survive to at least 12 months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a:p>
        </p:txBody>
      </p:sp>
    </p:spTree>
    <p:extLst>
      <p:ext uri="{BB962C8B-B14F-4D97-AF65-F5344CB8AC3E}">
        <p14:creationId xmlns:p14="http://schemas.microsoft.com/office/powerpoint/2010/main" val="793107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a:p>
        </p:txBody>
      </p:sp>
    </p:spTree>
    <p:extLst>
      <p:ext uri="{BB962C8B-B14F-4D97-AF65-F5344CB8AC3E}">
        <p14:creationId xmlns:p14="http://schemas.microsoft.com/office/powerpoint/2010/main" val="385282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a:p>
        </p:txBody>
      </p:sp>
    </p:spTree>
    <p:extLst>
      <p:ext uri="{BB962C8B-B14F-4D97-AF65-F5344CB8AC3E}">
        <p14:creationId xmlns:p14="http://schemas.microsoft.com/office/powerpoint/2010/main" val="1954177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a:p>
        </p:txBody>
      </p:sp>
    </p:spTree>
    <p:extLst>
      <p:ext uri="{BB962C8B-B14F-4D97-AF65-F5344CB8AC3E}">
        <p14:creationId xmlns:p14="http://schemas.microsoft.com/office/powerpoint/2010/main" val="261812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a:p>
        </p:txBody>
      </p:sp>
    </p:spTree>
    <p:extLst>
      <p:ext uri="{BB962C8B-B14F-4D97-AF65-F5344CB8AC3E}">
        <p14:creationId xmlns:p14="http://schemas.microsoft.com/office/powerpoint/2010/main" val="4014755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a:p>
        </p:txBody>
      </p:sp>
    </p:spTree>
    <p:extLst>
      <p:ext uri="{BB962C8B-B14F-4D97-AF65-F5344CB8AC3E}">
        <p14:creationId xmlns:p14="http://schemas.microsoft.com/office/powerpoint/2010/main" val="4130287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a:p>
        </p:txBody>
      </p:sp>
    </p:spTree>
    <p:extLst>
      <p:ext uri="{BB962C8B-B14F-4D97-AF65-F5344CB8AC3E}">
        <p14:creationId xmlns:p14="http://schemas.microsoft.com/office/powerpoint/2010/main" val="3263891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a:p>
        </p:txBody>
      </p:sp>
    </p:spTree>
    <p:extLst>
      <p:ext uri="{BB962C8B-B14F-4D97-AF65-F5344CB8AC3E}">
        <p14:creationId xmlns:p14="http://schemas.microsoft.com/office/powerpoint/2010/main" val="996122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a:p>
        </p:txBody>
      </p:sp>
    </p:spTree>
    <p:extLst>
      <p:ext uri="{BB962C8B-B14F-4D97-AF65-F5344CB8AC3E}">
        <p14:creationId xmlns:p14="http://schemas.microsoft.com/office/powerpoint/2010/main" val="404163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a:p>
        </p:txBody>
      </p:sp>
    </p:spTree>
    <p:extLst>
      <p:ext uri="{BB962C8B-B14F-4D97-AF65-F5344CB8AC3E}">
        <p14:creationId xmlns:p14="http://schemas.microsoft.com/office/powerpoint/2010/main" val="37784021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a:p>
        </p:txBody>
      </p:sp>
    </p:spTree>
    <p:extLst>
      <p:ext uri="{BB962C8B-B14F-4D97-AF65-F5344CB8AC3E}">
        <p14:creationId xmlns:p14="http://schemas.microsoft.com/office/powerpoint/2010/main" val="1129270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Ns represent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a:p>
        </p:txBody>
      </p:sp>
    </p:spTree>
    <p:extLst>
      <p:ext uri="{BB962C8B-B14F-4D97-AF65-F5344CB8AC3E}">
        <p14:creationId xmlns:p14="http://schemas.microsoft.com/office/powerpoint/2010/main" val="3860886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a:p>
        </p:txBody>
      </p:sp>
    </p:spTree>
    <p:extLst>
      <p:ext uri="{BB962C8B-B14F-4D97-AF65-F5344CB8AC3E}">
        <p14:creationId xmlns:p14="http://schemas.microsoft.com/office/powerpoint/2010/main" val="14414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a:p>
        </p:txBody>
      </p:sp>
    </p:spTree>
    <p:extLst>
      <p:ext uri="{BB962C8B-B14F-4D97-AF65-F5344CB8AC3E}">
        <p14:creationId xmlns:p14="http://schemas.microsoft.com/office/powerpoint/2010/main" val="20406524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a:p>
        </p:txBody>
      </p:sp>
    </p:spTree>
    <p:extLst>
      <p:ext uri="{BB962C8B-B14F-4D97-AF65-F5344CB8AC3E}">
        <p14:creationId xmlns:p14="http://schemas.microsoft.com/office/powerpoint/2010/main" val="271856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a:p>
        </p:txBody>
      </p:sp>
    </p:spTree>
    <p:extLst>
      <p:ext uri="{BB962C8B-B14F-4D97-AF65-F5344CB8AC3E}">
        <p14:creationId xmlns:p14="http://schemas.microsoft.com/office/powerpoint/2010/main" val="3616151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a:p>
        </p:txBody>
      </p:sp>
    </p:spTree>
    <p:extLst>
      <p:ext uri="{BB962C8B-B14F-4D97-AF65-F5344CB8AC3E}">
        <p14:creationId xmlns:p14="http://schemas.microsoft.com/office/powerpoint/2010/main" val="4907131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Ns represent those at risk for rejection.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a:p>
        </p:txBody>
      </p:sp>
    </p:spTree>
    <p:extLst>
      <p:ext uri="{BB962C8B-B14F-4D97-AF65-F5344CB8AC3E}">
        <p14:creationId xmlns:p14="http://schemas.microsoft.com/office/powerpoint/2010/main" val="2405627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Ns represent those at risk for rejection.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a:p>
        </p:txBody>
      </p:sp>
    </p:spTree>
    <p:extLst>
      <p:ext uri="{BB962C8B-B14F-4D97-AF65-F5344CB8AC3E}">
        <p14:creationId xmlns:p14="http://schemas.microsoft.com/office/powerpoint/2010/main" val="9135718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March 2005 and June 2013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a:p>
        </p:txBody>
      </p:sp>
    </p:spTree>
    <p:extLst>
      <p:ext uri="{BB962C8B-B14F-4D97-AF65-F5344CB8AC3E}">
        <p14:creationId xmlns:p14="http://schemas.microsoft.com/office/powerpoint/2010/main" val="38438479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the 1-year, 3-year and 5-year annual follow-ups.  Because all follow-ups between April 1994 and June 2013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a:p>
        </p:txBody>
      </p:sp>
    </p:spTree>
    <p:extLst>
      <p:ext uri="{BB962C8B-B14F-4D97-AF65-F5344CB8AC3E}">
        <p14:creationId xmlns:p14="http://schemas.microsoft.com/office/powerpoint/2010/main" val="21636330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5-year and 10-year annual follow-ups, representing the hospitalizations between discharge and 1 year, between the 2-year and 3-year follow-up, and  between the 4-year and 5-year follow-up, respectively.  Because all follow-ups between April 1994 and June 2013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a:p>
        </p:txBody>
      </p:sp>
    </p:spTree>
    <p:extLst>
      <p:ext uri="{BB962C8B-B14F-4D97-AF65-F5344CB8AC3E}">
        <p14:creationId xmlns:p14="http://schemas.microsoft.com/office/powerpoint/2010/main" val="3466303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a:p>
        </p:txBody>
      </p:sp>
    </p:spTree>
    <p:extLst>
      <p:ext uri="{BB962C8B-B14F-4D97-AF65-F5344CB8AC3E}">
        <p14:creationId xmlns:p14="http://schemas.microsoft.com/office/powerpoint/2010/main" val="34002647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a:p>
        </p:txBody>
      </p:sp>
    </p:spTree>
    <p:extLst>
      <p:ext uri="{BB962C8B-B14F-4D97-AF65-F5344CB8AC3E}">
        <p14:creationId xmlns:p14="http://schemas.microsoft.com/office/powerpoint/2010/main" val="79296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a:p>
        </p:txBody>
      </p:sp>
    </p:spTree>
    <p:extLst>
      <p:ext uri="{BB962C8B-B14F-4D97-AF65-F5344CB8AC3E}">
        <p14:creationId xmlns:p14="http://schemas.microsoft.com/office/powerpoint/2010/main" val="36051201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a:p>
        </p:txBody>
      </p:sp>
    </p:spTree>
    <p:extLst>
      <p:ext uri="{BB962C8B-B14F-4D97-AF65-F5344CB8AC3E}">
        <p14:creationId xmlns:p14="http://schemas.microsoft.com/office/powerpoint/2010/main" val="40184808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a:p>
        </p:txBody>
      </p:sp>
    </p:spTree>
    <p:extLst>
      <p:ext uri="{BB962C8B-B14F-4D97-AF65-F5344CB8AC3E}">
        <p14:creationId xmlns:p14="http://schemas.microsoft.com/office/powerpoint/2010/main" val="13519033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a:p>
        </p:txBody>
      </p:sp>
    </p:spTree>
    <p:extLst>
      <p:ext uri="{BB962C8B-B14F-4D97-AF65-F5344CB8AC3E}">
        <p14:creationId xmlns:p14="http://schemas.microsoft.com/office/powerpoint/2010/main" val="19150370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2002 and June 2013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a:p>
        </p:txBody>
      </p:sp>
    </p:spTree>
    <p:extLst>
      <p:ext uri="{BB962C8B-B14F-4D97-AF65-F5344CB8AC3E}">
        <p14:creationId xmlns:p14="http://schemas.microsoft.com/office/powerpoint/2010/main" val="22511377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2002 and June 2013 were included.  Therefore, this figure does not represent changes in practice between the 1-year follow-up and 5-year follow-up on a cohort of patients.  The patients in the 1-year tabulation are not the same patients as in the 5-year tabulation.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a:p>
        </p:txBody>
      </p:sp>
    </p:spTree>
    <p:extLst>
      <p:ext uri="{BB962C8B-B14F-4D97-AF65-F5344CB8AC3E}">
        <p14:creationId xmlns:p14="http://schemas.microsoft.com/office/powerpoint/2010/main" val="18910195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annual follow-up forms.  As different patients were transplanted each year this figure does not represent changes in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a:p>
        </p:txBody>
      </p:sp>
    </p:spTree>
    <p:extLst>
      <p:ext uri="{BB962C8B-B14F-4D97-AF65-F5344CB8AC3E}">
        <p14:creationId xmlns:p14="http://schemas.microsoft.com/office/powerpoint/2010/main" val="9541587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2002 and June 2013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a:p>
        </p:txBody>
      </p:sp>
    </p:spTree>
    <p:extLst>
      <p:ext uri="{BB962C8B-B14F-4D97-AF65-F5344CB8AC3E}">
        <p14:creationId xmlns:p14="http://schemas.microsoft.com/office/powerpoint/2010/main" val="22064965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2002 and June 2013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a:p>
        </p:txBody>
      </p:sp>
    </p:spTree>
    <p:extLst>
      <p:ext uri="{BB962C8B-B14F-4D97-AF65-F5344CB8AC3E}">
        <p14:creationId xmlns:p14="http://schemas.microsoft.com/office/powerpoint/2010/main" val="927345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a:p>
        </p:txBody>
      </p:sp>
    </p:spTree>
    <p:extLst>
      <p:ext uri="{BB962C8B-B14F-4D97-AF65-F5344CB8AC3E}">
        <p14:creationId xmlns:p14="http://schemas.microsoft.com/office/powerpoint/2010/main" val="5729135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a:p>
        </p:txBody>
      </p:sp>
    </p:spTree>
    <p:extLst>
      <p:ext uri="{BB962C8B-B14F-4D97-AF65-F5344CB8AC3E}">
        <p14:creationId xmlns:p14="http://schemas.microsoft.com/office/powerpoint/2010/main" val="191638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a:p>
        </p:txBody>
      </p:sp>
    </p:spTree>
    <p:extLst>
      <p:ext uri="{BB962C8B-B14F-4D97-AF65-F5344CB8AC3E}">
        <p14:creationId xmlns:p14="http://schemas.microsoft.com/office/powerpoint/2010/main" val="978075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a:p>
        </p:txBody>
      </p:sp>
    </p:spTree>
    <p:extLst>
      <p:ext uri="{BB962C8B-B14F-4D97-AF65-F5344CB8AC3E}">
        <p14:creationId xmlns:p14="http://schemas.microsoft.com/office/powerpoint/2010/main" val="17142983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combinations use during the first year could be used as a stratification factor.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 </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a:p>
        </p:txBody>
      </p:sp>
    </p:spTree>
    <p:extLst>
      <p:ext uri="{BB962C8B-B14F-4D97-AF65-F5344CB8AC3E}">
        <p14:creationId xmlns:p14="http://schemas.microsoft.com/office/powerpoint/2010/main" val="10074881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a:p>
        </p:txBody>
      </p:sp>
    </p:spTree>
    <p:extLst>
      <p:ext uri="{BB962C8B-B14F-4D97-AF65-F5344CB8AC3E}">
        <p14:creationId xmlns:p14="http://schemas.microsoft.com/office/powerpoint/2010/main" val="19070024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a:p>
        </p:txBody>
      </p:sp>
    </p:spTree>
    <p:extLst>
      <p:ext uri="{BB962C8B-B14F-4D97-AF65-F5344CB8AC3E}">
        <p14:creationId xmlns:p14="http://schemas.microsoft.com/office/powerpoint/2010/main" val="37335678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Ns represent those at risk for rejection.</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a:p>
        </p:txBody>
      </p:sp>
    </p:spTree>
    <p:extLst>
      <p:ext uri="{BB962C8B-B14F-4D97-AF65-F5344CB8AC3E}">
        <p14:creationId xmlns:p14="http://schemas.microsoft.com/office/powerpoint/2010/main" val="17772589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Ns represent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a:p>
        </p:txBody>
      </p:sp>
    </p:spTree>
    <p:extLst>
      <p:ext uri="{BB962C8B-B14F-4D97-AF65-F5344CB8AC3E}">
        <p14:creationId xmlns:p14="http://schemas.microsoft.com/office/powerpoint/2010/main" val="3948117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Ns represent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a:p>
        </p:txBody>
      </p:sp>
    </p:spTree>
    <p:extLst>
      <p:ext uri="{BB962C8B-B14F-4D97-AF65-F5344CB8AC3E}">
        <p14:creationId xmlns:p14="http://schemas.microsoft.com/office/powerpoint/2010/main" val="25813520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Ns represent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a:p>
        </p:txBody>
      </p:sp>
    </p:spTree>
    <p:extLst>
      <p:ext uri="{BB962C8B-B14F-4D97-AF65-F5344CB8AC3E}">
        <p14:creationId xmlns:p14="http://schemas.microsoft.com/office/powerpoint/2010/main" val="4723655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 represents those at risk for rejection.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a:p>
        </p:txBody>
      </p:sp>
    </p:spTree>
    <p:extLst>
      <p:ext uri="{BB962C8B-B14F-4D97-AF65-F5344CB8AC3E}">
        <p14:creationId xmlns:p14="http://schemas.microsoft.com/office/powerpoint/2010/main" val="18261711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mn-lt"/>
                <a:ea typeface="+mn-ea"/>
                <a:cs typeface="+mn-cs"/>
              </a:rPr>
              <a:t>Ns represent </a:t>
            </a:r>
            <a:r>
              <a:rPr lang="en-US" sz="1200" kern="1200" dirty="0" smtClean="0">
                <a:solidFill>
                  <a:schemeClr val="tx1"/>
                </a:solidFill>
                <a:latin typeface="+mn-lt"/>
                <a:ea typeface="+mn-ea"/>
                <a:cs typeface="+mn-cs"/>
              </a:rPr>
              <a:t>those at risk for rejection.</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a:p>
        </p:txBody>
      </p:sp>
    </p:spTree>
    <p:extLst>
      <p:ext uri="{BB962C8B-B14F-4D97-AF65-F5344CB8AC3E}">
        <p14:creationId xmlns:p14="http://schemas.microsoft.com/office/powerpoint/2010/main" val="3442508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a:p>
        </p:txBody>
      </p:sp>
    </p:spTree>
    <p:extLst>
      <p:ext uri="{BB962C8B-B14F-4D97-AF65-F5344CB8AC3E}">
        <p14:creationId xmlns:p14="http://schemas.microsoft.com/office/powerpoint/2010/main" val="1843662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a:p>
        </p:txBody>
      </p:sp>
    </p:spTree>
    <p:extLst>
      <p:ext uri="{BB962C8B-B14F-4D97-AF65-F5344CB8AC3E}">
        <p14:creationId xmlns:p14="http://schemas.microsoft.com/office/powerpoint/2010/main" val="3941559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a:p>
        </p:txBody>
      </p:sp>
    </p:spTree>
    <p:extLst>
      <p:ext uri="{BB962C8B-B14F-4D97-AF65-F5344CB8AC3E}">
        <p14:creationId xmlns:p14="http://schemas.microsoft.com/office/powerpoint/2010/main" val="11038829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a:p>
        </p:txBody>
      </p:sp>
    </p:spTree>
    <p:extLst>
      <p:ext uri="{BB962C8B-B14F-4D97-AF65-F5344CB8AC3E}">
        <p14:creationId xmlns:p14="http://schemas.microsoft.com/office/powerpoint/2010/main" val="6548209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and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a:p>
        </p:txBody>
      </p:sp>
    </p:spTree>
    <p:extLst>
      <p:ext uri="{BB962C8B-B14F-4D97-AF65-F5344CB8AC3E}">
        <p14:creationId xmlns:p14="http://schemas.microsoft.com/office/powerpoint/2010/main" val="19747696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10 years following transplantation. The percentages are based on patients with known responses.  To reduce bias, only patients with responses reported on every follow-up through the 10-year annual follow-up were included.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a:p>
        </p:txBody>
      </p:sp>
    </p:spTree>
    <p:extLst>
      <p:ext uri="{BB962C8B-B14F-4D97-AF65-F5344CB8AC3E}">
        <p14:creationId xmlns:p14="http://schemas.microsoft.com/office/powerpoint/2010/main" val="13861538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a:p>
        </p:txBody>
      </p:sp>
    </p:spTree>
    <p:extLst>
      <p:ext uri="{BB962C8B-B14F-4D97-AF65-F5344CB8AC3E}">
        <p14:creationId xmlns:p14="http://schemas.microsoft.com/office/powerpoint/2010/main" val="21425645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a:p>
        </p:txBody>
      </p:sp>
    </p:spTree>
    <p:extLst>
      <p:ext uri="{BB962C8B-B14F-4D97-AF65-F5344CB8AC3E}">
        <p14:creationId xmlns:p14="http://schemas.microsoft.com/office/powerpoint/2010/main" val="34746135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a:p>
        </p:txBody>
      </p:sp>
    </p:spTree>
    <p:extLst>
      <p:ext uri="{BB962C8B-B14F-4D97-AF65-F5344CB8AC3E}">
        <p14:creationId xmlns:p14="http://schemas.microsoft.com/office/powerpoint/2010/main" val="1855179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a:p>
        </p:txBody>
      </p:sp>
    </p:spTree>
    <p:extLst>
      <p:ext uri="{BB962C8B-B14F-4D97-AF65-F5344CB8AC3E}">
        <p14:creationId xmlns:p14="http://schemas.microsoft.com/office/powerpoint/2010/main" val="29182408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a:p>
        </p:txBody>
      </p:sp>
    </p:spTree>
    <p:extLst>
      <p:ext uri="{BB962C8B-B14F-4D97-AF65-F5344CB8AC3E}">
        <p14:creationId xmlns:p14="http://schemas.microsoft.com/office/powerpoint/2010/main" val="427726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a:p>
        </p:txBody>
      </p:sp>
    </p:spTree>
    <p:extLst>
      <p:ext uri="{BB962C8B-B14F-4D97-AF65-F5344CB8AC3E}">
        <p14:creationId xmlns:p14="http://schemas.microsoft.com/office/powerpoint/2010/main" val="22154238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date of follow-up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a:p>
        </p:txBody>
      </p:sp>
    </p:spTree>
    <p:extLst>
      <p:ext uri="{BB962C8B-B14F-4D97-AF65-F5344CB8AC3E}">
        <p14:creationId xmlns:p14="http://schemas.microsoft.com/office/powerpoint/2010/main" val="34889126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date of follow-up was used as the date of occurrence.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a:p>
        </p:txBody>
      </p:sp>
    </p:spTree>
    <p:extLst>
      <p:ext uri="{BB962C8B-B14F-4D97-AF65-F5344CB8AC3E}">
        <p14:creationId xmlns:p14="http://schemas.microsoft.com/office/powerpoint/2010/main" val="17606275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date of follow-up was used as the date of occurrence.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a:p>
        </p:txBody>
      </p:sp>
    </p:spTree>
    <p:extLst>
      <p:ext uri="{BB962C8B-B14F-4D97-AF65-F5344CB8AC3E}">
        <p14:creationId xmlns:p14="http://schemas.microsoft.com/office/powerpoint/2010/main" val="19524927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date of follow-up was used as the date of occurrence.  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a:p>
        </p:txBody>
      </p:sp>
    </p:spTree>
    <p:extLst>
      <p:ext uri="{BB962C8B-B14F-4D97-AF65-F5344CB8AC3E}">
        <p14:creationId xmlns:p14="http://schemas.microsoft.com/office/powerpoint/2010/main" val="30218726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year, within 5 years and within 10 years following transplantation. The percentages are based on patients with known responses.  To reduce bias, only patients with responses reported on every follow-up through the 5-year (10-year) annual follow-up were included in the “5-Year Survivors”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a:p>
        </p:txBody>
      </p:sp>
    </p:spTree>
    <p:extLst>
      <p:ext uri="{BB962C8B-B14F-4D97-AF65-F5344CB8AC3E}">
        <p14:creationId xmlns:p14="http://schemas.microsoft.com/office/powerpoint/2010/main" val="60897813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date of follow-up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a:p>
        </p:txBody>
      </p:sp>
    </p:spTree>
    <p:extLst>
      <p:ext uri="{BB962C8B-B14F-4D97-AF65-F5344CB8AC3E}">
        <p14:creationId xmlns:p14="http://schemas.microsoft.com/office/powerpoint/2010/main" val="19766194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date of follow-up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a:p>
        </p:txBody>
      </p:sp>
    </p:spTree>
    <p:extLst>
      <p:ext uri="{BB962C8B-B14F-4D97-AF65-F5344CB8AC3E}">
        <p14:creationId xmlns:p14="http://schemas.microsoft.com/office/powerpoint/2010/main" val="6799838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a:p>
        </p:txBody>
      </p:sp>
    </p:spTree>
    <p:extLst>
      <p:ext uri="{BB962C8B-B14F-4D97-AF65-F5344CB8AC3E}">
        <p14:creationId xmlns:p14="http://schemas.microsoft.com/office/powerpoint/2010/main" val="7374937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a:p>
        </p:txBody>
      </p:sp>
    </p:spTree>
    <p:extLst>
      <p:ext uri="{BB962C8B-B14F-4D97-AF65-F5344CB8AC3E}">
        <p14:creationId xmlns:p14="http://schemas.microsoft.com/office/powerpoint/2010/main" val="30658046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a:p>
        </p:txBody>
      </p:sp>
    </p:spTree>
    <p:extLst>
      <p:ext uri="{BB962C8B-B14F-4D97-AF65-F5344CB8AC3E}">
        <p14:creationId xmlns:p14="http://schemas.microsoft.com/office/powerpoint/2010/main" val="212000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9.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8.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9.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LUNG TRANSPLANTATION</a:t>
            </a:r>
            <a:endParaRPr lang="en-US" sz="4000" dirty="0"/>
          </a:p>
        </p:txBody>
      </p:sp>
      <p:sp>
        <p:nvSpPr>
          <p:cNvPr id="3" name="Subtitle 2"/>
          <p:cNvSpPr>
            <a:spLocks noGrp="1"/>
          </p:cNvSpPr>
          <p:nvPr>
            <p:ph type="subTitle" idx="1"/>
          </p:nvPr>
        </p:nvSpPr>
        <p:spPr/>
        <p:txBody>
          <a:bodyPr/>
          <a:lstStyle/>
          <a:p>
            <a:r>
              <a:rPr lang="en-US" dirty="0" smtClean="0"/>
              <a:t>Adult Recipients</a:t>
            </a:r>
            <a:endParaRPr lang="en-US" dirty="0"/>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2"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Lung Transplants</a:t>
            </a:r>
            <a:r>
              <a:rPr lang="en-US" sz="2400" dirty="0" smtClean="0"/>
              <a:t/>
            </a:r>
            <a:br>
              <a:rPr lang="en-US" sz="2400" dirty="0" smtClean="0"/>
            </a:br>
            <a:r>
              <a:rPr lang="en-US" sz="2400" dirty="0" smtClean="0"/>
              <a:t>Procedure Type within Indication, by Year</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97636838"/>
              </p:ext>
            </p:extLst>
          </p:nvPr>
        </p:nvGraphicFramePr>
        <p:xfrm>
          <a:off x="228600" y="1066800"/>
          <a:ext cx="86106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500" dirty="0" smtClean="0"/>
              <a:t/>
            </a:r>
            <a:br>
              <a:rPr lang="en-US" sz="2500" dirty="0" smtClean="0"/>
            </a:br>
            <a:r>
              <a:rPr lang="en-US" sz="2500" dirty="0" smtClean="0"/>
              <a:t>Cumulative</a:t>
            </a:r>
            <a:r>
              <a:rPr lang="en-US" sz="2400" dirty="0" smtClean="0"/>
              <a:t> Post Transplant Malignancy Rates in Survivors(Follow-ups</a:t>
            </a:r>
            <a:r>
              <a:rPr lang="en-US" sz="2000" dirty="0" smtClean="0"/>
              <a:t>: April 1994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147847793"/>
              </p:ext>
            </p:extLst>
          </p:nvPr>
        </p:nvGraphicFramePr>
        <p:xfrm>
          <a:off x="304800" y="1524000"/>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t"/>
                      <a:r>
                        <a:rPr lang="en-US" sz="1500" b="1" i="0" u="none" strike="noStrike" dirty="0">
                          <a:solidFill>
                            <a:schemeClr val="tx1"/>
                          </a:solidFill>
                          <a:effectLst/>
                          <a:latin typeface="+mj-lt"/>
                        </a:rPr>
                        <a:t>18,644 (96.4%)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500" b="1" i="0" u="none" strike="noStrike" dirty="0">
                          <a:solidFill>
                            <a:schemeClr val="tx1"/>
                          </a:solidFill>
                          <a:effectLst/>
                          <a:latin typeface="+mj-lt"/>
                        </a:rPr>
                        <a:t>5,600 (84.3%)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500" b="1" i="0" u="none" strike="noStrike">
                          <a:solidFill>
                            <a:schemeClr val="tx1"/>
                          </a:solidFill>
                          <a:effectLst/>
                          <a:latin typeface="+mj-lt"/>
                        </a:rPr>
                        <a:t>1,049 (72.2%)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500" b="1" i="0" u="none" strike="noStrike" dirty="0">
                          <a:solidFill>
                            <a:schemeClr val="tx1"/>
                          </a:solidFill>
                          <a:effectLst/>
                          <a:latin typeface="+mj-lt"/>
                        </a:rPr>
                        <a:t>701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500" b="1" i="0" u="none" strike="noStrike" dirty="0">
                          <a:solidFill>
                            <a:schemeClr val="tx1"/>
                          </a:solidFill>
                          <a:effectLst/>
                          <a:latin typeface="+mj-lt"/>
                        </a:rPr>
                        <a:t>1,042 (15.7%)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500" b="1" i="0" u="none" strike="noStrike" dirty="0">
                          <a:solidFill>
                            <a:schemeClr val="tx1"/>
                          </a:solidFill>
                          <a:effectLst/>
                          <a:latin typeface="+mj-lt"/>
                        </a:rPr>
                        <a:t>403 (27.8%)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a:solidFill>
                            <a:schemeClr val="tx2">
                              <a:lumMod val="20000"/>
                              <a:lumOff val="80000"/>
                            </a:schemeClr>
                          </a:solidFill>
                        </a:rPr>
                        <a:t>Skin</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dirty="0">
                          <a:solidFill>
                            <a:schemeClr val="tx2">
                              <a:lumMod val="20000"/>
                              <a:lumOff val="80000"/>
                            </a:schemeClr>
                          </a:solidFill>
                          <a:effectLst/>
                          <a:latin typeface="+mj-lt"/>
                        </a:rPr>
                        <a:t>237</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dirty="0">
                          <a:solidFill>
                            <a:schemeClr val="tx2">
                              <a:lumMod val="20000"/>
                              <a:lumOff val="80000"/>
                            </a:schemeClr>
                          </a:solidFill>
                          <a:effectLst/>
                          <a:latin typeface="+mj-lt"/>
                        </a:rPr>
                        <a:t>724</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dirty="0">
                          <a:solidFill>
                            <a:schemeClr val="tx2">
                              <a:lumMod val="20000"/>
                              <a:lumOff val="80000"/>
                            </a:schemeClr>
                          </a:solidFill>
                          <a:effectLst/>
                          <a:latin typeface="+mj-lt"/>
                        </a:rPr>
                        <a:t>284</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a:solidFill>
                            <a:schemeClr val="tx2">
                              <a:lumMod val="20000"/>
                              <a:lumOff val="80000"/>
                            </a:schemeClr>
                          </a:solidFill>
                          <a:effectLst/>
                          <a:latin typeface="+mj-lt"/>
                        </a:rPr>
                        <a:t>261</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dirty="0">
                          <a:solidFill>
                            <a:schemeClr val="tx2">
                              <a:lumMod val="20000"/>
                              <a:lumOff val="80000"/>
                            </a:schemeClr>
                          </a:solidFill>
                          <a:effectLst/>
                          <a:latin typeface="+mj-lt"/>
                        </a:rPr>
                        <a:t>101</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dirty="0">
                          <a:solidFill>
                            <a:schemeClr val="tx2">
                              <a:lumMod val="20000"/>
                              <a:lumOff val="80000"/>
                            </a:schemeClr>
                          </a:solidFill>
                          <a:effectLst/>
                          <a:latin typeface="+mj-lt"/>
                        </a:rPr>
                        <a:t>43</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Other</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a:solidFill>
                            <a:schemeClr val="tx2">
                              <a:lumMod val="20000"/>
                              <a:lumOff val="80000"/>
                            </a:schemeClr>
                          </a:solidFill>
                          <a:effectLst/>
                          <a:latin typeface="+mj-lt"/>
                        </a:rPr>
                        <a:t>176</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a:solidFill>
                            <a:schemeClr val="tx2">
                              <a:lumMod val="20000"/>
                              <a:lumOff val="80000"/>
                            </a:schemeClr>
                          </a:solidFill>
                          <a:effectLst/>
                          <a:latin typeface="+mj-lt"/>
                        </a:rPr>
                        <a:t>263</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500" b="1" i="1" u="none" strike="noStrike" dirty="0">
                          <a:solidFill>
                            <a:schemeClr val="tx2">
                              <a:lumMod val="20000"/>
                              <a:lumOff val="80000"/>
                            </a:schemeClr>
                          </a:solidFill>
                          <a:effectLst/>
                          <a:latin typeface="+mj-lt"/>
                        </a:rPr>
                        <a:t>113</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a:solidFill>
                            <a:schemeClr val="tx2">
                              <a:lumMod val="20000"/>
                              <a:lumOff val="80000"/>
                            </a:schemeClr>
                          </a:solidFill>
                          <a:effectLst/>
                          <a:latin typeface="+mj-lt"/>
                        </a:rPr>
                        <a:t>27</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a:solidFill>
                            <a:schemeClr val="tx2">
                              <a:lumMod val="20000"/>
                              <a:lumOff val="80000"/>
                            </a:schemeClr>
                          </a:solidFill>
                          <a:effectLst/>
                          <a:latin typeface="+mj-lt"/>
                        </a:rPr>
                        <a:t>9</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dirty="0">
                          <a:solidFill>
                            <a:schemeClr val="tx2">
                              <a:lumMod val="20000"/>
                              <a:lumOff val="80000"/>
                            </a:schemeClr>
                          </a:solidFill>
                          <a:effectLst/>
                          <a:latin typeface="+mj-lt"/>
                        </a:rPr>
                        <a:t>0</a:t>
                      </a:r>
                    </a:p>
                  </a:txBody>
                  <a:tcPr marL="0" marR="4572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85800" y="5334000"/>
            <a:ext cx="8229600" cy="553998"/>
          </a:xfrm>
          <a:prstGeom prst="rect">
            <a:avLst/>
          </a:prstGeom>
          <a:noFill/>
        </p:spPr>
        <p:txBody>
          <a:bodyPr wrap="square" rtlCol="0">
            <a:spAutoFit/>
          </a:bodyPr>
          <a:lstStyle/>
          <a:p>
            <a:r>
              <a:rPr lang="en-US" sz="1500" b="1" dirty="0" smtClean="0"/>
              <a:t>* Recipients may have experienced more than one type of malignancy so sum of individual malignancy types may be greater than total number with malignancy.</a:t>
            </a:r>
            <a:endParaRPr lang="en-US" sz="1500" dirty="0"/>
          </a:p>
        </p:txBody>
      </p:sp>
      <p:sp>
        <p:nvSpPr>
          <p:cNvPr id="10" name="TextBox 9"/>
          <p:cNvSpPr txBox="1"/>
          <p:nvPr/>
        </p:nvSpPr>
        <p:spPr>
          <a:xfrm>
            <a:off x="381000" y="4572000"/>
            <a:ext cx="8229600" cy="738664"/>
          </a:xfrm>
          <a:prstGeom prst="rect">
            <a:avLst/>
          </a:prstGeom>
          <a:noFill/>
        </p:spPr>
        <p:txBody>
          <a:bodyPr wrap="square" rtlCol="0">
            <a:spAutoFit/>
          </a:bodyPr>
          <a:lstStyle/>
          <a:p>
            <a:r>
              <a:rPr lang="en-US" sz="1400" b="1" dirty="0" smtClean="0">
                <a:solidFill>
                  <a:srgbClr val="FFFF00"/>
                </a:solidFill>
              </a:rPr>
              <a:t>Other malignancies reported include: </a:t>
            </a:r>
            <a:r>
              <a:rPr lang="en-US" sz="1400" b="1" dirty="0" err="1" smtClean="0">
                <a:solidFill>
                  <a:srgbClr val="FFFF00"/>
                </a:solidFill>
              </a:rPr>
              <a:t>adenocarcinoma</a:t>
            </a:r>
            <a:r>
              <a:rPr lang="en-US" sz="1400" b="1" dirty="0" smtClean="0">
                <a:solidFill>
                  <a:srgbClr val="FFFF00"/>
                </a:solidFill>
              </a:rPr>
              <a:t> (2; 2; 1), bladder (2; 1; 0), lung (2; 4; 0), breast (1; 5; 2); prostate (0; 5; 1), cervical (1; 1; 0); liver (1; 1; 1); colon (1; 1; 0).  Numbers in parentheses represent the number of reported cases within each time period.</a:t>
            </a:r>
            <a:endParaRPr lang="en-US" sz="1400" b="1" dirty="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253371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lstStyle/>
          <a:p>
            <a:r>
              <a:rPr lang="en-US" sz="2600" dirty="0" smtClean="0"/>
              <a:t>Adult Lung Transplants </a:t>
            </a:r>
            <a:r>
              <a:rPr lang="en-US" sz="2800" dirty="0" smtClean="0"/>
              <a:t/>
            </a:r>
            <a:br>
              <a:rPr lang="en-US" sz="2800" dirty="0" smtClean="0"/>
            </a:br>
            <a:r>
              <a:rPr lang="en-US" sz="2400" dirty="0" smtClean="0"/>
              <a:t>Freedom from Malignancy </a:t>
            </a: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431968"/>
              </p:ext>
            </p:extLst>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220011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Lung Transplants</a:t>
            </a:r>
            <a:r>
              <a:rPr lang="en-US" sz="2800" dirty="0" smtClean="0"/>
              <a:t/>
            </a:r>
            <a:br>
              <a:rPr lang="en-US" sz="2800" dirty="0" smtClean="0"/>
            </a:br>
            <a:r>
              <a:rPr lang="en-US" sz="2400" dirty="0" smtClean="0"/>
              <a:t>Freedom from Malignancy Conditional on Survival to 1 Year</a:t>
            </a:r>
            <a:br>
              <a:rPr lang="en-US" sz="2400" dirty="0" smtClean="0"/>
            </a:b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668124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3590166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Lung Transplants</a:t>
            </a:r>
            <a:br>
              <a:rPr lang="en-US" sz="2600" dirty="0" smtClean="0"/>
            </a:br>
            <a:r>
              <a:rPr lang="en-US" sz="2400" dirty="0" smtClean="0"/>
              <a:t>Cause of Death </a:t>
            </a:r>
            <a:r>
              <a:rPr lang="en-US" sz="2000" dirty="0" smtClean="0"/>
              <a:t>(Deaths: January 1992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217987630"/>
              </p:ext>
            </p:extLst>
          </p:nvPr>
        </p:nvGraphicFramePr>
        <p:xfrm>
          <a:off x="228601" y="1143000"/>
          <a:ext cx="8686798" cy="4800605"/>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734855">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0-30 Days </a:t>
                      </a:r>
                      <a:endParaRPr lang="en-US" sz="1200" b="1" dirty="0" smtClean="0">
                        <a:solidFill>
                          <a:schemeClr val="tx1"/>
                        </a:solidFill>
                      </a:endParaRPr>
                    </a:p>
                    <a:p>
                      <a:pPr algn="ctr" rtl="0"/>
                      <a:r>
                        <a:rPr lang="en-US" sz="1200" b="1" dirty="0" smtClean="0">
                          <a:solidFill>
                            <a:schemeClr val="tx1"/>
                          </a:solidFill>
                        </a:rPr>
                        <a:t>(</a:t>
                      </a:r>
                      <a:r>
                        <a:rPr lang="en-US" sz="1200" b="1" dirty="0">
                          <a:solidFill>
                            <a:schemeClr val="tx1"/>
                          </a:solidFill>
                        </a:rPr>
                        <a:t>N </a:t>
                      </a:r>
                      <a:r>
                        <a:rPr lang="en-US" sz="1200" b="1" dirty="0" smtClean="0">
                          <a:solidFill>
                            <a:schemeClr val="tx1"/>
                          </a:solidFill>
                        </a:rPr>
                        <a:t>= 2,905)</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31 </a:t>
                      </a:r>
                      <a:r>
                        <a:rPr lang="en-US" sz="1200" b="1" dirty="0" smtClean="0">
                          <a:solidFill>
                            <a:schemeClr val="tx1"/>
                          </a:solidFill>
                        </a:rPr>
                        <a:t>Days - 1 </a:t>
                      </a:r>
                      <a:r>
                        <a:rPr lang="en-US" sz="1200" b="1" dirty="0">
                          <a:solidFill>
                            <a:schemeClr val="tx1"/>
                          </a:solidFill>
                        </a:rPr>
                        <a:t>Year  </a:t>
                      </a:r>
                    </a:p>
                    <a:p>
                      <a:pPr algn="ctr" rtl="0"/>
                      <a:r>
                        <a:rPr lang="en-US" sz="1200" b="1" dirty="0">
                          <a:solidFill>
                            <a:schemeClr val="tx1"/>
                          </a:solidFill>
                        </a:rPr>
                        <a:t> (N = </a:t>
                      </a:r>
                      <a:r>
                        <a:rPr lang="en-US" sz="1200" b="1" dirty="0" smtClean="0">
                          <a:solidFill>
                            <a:schemeClr val="tx1"/>
                          </a:solidFill>
                        </a:rPr>
                        <a:t>5,098)</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 &gt;1 </a:t>
                      </a:r>
                      <a:r>
                        <a:rPr lang="en-US" sz="1200" b="1" dirty="0" smtClean="0">
                          <a:solidFill>
                            <a:schemeClr val="tx1"/>
                          </a:solidFill>
                        </a:rPr>
                        <a:t>Year - 3 </a:t>
                      </a:r>
                      <a:r>
                        <a:rPr lang="en-US" sz="1200" b="1" dirty="0">
                          <a:solidFill>
                            <a:schemeClr val="tx1"/>
                          </a:solidFill>
                        </a:rPr>
                        <a:t>Years </a:t>
                      </a:r>
                    </a:p>
                    <a:p>
                      <a:pPr algn="ctr" rtl="0"/>
                      <a:r>
                        <a:rPr lang="en-US" sz="1200" b="1" dirty="0">
                          <a:solidFill>
                            <a:schemeClr val="tx1"/>
                          </a:solidFill>
                        </a:rPr>
                        <a:t> (N = </a:t>
                      </a:r>
                      <a:r>
                        <a:rPr lang="en-US" sz="1200" b="1" dirty="0" smtClean="0">
                          <a:solidFill>
                            <a:schemeClr val="tx1"/>
                          </a:solidFill>
                        </a:rPr>
                        <a:t>4,797)</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&gt;3 </a:t>
                      </a:r>
                      <a:r>
                        <a:rPr lang="en-US" sz="1200" b="1" dirty="0" smtClean="0">
                          <a:solidFill>
                            <a:schemeClr val="tx1"/>
                          </a:solidFill>
                        </a:rPr>
                        <a:t>Years - 5 </a:t>
                      </a:r>
                      <a:r>
                        <a:rPr lang="en-US" sz="1200" b="1" dirty="0">
                          <a:solidFill>
                            <a:schemeClr val="tx1"/>
                          </a:solidFill>
                        </a:rPr>
                        <a:t>Years   </a:t>
                      </a:r>
                    </a:p>
                    <a:p>
                      <a:pPr algn="ctr" rtl="0"/>
                      <a:r>
                        <a:rPr lang="en-US" sz="1200" b="1" dirty="0">
                          <a:solidFill>
                            <a:schemeClr val="tx1"/>
                          </a:solidFill>
                        </a:rPr>
                        <a:t>(N = </a:t>
                      </a:r>
                      <a:r>
                        <a:rPr lang="en-US" sz="1200" b="1" dirty="0" smtClean="0">
                          <a:solidFill>
                            <a:schemeClr val="tx1"/>
                          </a:solidFill>
                        </a:rPr>
                        <a:t>2,746)</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&gt;5 </a:t>
                      </a:r>
                      <a:r>
                        <a:rPr lang="en-US" sz="1200" b="1" dirty="0" smtClean="0">
                          <a:solidFill>
                            <a:schemeClr val="tx1"/>
                          </a:solidFill>
                        </a:rPr>
                        <a:t>Years – 10 Years   </a:t>
                      </a:r>
                      <a:endParaRPr lang="en-US" sz="1200" b="1" dirty="0">
                        <a:solidFill>
                          <a:schemeClr val="tx1"/>
                        </a:solidFill>
                      </a:endParaRPr>
                    </a:p>
                    <a:p>
                      <a:pPr algn="ctr" rtl="0"/>
                      <a:r>
                        <a:rPr lang="en-US" sz="1200" b="1" dirty="0">
                          <a:solidFill>
                            <a:schemeClr val="tx1"/>
                          </a:solidFill>
                        </a:rPr>
                        <a:t>(N = </a:t>
                      </a:r>
                      <a:r>
                        <a:rPr lang="en-US" sz="1200" b="1" dirty="0" smtClean="0">
                          <a:solidFill>
                            <a:schemeClr val="tx1"/>
                          </a:solidFill>
                        </a:rPr>
                        <a:t>3,263)</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smtClean="0">
                          <a:solidFill>
                            <a:schemeClr val="tx1"/>
                          </a:solidFill>
                        </a:rPr>
                        <a:t>&gt;10 Years (N = 1,092)</a:t>
                      </a:r>
                      <a:endParaRPr lang="en-US" sz="12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effectLst/>
                          <a:latin typeface="+mj-lt"/>
                        </a:rPr>
                        <a:t>8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effectLst/>
                          <a:latin typeface="+mj-lt"/>
                        </a:rPr>
                        <a:t>233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1,230 (25.6%)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804 (29.3%)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806 (24.7%)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219 (20.1%)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96 (3.3%)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93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effectLst/>
                          <a:latin typeface="+mj-lt"/>
                        </a:rPr>
                        <a:t>75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17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18 (0.6%)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 (0.0%)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114 (2.2%)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effectLst/>
                          <a:latin typeface="+mj-lt"/>
                        </a:rPr>
                        <a:t>84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42 (1.5%)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60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35 (3.2%)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5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144 (2.8%)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380 (7.9%)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effectLst/>
                          <a:latin typeface="+mj-lt"/>
                        </a:rPr>
                        <a:t>300 (10.9%)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448 (13.7%)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135 (12.4%)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116 (2.3%)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48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effectLst/>
                          <a:latin typeface="+mj-lt"/>
                        </a:rPr>
                        <a:t>7 (0.3%)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550 (18.9%)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1,803 (35.4%)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1,041 (21.7%)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effectLst/>
                          <a:latin typeface="+mj-lt"/>
                        </a:rPr>
                        <a:t>506 (18.4%)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586 (18.0%)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182 (16.7%)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702 (24.2%)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844 (16.6%)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906 (18.9%)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effectLst/>
                          <a:latin typeface="+mj-lt"/>
                        </a:rPr>
                        <a:t>493 (18.0%)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558 (17.1%)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181 (16.6%)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329 (11.3%)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257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210 (4.4%)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effectLst/>
                          <a:latin typeface="+mj-lt"/>
                        </a:rPr>
                        <a:t>138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effectLst/>
                          <a:latin typeface="+mj-lt"/>
                        </a:rPr>
                        <a:t>182 (5.6%)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83 (7.6%)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330 (11.4%)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180 (3.5%)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45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14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effectLst/>
                          <a:latin typeface="+mj-lt"/>
                        </a:rPr>
                        <a:t>28 (0.9%)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dirty="0">
                          <a:solidFill>
                            <a:schemeClr val="tx1"/>
                          </a:solidFill>
                          <a:effectLst/>
                          <a:latin typeface="+mj-lt"/>
                        </a:rPr>
                        <a:t>8 (0.7%)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884 (30.4%)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1,314 (25.8%)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778 (16.2%)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425 (15.5%)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573 (17.6%)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effectLst/>
                          <a:latin typeface="+mj-lt"/>
                        </a:rPr>
                        <a:t>246 (22.5%)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867400" y="6172200"/>
            <a:ext cx="29718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640334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Adult Lung Retransplants</a:t>
            </a:r>
            <a:br>
              <a:rPr lang="en-US" sz="2600" dirty="0" smtClean="0"/>
            </a:br>
            <a:r>
              <a:rPr lang="en-US" sz="2400" dirty="0" smtClean="0"/>
              <a:t>Cause of Death </a:t>
            </a:r>
            <a:r>
              <a:rPr lang="en-US" sz="2000" dirty="0" smtClean="0"/>
              <a:t>(Deaths: January 1992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693902872"/>
              </p:ext>
            </p:extLst>
          </p:nvPr>
        </p:nvGraphicFramePr>
        <p:xfrm>
          <a:off x="228601" y="1143000"/>
          <a:ext cx="8686798" cy="4800605"/>
        </p:xfrm>
        <a:graphic>
          <a:graphicData uri="http://schemas.openxmlformats.org/drawingml/2006/table">
            <a:tbl>
              <a:tblPr>
                <a:tableStyleId>{5C22544A-7EE6-4342-B048-85BDC9FD1C3A}</a:tableStyleId>
              </a:tblPr>
              <a:tblGrid>
                <a:gridCol w="2438399"/>
                <a:gridCol w="990600"/>
                <a:gridCol w="1066800"/>
                <a:gridCol w="1066800"/>
                <a:gridCol w="1143000"/>
                <a:gridCol w="990600"/>
                <a:gridCol w="990599"/>
              </a:tblGrid>
              <a:tr h="734855">
                <a:tc>
                  <a:txBody>
                    <a:bodyPr/>
                    <a:lstStyle/>
                    <a:p>
                      <a:pPr algn="ctr" rtl="0" fontAlgn="t"/>
                      <a:r>
                        <a:rPr lang="en-US" sz="1400" b="1" dirty="0" smtClean="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0-30 Days </a:t>
                      </a:r>
                      <a:endParaRPr lang="en-US" sz="1200" b="1" dirty="0" smtClean="0">
                        <a:solidFill>
                          <a:schemeClr val="tx1"/>
                        </a:solidFill>
                      </a:endParaRPr>
                    </a:p>
                    <a:p>
                      <a:pPr algn="ctr" rtl="0"/>
                      <a:r>
                        <a:rPr lang="en-US" sz="1200" b="1" dirty="0" smtClean="0">
                          <a:solidFill>
                            <a:schemeClr val="tx1"/>
                          </a:solidFill>
                        </a:rPr>
                        <a:t>(</a:t>
                      </a:r>
                      <a:r>
                        <a:rPr lang="en-US" sz="1200" b="1" dirty="0">
                          <a:solidFill>
                            <a:schemeClr val="tx1"/>
                          </a:solidFill>
                        </a:rPr>
                        <a:t>N </a:t>
                      </a:r>
                      <a:r>
                        <a:rPr lang="en-US" sz="1200" b="1" dirty="0" smtClean="0">
                          <a:solidFill>
                            <a:schemeClr val="tx1"/>
                          </a:solidFill>
                        </a:rPr>
                        <a:t>= 226)</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31 </a:t>
                      </a:r>
                      <a:r>
                        <a:rPr lang="en-US" sz="1200" b="1" dirty="0" smtClean="0">
                          <a:solidFill>
                            <a:schemeClr val="tx1"/>
                          </a:solidFill>
                        </a:rPr>
                        <a:t>Days - 1 </a:t>
                      </a:r>
                      <a:r>
                        <a:rPr lang="en-US" sz="1200" b="1" dirty="0">
                          <a:solidFill>
                            <a:schemeClr val="tx1"/>
                          </a:solidFill>
                        </a:rPr>
                        <a:t>Year  </a:t>
                      </a:r>
                    </a:p>
                    <a:p>
                      <a:pPr algn="ctr" rtl="0"/>
                      <a:r>
                        <a:rPr lang="en-US" sz="1200" b="1" dirty="0">
                          <a:solidFill>
                            <a:schemeClr val="tx1"/>
                          </a:solidFill>
                        </a:rPr>
                        <a:t> (N = </a:t>
                      </a:r>
                      <a:r>
                        <a:rPr lang="en-US" sz="1200" b="1" dirty="0" smtClean="0">
                          <a:solidFill>
                            <a:schemeClr val="tx1"/>
                          </a:solidFill>
                        </a:rPr>
                        <a:t>306)</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 &gt;1 </a:t>
                      </a:r>
                      <a:r>
                        <a:rPr lang="en-US" sz="1200" b="1" dirty="0" smtClean="0">
                          <a:solidFill>
                            <a:schemeClr val="tx1"/>
                          </a:solidFill>
                        </a:rPr>
                        <a:t>Year - 3 </a:t>
                      </a:r>
                      <a:r>
                        <a:rPr lang="en-US" sz="1200" b="1" dirty="0">
                          <a:solidFill>
                            <a:schemeClr val="tx1"/>
                          </a:solidFill>
                        </a:rPr>
                        <a:t>Years </a:t>
                      </a:r>
                    </a:p>
                    <a:p>
                      <a:pPr algn="ctr" rtl="0"/>
                      <a:r>
                        <a:rPr lang="en-US" sz="1200" b="1" dirty="0">
                          <a:solidFill>
                            <a:schemeClr val="tx1"/>
                          </a:solidFill>
                        </a:rPr>
                        <a:t> (N = </a:t>
                      </a:r>
                      <a:r>
                        <a:rPr lang="en-US" sz="1200" b="1" dirty="0" smtClean="0">
                          <a:solidFill>
                            <a:schemeClr val="tx1"/>
                          </a:solidFill>
                        </a:rPr>
                        <a:t>215)</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&gt;3 </a:t>
                      </a:r>
                      <a:r>
                        <a:rPr lang="en-US" sz="1200" b="1" dirty="0" smtClean="0">
                          <a:solidFill>
                            <a:schemeClr val="tx1"/>
                          </a:solidFill>
                        </a:rPr>
                        <a:t>Years - 5 </a:t>
                      </a:r>
                      <a:r>
                        <a:rPr lang="en-US" sz="1200" b="1" dirty="0">
                          <a:solidFill>
                            <a:schemeClr val="tx1"/>
                          </a:solidFill>
                        </a:rPr>
                        <a:t>Years   </a:t>
                      </a:r>
                    </a:p>
                    <a:p>
                      <a:pPr algn="ctr" rtl="0"/>
                      <a:r>
                        <a:rPr lang="en-US" sz="1200" b="1" dirty="0">
                          <a:solidFill>
                            <a:schemeClr val="tx1"/>
                          </a:solidFill>
                        </a:rPr>
                        <a:t>(N = </a:t>
                      </a:r>
                      <a:r>
                        <a:rPr lang="en-US" sz="1200" b="1" dirty="0" smtClean="0">
                          <a:solidFill>
                            <a:schemeClr val="tx1"/>
                          </a:solidFill>
                        </a:rPr>
                        <a:t>80)</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&gt;5 </a:t>
                      </a:r>
                      <a:r>
                        <a:rPr lang="en-US" sz="1200" b="1" dirty="0" smtClean="0">
                          <a:solidFill>
                            <a:schemeClr val="tx1"/>
                          </a:solidFill>
                        </a:rPr>
                        <a:t>Years – 10 Years   </a:t>
                      </a:r>
                      <a:endParaRPr lang="en-US" sz="1200" b="1" dirty="0">
                        <a:solidFill>
                          <a:schemeClr val="tx1"/>
                        </a:solidFill>
                      </a:endParaRPr>
                    </a:p>
                    <a:p>
                      <a:pPr algn="ctr" rtl="0"/>
                      <a:r>
                        <a:rPr lang="en-US" sz="1200" b="1" dirty="0">
                          <a:solidFill>
                            <a:schemeClr val="tx1"/>
                          </a:solidFill>
                        </a:rPr>
                        <a:t>(N = </a:t>
                      </a:r>
                      <a:r>
                        <a:rPr lang="en-US" sz="1200" b="1" dirty="0" smtClean="0">
                          <a:solidFill>
                            <a:schemeClr val="tx1"/>
                          </a:solidFill>
                        </a:rPr>
                        <a:t>88)</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smtClean="0">
                          <a:solidFill>
                            <a:schemeClr val="tx1"/>
                          </a:solidFill>
                        </a:rPr>
                        <a:t>&gt;10 Years (N = 18)</a:t>
                      </a:r>
                      <a:endParaRPr lang="en-US" sz="12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26 (8.5%)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78 (36.3%)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30 (37.5%)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22 (25.0%)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6 (33.3%)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6 (2.7%)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8 (2.6%)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 (1.3%)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 (1.9%)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2 (2.5%)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3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3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11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5 (6.3%)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6 (6.8%)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 (11.1%)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5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3 (1.4%)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39 (17.3%)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102 (33.3%)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39 (18.1%)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16 (20.0%)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13 (14.8%)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56 (24.8%)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49 (16.0%)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45 (20.9%)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15 (18.8%)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20 (22.7%)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2 (11.1%)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24 (10.6%)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16 (5.2%)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10 (4.7%)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 (2.5%)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3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 (5.6%)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6575">
                <a:tc>
                  <a:txBody>
                    <a:bodyPr/>
                    <a:lstStyle/>
                    <a:p>
                      <a:pPr rtl="0"/>
                      <a:r>
                        <a:rPr lang="en-US" sz="1300" b="1" dirty="0" smtClean="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31 (13.7%)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7 (2.3%)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 (1.1%)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 (5.6%)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06575">
                <a:tc>
                  <a:txBody>
                    <a:bodyPr/>
                    <a:lstStyle/>
                    <a:p>
                      <a:pPr rtl="0"/>
                      <a:r>
                        <a:rPr lang="en-US" sz="1300" b="1" dirty="0" smtClean="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66 (29.2%)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86 (28.1%)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24 (11.2%)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10 (12.5%)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20 (22.7%)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effectLst/>
                          <a:latin typeface="+mj-lt"/>
                        </a:rPr>
                        <a:t>6 (33.3%)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8" name="TextBox 7"/>
          <p:cNvSpPr txBox="1"/>
          <p:nvPr/>
        </p:nvSpPr>
        <p:spPr>
          <a:xfrm>
            <a:off x="5867400" y="6172200"/>
            <a:ext cx="29718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8448175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br>
              <a:rPr lang="en-US" sz="2600" dirty="0" smtClean="0"/>
            </a:br>
            <a:r>
              <a:rPr lang="en-US" sz="2400" dirty="0" smtClean="0"/>
              <a:t>Cause of Death Stratified by Transplant Type</a:t>
            </a:r>
            <a:br>
              <a:rPr lang="en-US" sz="2400" dirty="0" smtClean="0"/>
            </a:br>
            <a:r>
              <a:rPr lang="en-US" sz="2000" dirty="0" smtClean="0"/>
              <a:t>(Deaths: January 1992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4746892"/>
              </p:ext>
            </p:extLst>
          </p:nvPr>
        </p:nvGraphicFramePr>
        <p:xfrm>
          <a:off x="228600" y="1447800"/>
          <a:ext cx="8534401" cy="4731506"/>
        </p:xfrm>
        <a:graphic>
          <a:graphicData uri="http://schemas.openxmlformats.org/drawingml/2006/table">
            <a:tbl>
              <a:tblPr>
                <a:tableStyleId>{5C22544A-7EE6-4342-B048-85BDC9FD1C3A}</a:tableStyleId>
              </a:tblPr>
              <a:tblGrid>
                <a:gridCol w="1098488"/>
                <a:gridCol w="1943478"/>
                <a:gridCol w="1098487"/>
                <a:gridCol w="1098487"/>
                <a:gridCol w="1098487"/>
                <a:gridCol w="1098487"/>
                <a:gridCol w="1098487"/>
              </a:tblGrid>
              <a:tr h="533400">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kern="1200" dirty="0" smtClean="0">
                          <a:solidFill>
                            <a:srgbClr val="FFFF00"/>
                          </a:solidFill>
                          <a:latin typeface="+mn-lt"/>
                          <a:ea typeface="+mn-ea"/>
                          <a:cs typeface="+mn-cs"/>
                        </a:rPr>
                        <a:t>Transplant Type</a:t>
                      </a:r>
                      <a:endParaRPr lang="en-US" sz="1300" dirty="0" smtClean="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300" b="1" dirty="0" smtClean="0">
                          <a:solidFill>
                            <a:srgbClr val="FFFF00"/>
                          </a:solidFill>
                        </a:rPr>
                        <a:t>Cause of Death</a:t>
                      </a:r>
                      <a:r>
                        <a:rPr lang="en-US" sz="1300" b="1" baseline="0" dirty="0" smtClean="0">
                          <a:solidFill>
                            <a:srgbClr val="FFFF00"/>
                          </a:solidFill>
                        </a:rPr>
                        <a:t> </a:t>
                      </a:r>
                      <a:endParaRPr lang="en-US" sz="1300"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0-30 </a:t>
                      </a:r>
                      <a:r>
                        <a:rPr lang="en-US" sz="1300" b="1" dirty="0" smtClean="0">
                          <a:solidFill>
                            <a:schemeClr val="tx1"/>
                          </a:solidFill>
                        </a:rPr>
                        <a:t>Days</a:t>
                      </a:r>
                      <a:endParaRPr lang="en-US" sz="13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31 </a:t>
                      </a:r>
                      <a:r>
                        <a:rPr lang="en-US" sz="1300" b="1" dirty="0" smtClean="0">
                          <a:solidFill>
                            <a:schemeClr val="tx1"/>
                          </a:solidFill>
                        </a:rPr>
                        <a:t>Days - 1 </a:t>
                      </a:r>
                      <a:r>
                        <a:rPr lang="en-US" sz="1300" b="1" dirty="0">
                          <a:solidFill>
                            <a:schemeClr val="tx1"/>
                          </a:solidFill>
                        </a:rPr>
                        <a:t>Year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 &gt;1 </a:t>
                      </a:r>
                      <a:r>
                        <a:rPr lang="en-US" sz="1300" b="1" dirty="0" smtClean="0">
                          <a:solidFill>
                            <a:schemeClr val="tx1"/>
                          </a:solidFill>
                        </a:rPr>
                        <a:t>Year - 3 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&gt;3 </a:t>
                      </a:r>
                      <a:r>
                        <a:rPr lang="en-US" sz="1300" b="1" dirty="0" smtClean="0">
                          <a:solidFill>
                            <a:schemeClr val="tx1"/>
                          </a:solidFill>
                        </a:rPr>
                        <a:t>Years - 5 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300" b="1" dirty="0">
                          <a:solidFill>
                            <a:schemeClr val="tx1"/>
                          </a:solidFill>
                        </a:rPr>
                        <a:t>&gt;5 </a:t>
                      </a:r>
                      <a:r>
                        <a:rPr lang="en-US" sz="1300" b="1" dirty="0" smtClean="0">
                          <a:solidFill>
                            <a:schemeClr val="tx1"/>
                          </a:solidFill>
                        </a:rPr>
                        <a:t>Years</a:t>
                      </a:r>
                      <a:endParaRPr lang="en-US" sz="13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rowSpan="7">
                  <a:txBody>
                    <a:bodyPr/>
                    <a:lstStyle/>
                    <a:p>
                      <a:pPr algn="ctr"/>
                      <a:r>
                        <a:rPr lang="en-US" sz="1300" b="1" dirty="0" smtClean="0">
                          <a:solidFill>
                            <a:schemeClr val="tx1"/>
                          </a:solidFill>
                        </a:rPr>
                        <a:t>Primary</a:t>
                      </a:r>
                      <a:endParaRPr lang="en-US" sz="13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300" b="1" dirty="0" smtClean="0">
                          <a:solidFill>
                            <a:schemeClr val="tx1"/>
                          </a:solidFill>
                        </a:rPr>
                        <a:t>Bronchiolitis</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 (0.1%)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207 (4.3%)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1,152 (25.1%)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774 (29.0%)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997 (23.5%)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Malignancy</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6 (0.2%)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251 (5.2%)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449 (9.8%)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335 (12.6%)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667 (15.7%)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Infection</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511 (19.1%)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1,812 (37.8%)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1,047 (22.9%)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497 (18.6%)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760 (17.9%)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Graft Failure</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646 (24.1%)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795 (16.6%)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861 (18.8%)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478 (17.9%)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717 (16.9%)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Cardiovascular</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305 (11.4%)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241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200 (4.4%)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136 (5.1%)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261 (6.1%)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Technical</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299 (11.2%)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173 (3.6%)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44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14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34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algn="ctr"/>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All known causes</a:t>
                      </a:r>
                      <a:endParaRPr lang="en-US" sz="1300" b="1"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2,679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4,792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4,582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2,666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4,249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rowSpan="7">
                  <a:txBody>
                    <a:bodyPr/>
                    <a:lstStyle/>
                    <a:p>
                      <a:pPr algn="ctr"/>
                      <a:r>
                        <a:rPr lang="en-US" sz="1300" b="1" kern="1200" dirty="0" smtClean="0">
                          <a:solidFill>
                            <a:schemeClr val="tx1"/>
                          </a:solidFill>
                          <a:latin typeface="+mn-lt"/>
                          <a:ea typeface="+mn-ea"/>
                          <a:cs typeface="+mn-cs"/>
                        </a:rPr>
                        <a:t>Retransplant</a:t>
                      </a: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rtl="0"/>
                      <a:r>
                        <a:rPr lang="en-US" sz="1300" b="1" dirty="0" smtClean="0">
                          <a:solidFill>
                            <a:schemeClr val="tx1"/>
                          </a:solidFill>
                        </a:rPr>
                        <a:t>Bronchiolitis</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4 (1.8%)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26 (8.5%)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78 (36.3%)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30 (37.5%)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28 (26.4%)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Malignancy</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7 (2.3%)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15 (7.0%)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7 (8.8%)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200" b="1" i="0" u="none" strike="noStrike">
                          <a:solidFill>
                            <a:schemeClr val="tx1"/>
                          </a:solidFill>
                          <a:effectLst/>
                          <a:latin typeface="+mj-lt"/>
                        </a:rPr>
                        <a:t>11 (10.4%)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Infection</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39 (17.3%)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107 (35.0%)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42 (19.5%)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16 (20.0%)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13 (12.3%)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Graft Failure</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effectLst/>
                          <a:latin typeface="+mj-lt"/>
                        </a:rPr>
                        <a:t>56 (24.8%)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effectLst/>
                          <a:latin typeface="+mj-lt"/>
                        </a:rPr>
                        <a:t>49 (16.0%)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effectLst/>
                          <a:latin typeface="+mj-lt"/>
                        </a:rPr>
                        <a:t>45 (20.9%)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effectLst/>
                          <a:latin typeface="+mj-lt"/>
                        </a:rPr>
                        <a:t>15 (18.8%)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effectLst/>
                          <a:latin typeface="+mj-lt"/>
                        </a:rPr>
                        <a:t>22 (20.8%)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Cardiovascular</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24 (10.6%)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16 (5.2%)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10 (4.7%)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 (2.5%)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4 (3.8%)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Technical</a:t>
                      </a:r>
                      <a:endParaRPr lang="en-US" sz="13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effectLst/>
                          <a:latin typeface="+mj-lt"/>
                        </a:rPr>
                        <a:t>31 (13.7%)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effectLst/>
                          <a:latin typeface="+mj-lt"/>
                        </a:rPr>
                        <a:t>7 (2.3%)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effectLst/>
                          <a:latin typeface="+mj-lt"/>
                        </a:rPr>
                        <a:t>1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200" b="1" i="0" u="none" strike="noStrike">
                          <a:solidFill>
                            <a:schemeClr val="tx1"/>
                          </a:solidFill>
                          <a:effectLst/>
                          <a:latin typeface="+mj-lt"/>
                        </a:rPr>
                        <a:t>2 (1.9%)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r h="296599">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tx1"/>
                          </a:solidFill>
                        </a:rPr>
                        <a:t>All known causes</a:t>
                      </a:r>
                      <a:endParaRPr lang="en-US" sz="1300" b="1"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306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215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a:solidFill>
                            <a:schemeClr val="tx1"/>
                          </a:solidFill>
                          <a:effectLst/>
                          <a:latin typeface="+mj-lt"/>
                        </a:rPr>
                        <a:t>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200" b="1" i="0" u="none" strike="noStrike" dirty="0">
                          <a:solidFill>
                            <a:schemeClr val="tx1"/>
                          </a:solidFill>
                          <a:effectLst/>
                          <a:latin typeface="+mj-lt"/>
                        </a:rPr>
                        <a:t>106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5486400" y="6243935"/>
            <a:ext cx="3429000" cy="461665"/>
          </a:xfrm>
          <a:prstGeom prst="rect">
            <a:avLst/>
          </a:prstGeom>
          <a:noFill/>
        </p:spPr>
        <p:txBody>
          <a:bodyPr wrap="square" rtlCol="0">
            <a:spAutoFit/>
          </a:bodyPr>
          <a:lstStyle/>
          <a:p>
            <a:r>
              <a:rPr lang="en-US" sz="1200" b="1" dirty="0" smtClean="0">
                <a:solidFill>
                  <a:srgbClr val="FFFF00"/>
                </a:solidFill>
              </a:rPr>
              <a:t>Acute rejection and other causes of death are not shown on the slide</a:t>
            </a:r>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3881297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Lung Transplants </a:t>
            </a:r>
            <a:br>
              <a:rPr lang="en-US" sz="2600" dirty="0" smtClean="0"/>
            </a:br>
            <a:r>
              <a:rPr lang="en-US" sz="2400" dirty="0" smtClean="0"/>
              <a:t>Relative Incidence of Leading Causes of Death</a:t>
            </a:r>
            <a:r>
              <a:rPr lang="en-US" sz="2800" dirty="0" smtClean="0"/>
              <a:t/>
            </a:r>
            <a:br>
              <a:rPr lang="en-US" sz="2800" dirty="0" smtClean="0"/>
            </a:br>
            <a:r>
              <a:rPr lang="en-US" sz="2000" dirty="0" smtClean="0"/>
              <a:t>(Deaths: January 1992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395140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309304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Adult Lung Retransplants </a:t>
            </a:r>
            <a:br>
              <a:rPr lang="en-US" sz="2600" dirty="0" smtClean="0"/>
            </a:br>
            <a:r>
              <a:rPr lang="en-US" sz="2400" dirty="0" smtClean="0"/>
              <a:t>Relative Incidence of Leading Causes of Death</a:t>
            </a:r>
            <a:r>
              <a:rPr lang="en-US" sz="2800" dirty="0" smtClean="0"/>
              <a:t/>
            </a:r>
            <a:br>
              <a:rPr lang="en-US" sz="2800" dirty="0" smtClean="0"/>
            </a:br>
            <a:r>
              <a:rPr lang="en-US" sz="2000" dirty="0" smtClean="0"/>
              <a:t>(Deaths: January 1992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3596188"/>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7156998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Multivariable Analyses</a:t>
            </a:r>
            <a:endParaRPr lang="en-US" sz="4000" dirty="0"/>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2"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7185381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Adult Lung Transplants </a:t>
            </a:r>
            <a:r>
              <a:rPr lang="en-US" sz="2000" dirty="0" smtClean="0"/>
              <a:t>(January 2000 – June 2012)</a:t>
            </a:r>
            <a:br>
              <a:rPr lang="en-US" sz="2000" dirty="0" smtClean="0"/>
            </a:br>
            <a:r>
              <a:rPr lang="en-US" sz="2400" dirty="0" smtClean="0"/>
              <a:t>Risk Factors For 1 Year Mortality</a:t>
            </a:r>
            <a:endParaRPr lang="en-US" sz="2400" dirty="0"/>
          </a:p>
        </p:txBody>
      </p:sp>
      <p:sp>
        <p:nvSpPr>
          <p:cNvPr id="9" name="TextBox 8"/>
          <p:cNvSpPr txBox="1"/>
          <p:nvPr/>
        </p:nvSpPr>
        <p:spPr>
          <a:xfrm>
            <a:off x="7414487" y="5516716"/>
            <a:ext cx="1828800" cy="430887"/>
          </a:xfrm>
          <a:prstGeom prst="rect">
            <a:avLst/>
          </a:prstGeom>
          <a:noFill/>
        </p:spPr>
        <p:txBody>
          <a:bodyPr wrap="square" rtlCol="0">
            <a:spAutoFit/>
          </a:bodyPr>
          <a:lstStyle/>
          <a:p>
            <a:pPr algn="ctr"/>
            <a:r>
              <a:rPr lang="en-US" sz="2200" b="1" dirty="0" smtClean="0">
                <a:solidFill>
                  <a:srgbClr val="FFFF00"/>
                </a:solidFill>
              </a:rPr>
              <a:t>N = 16,785</a:t>
            </a:r>
            <a:endParaRPr lang="en-US" sz="22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13" name="TextBox 12"/>
          <p:cNvSpPr txBox="1"/>
          <p:nvPr/>
        </p:nvSpPr>
        <p:spPr>
          <a:xfrm>
            <a:off x="4800600" y="5923654"/>
            <a:ext cx="4267200" cy="861774"/>
          </a:xfrm>
          <a:prstGeom prst="rect">
            <a:avLst/>
          </a:prstGeom>
          <a:noFill/>
        </p:spPr>
        <p:txBody>
          <a:bodyPr wrap="square" lIns="9144" rIns="9144" rtlCol="0">
            <a:spAutoFit/>
          </a:bodyPr>
          <a:lstStyle/>
          <a:p>
            <a:r>
              <a:rPr lang="en-US" sz="1000" b="1" dirty="0" smtClean="0"/>
              <a:t>* </a:t>
            </a:r>
            <a:r>
              <a:rPr lang="en-US" sz="1000" b="1" dirty="0"/>
              <a:t>Retransplant includes those with a retransplant diagnosis or a previous transplant was reported. </a:t>
            </a:r>
            <a:endParaRPr lang="en-US" sz="1000" b="1" dirty="0" smtClean="0"/>
          </a:p>
          <a:p>
            <a:r>
              <a:rPr lang="en-US" sz="1000" b="1" dirty="0" smtClean="0"/>
              <a:t>** Other = All diagnoses other than COPD, IPAH, IPF, cystic fibrosis, sarcoidosis, pulmonary fibrosis, bronchiectasis, alpha-1 antitrypsin deficiency, retransplant , LAM and Connective Tissue Disease</a:t>
            </a:r>
            <a:r>
              <a:rPr lang="en-US" sz="1000" b="1" i="1" dirty="0" smtClean="0"/>
              <a:t>.</a:t>
            </a:r>
            <a:endParaRPr lang="en-US" sz="1000" dirty="0"/>
          </a:p>
        </p:txBody>
      </p:sp>
      <p:grpSp>
        <p:nvGrpSpPr>
          <p:cNvPr id="18"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57147"/>
            <a:ext cx="6358653" cy="476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80648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400" dirty="0" smtClean="0"/>
              <a:t/>
            </a:r>
            <a:br>
              <a:rPr lang="en-US" sz="2400" dirty="0" smtClean="0"/>
            </a:br>
            <a:r>
              <a:rPr lang="en-US" sz="2400" dirty="0" smtClean="0"/>
              <a:t>Indications for Single Lung Transplants </a:t>
            </a:r>
            <a:r>
              <a:rPr lang="en-US" sz="2000" dirty="0" smtClean="0"/>
              <a:t/>
            </a:r>
            <a:br>
              <a:rPr lang="en-US" sz="2000" dirty="0" smtClean="0"/>
            </a:br>
            <a:r>
              <a:rPr lang="en-US" sz="2000" dirty="0" smtClean="0"/>
              <a:t>(Transplants: January 1995 – June 2013)</a:t>
            </a:r>
            <a:endParaRPr lang="en-US" sz="20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34184388"/>
              </p:ext>
            </p:extLst>
          </p:nvPr>
        </p:nvGraphicFramePr>
        <p:xfrm>
          <a:off x="533400" y="1371600"/>
          <a:ext cx="8229600" cy="4343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4800600" y="6174091"/>
            <a:ext cx="4038600" cy="553998"/>
          </a:xfrm>
          <a:prstGeom prst="rect">
            <a:avLst/>
          </a:prstGeom>
          <a:noFill/>
        </p:spPr>
        <p:txBody>
          <a:bodyPr wrap="square" lIns="0" tIns="0" rIns="0" bIns="0" rtlCol="0">
            <a:spAutoFit/>
          </a:bodyPr>
          <a:lstStyle/>
          <a:p>
            <a:r>
              <a:rPr lang="en-US" sz="1200" b="1" dirty="0" smtClean="0">
                <a:solidFill>
                  <a:srgbClr val="FFFF00"/>
                </a:solidFill>
              </a:rPr>
              <a:t>For some retransplants, diagnosis other than retransplant was reported, so the total percentage of retransplants may be greater.</a:t>
            </a:r>
            <a:endParaRPr lang="en-US" sz="1200" b="1" dirty="0">
              <a:solidFill>
                <a:srgbClr val="FFFF00"/>
              </a:solidFill>
            </a:endParaRPr>
          </a:p>
        </p:txBody>
      </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Adult Lung Transplants </a:t>
            </a:r>
            <a:r>
              <a:rPr lang="en-US" sz="2000" dirty="0" smtClean="0"/>
              <a:t>(January 2000 – June 2012) </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01915801"/>
              </p:ext>
            </p:extLst>
          </p:nvPr>
        </p:nvGraphicFramePr>
        <p:xfrm>
          <a:off x="304800" y="1676400"/>
          <a:ext cx="8305800" cy="2895601"/>
        </p:xfrm>
        <a:graphic>
          <a:graphicData uri="http://schemas.openxmlformats.org/drawingml/2006/table">
            <a:tbl>
              <a:tblPr firstRow="1" bandRow="1">
                <a:tableStyleId>{C083E6E3-FA7D-4D7B-A595-EF9225AFEA82}</a:tableStyleId>
              </a:tblPr>
              <a:tblGrid>
                <a:gridCol w="3810000"/>
                <a:gridCol w="44958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a:t>Recipient age</a:t>
                      </a:r>
                      <a:endParaRPr lang="en-US" sz="1800" dirty="0"/>
                    </a:p>
                  </a:txBody>
                  <a:tcPr marL="45720" marR="0" marT="0" marB="0" anchor="ctr">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Recipient oxygen required at rest</a:t>
                      </a:r>
                      <a:endParaRPr lang="en-US" sz="1800" dirty="0" smtClean="0"/>
                    </a:p>
                  </a:txBody>
                  <a:tcPr marL="45720" marR="0" marT="0" marB="0" anchor="ctr">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a:t>Transplant center volume </a:t>
                      </a:r>
                      <a:endParaRPr lang="en-US" sz="1800" dirty="0"/>
                    </a:p>
                  </a:txBody>
                  <a:tcPr marL="45720" marR="0" marT="0" marB="0" anchor="ctr">
                    <a:lnL>
                      <a:noFill/>
                    </a:lnL>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Cardiac output</a:t>
                      </a:r>
                      <a:endParaRPr lang="en-US" sz="1800" dirty="0" smtClean="0"/>
                    </a:p>
                  </a:txBody>
                  <a:tcPr marL="45720" marR="0" marT="0" marB="0" anchor="ctr">
                    <a:solidFill>
                      <a:schemeClr val="bg2"/>
                    </a:solidFill>
                  </a:tcPr>
                </a:tc>
              </a:tr>
              <a:tr h="553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Height difference</a:t>
                      </a:r>
                      <a:endParaRPr lang="en-US" dirty="0"/>
                    </a:p>
                  </a:txBody>
                  <a:tcPr marL="45720" marR="0" marT="0" marB="0" anchor="ctr">
                    <a:lnL>
                      <a:noFill/>
                    </a:lnL>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FVC % predicted</a:t>
                      </a:r>
                      <a:endParaRPr lang="en-US" sz="1800" dirty="0" smtClean="0"/>
                    </a:p>
                  </a:txBody>
                  <a:tcPr marL="45720" marR="0" marT="0" marB="0" anchor="ctr">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Bilirubin</a:t>
                      </a:r>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mn-lt"/>
                          <a:ea typeface="+mn-ea"/>
                          <a:cs typeface="+mn-cs"/>
                        </a:rPr>
                        <a:t>Creatinine</a:t>
                      </a:r>
                      <a:endParaRPr lang="en-US" sz="1800" b="1" kern="1200" dirty="0">
                        <a:solidFill>
                          <a:schemeClr val="tx1"/>
                        </a:solidFill>
                        <a:latin typeface="+mn-lt"/>
                        <a:ea typeface="+mn-ea"/>
                        <a:cs typeface="+mn-cs"/>
                      </a:endParaRPr>
                    </a:p>
                  </a:txBody>
                  <a:tcPr marL="45720" marR="0" marT="0" marB="0" anchor="ctr">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1352916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 </a:t>
            </a:r>
            <a:r>
              <a:rPr lang="en-US" sz="2000" dirty="0" smtClean="0"/>
              <a:t>(January 2000 – June 2012)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9992056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000" dirty="0" smtClean="0"/>
              <a:t>(January 2000 – June 2012)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4572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456815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000" dirty="0" smtClean="0"/>
              <a:t>(January 2000 – June 2012)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Height Difference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724400"/>
            <a:ext cx="1828800" cy="323165"/>
          </a:xfrm>
          <a:prstGeom prst="rect">
            <a:avLst/>
          </a:prstGeom>
          <a:noFill/>
        </p:spPr>
        <p:txBody>
          <a:bodyPr wrap="square" rtlCol="0">
            <a:spAutoFit/>
          </a:bodyPr>
          <a:lstStyle/>
          <a:p>
            <a:pPr algn="ctr"/>
            <a:r>
              <a:rPr lang="en-US" sz="1500" b="1" dirty="0" smtClean="0">
                <a:solidFill>
                  <a:srgbClr val="FFFF00"/>
                </a:solidFill>
              </a:rPr>
              <a:t>p = 0.0037</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6143868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000" dirty="0" smtClean="0"/>
              <a:t>(January 2000 – June 2012) </a:t>
            </a:r>
            <a:r>
              <a:rPr lang="en-US" sz="2800" dirty="0" smtClean="0"/>
              <a:t/>
            </a:r>
            <a:br>
              <a:rPr lang="en-US" sz="2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839113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 </a:t>
            </a:r>
            <a:r>
              <a:rPr lang="en-US" sz="2000" dirty="0" smtClean="0"/>
              <a:t>(January 2000 – June 2012)</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1550894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 </a:t>
            </a:r>
            <a:r>
              <a:rPr lang="en-US" sz="2000" dirty="0" smtClean="0"/>
              <a:t>(January 2000 – June 2012) </a:t>
            </a:r>
            <a:r>
              <a:rPr lang="en-US" sz="2800" dirty="0" smtClean="0"/>
              <a:t/>
            </a:r>
            <a:br>
              <a:rPr lang="en-US" sz="2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Cardiac Output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4572000"/>
            <a:ext cx="1828800" cy="323165"/>
          </a:xfrm>
          <a:prstGeom prst="rect">
            <a:avLst/>
          </a:prstGeom>
          <a:noFill/>
        </p:spPr>
        <p:txBody>
          <a:bodyPr wrap="square" rtlCol="0">
            <a:spAutoFit/>
          </a:bodyPr>
          <a:lstStyle/>
          <a:p>
            <a:pPr algn="ctr"/>
            <a:r>
              <a:rPr lang="en-US" sz="1500" b="1" dirty="0" smtClean="0">
                <a:solidFill>
                  <a:srgbClr val="FFFF00"/>
                </a:solidFill>
              </a:rPr>
              <a:t>p = 0.0011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1672950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 </a:t>
            </a:r>
            <a:r>
              <a:rPr lang="en-US" sz="2000" dirty="0" smtClean="0"/>
              <a:t>(January 2000 – June 2012) </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FVC (% predicted)</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0" y="47244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7382754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br>
              <a:rPr lang="en-US" sz="2000" dirty="0" smtClean="0"/>
            </a:br>
            <a:r>
              <a:rPr lang="en-US" sz="2400" dirty="0" smtClean="0"/>
              <a:t>Risk Factors For 1 Year Mortality with 95% Confidence Limits </a:t>
            </a:r>
            <a:br>
              <a:rPr lang="en-US" sz="2400" dirty="0" smtClean="0"/>
            </a:br>
            <a:r>
              <a:rPr lang="en-US" sz="2400" dirty="0" smtClean="0">
                <a:solidFill>
                  <a:srgbClr val="FFFF00"/>
                </a:solidFill>
              </a:rPr>
              <a:t>Recipient Creatinine at Transplant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3962400"/>
            <a:ext cx="1828800" cy="323165"/>
          </a:xfrm>
          <a:prstGeom prst="rect">
            <a:avLst/>
          </a:prstGeom>
          <a:noFill/>
        </p:spPr>
        <p:txBody>
          <a:bodyPr wrap="square" rtlCol="0">
            <a:spAutoFit/>
          </a:bodyPr>
          <a:lstStyle/>
          <a:p>
            <a:pPr algn="ctr"/>
            <a:r>
              <a:rPr lang="en-US" sz="1500" b="1" dirty="0" smtClean="0">
                <a:solidFill>
                  <a:srgbClr val="FFFF00"/>
                </a:solidFill>
              </a:rPr>
              <a:t>p = 0.0022</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5074405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lstStyle/>
          <a:p>
            <a:r>
              <a:rPr lang="en-US" sz="2600" dirty="0" smtClean="0"/>
              <a:t>Adult Lung Transplants </a:t>
            </a:r>
            <a:r>
              <a:rPr lang="en-US" sz="2000" dirty="0" smtClean="0"/>
              <a:t>(January 2000 – June 2012)</a:t>
            </a:r>
            <a:br>
              <a:rPr lang="en-US" sz="2000" dirty="0" smtClean="0"/>
            </a:br>
            <a:r>
              <a:rPr lang="en-US" sz="2400" dirty="0" smtClean="0">
                <a:solidFill>
                  <a:srgbClr val="FFFF00"/>
                </a:solidFill>
              </a:rPr>
              <a:t>Diagnosis = COPD/Emphysema</a:t>
            </a:r>
            <a:r>
              <a:rPr lang="en-US" sz="2400" dirty="0" smtClean="0"/>
              <a:t/>
            </a:r>
            <a:br>
              <a:rPr lang="en-US" sz="2400" dirty="0" smtClean="0"/>
            </a:br>
            <a:r>
              <a:rPr lang="en-US" sz="2400" dirty="0" smtClean="0"/>
              <a:t>Risk Factors For 1 Year Mortality</a:t>
            </a:r>
            <a:endParaRPr lang="en-US" sz="2400" dirty="0"/>
          </a:p>
        </p:txBody>
      </p:sp>
      <p:sp>
        <p:nvSpPr>
          <p:cNvPr id="9" name="TextBox 8"/>
          <p:cNvSpPr txBox="1"/>
          <p:nvPr/>
        </p:nvSpPr>
        <p:spPr>
          <a:xfrm>
            <a:off x="4640353" y="6210294"/>
            <a:ext cx="1828800" cy="430887"/>
          </a:xfrm>
          <a:prstGeom prst="rect">
            <a:avLst/>
          </a:prstGeom>
          <a:noFill/>
        </p:spPr>
        <p:txBody>
          <a:bodyPr wrap="square" rtlCol="0">
            <a:spAutoFit/>
          </a:bodyPr>
          <a:lstStyle/>
          <a:p>
            <a:pPr algn="ctr"/>
            <a:r>
              <a:rPr lang="en-US" sz="2200" b="1" dirty="0" smtClean="0">
                <a:solidFill>
                  <a:srgbClr val="FFFF00"/>
                </a:solidFill>
              </a:rPr>
              <a:t>N = 5,314</a:t>
            </a:r>
            <a:endParaRPr lang="en-US" sz="22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095" y="1372613"/>
            <a:ext cx="6334035" cy="474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19403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400" dirty="0" smtClean="0"/>
              <a:t/>
            </a:r>
            <a:br>
              <a:rPr lang="en-US" sz="2400" dirty="0" smtClean="0"/>
            </a:br>
            <a:r>
              <a:rPr lang="en-US" sz="2400" dirty="0" smtClean="0"/>
              <a:t>Indications for Bilateral/Double Lung Transplants </a:t>
            </a:r>
            <a:r>
              <a:rPr lang="en-US" sz="2000" dirty="0" smtClean="0"/>
              <a:t/>
            </a:r>
            <a:br>
              <a:rPr lang="en-US" sz="2000" dirty="0" smtClean="0"/>
            </a:br>
            <a:r>
              <a:rPr lang="en-US" sz="2000" dirty="0" smtClean="0"/>
              <a:t>(Transplants: January 1995 – June 2013)</a:t>
            </a:r>
            <a:endParaRPr lang="en-US" sz="20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06155290"/>
              </p:ext>
            </p:extLst>
          </p:nvPr>
        </p:nvGraphicFramePr>
        <p:xfrm>
          <a:off x="533400" y="1371600"/>
          <a:ext cx="8229600" cy="4343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4800600" y="6174091"/>
            <a:ext cx="4038600" cy="553998"/>
          </a:xfrm>
          <a:prstGeom prst="rect">
            <a:avLst/>
          </a:prstGeom>
          <a:noFill/>
        </p:spPr>
        <p:txBody>
          <a:bodyPr wrap="square" lIns="0" tIns="0" rIns="0" bIns="0" rtlCol="0">
            <a:spAutoFit/>
          </a:bodyPr>
          <a:lstStyle/>
          <a:p>
            <a:r>
              <a:rPr lang="en-US" sz="1200" b="1" dirty="0" smtClean="0">
                <a:solidFill>
                  <a:srgbClr val="FFFF00"/>
                </a:solidFill>
              </a:rPr>
              <a:t>For some </a:t>
            </a:r>
            <a:r>
              <a:rPr lang="en-US" sz="1200" b="1" dirty="0" err="1" smtClean="0">
                <a:solidFill>
                  <a:srgbClr val="FFFF00"/>
                </a:solidFill>
              </a:rPr>
              <a:t>retransplants</a:t>
            </a:r>
            <a:r>
              <a:rPr lang="en-US" sz="1200" b="1" dirty="0" smtClean="0">
                <a:solidFill>
                  <a:srgbClr val="FFFF00"/>
                </a:solidFill>
              </a:rPr>
              <a:t>, diagnosis other than retransplant was reported, so the total percentage of retransplants may be greater.</a:t>
            </a:r>
            <a:endParaRPr lang="en-US" sz="1200" b="1" dirty="0">
              <a:solidFill>
                <a:srgbClr val="FFFF00"/>
              </a:solidFill>
            </a:endParaRPr>
          </a:p>
        </p:txBody>
      </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2000 – June 2012)</a:t>
            </a:r>
            <a:br>
              <a:rPr lang="en-US" sz="2000" dirty="0" smtClean="0"/>
            </a:br>
            <a:r>
              <a:rPr lang="en-US" sz="2400" dirty="0" smtClean="0">
                <a:solidFill>
                  <a:srgbClr val="FFFF00"/>
                </a:solidFill>
              </a:rPr>
              <a:t>Diagnosis = COPD/Emphysema </a:t>
            </a:r>
            <a:r>
              <a:rPr lang="en-US" sz="2400" dirty="0" smtClean="0"/>
              <a:t/>
            </a:r>
            <a:br>
              <a:rPr lang="en-US" sz="24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16199508"/>
              </p:ext>
            </p:extLst>
          </p:nvPr>
        </p:nvGraphicFramePr>
        <p:xfrm>
          <a:off x="304800" y="1676400"/>
          <a:ext cx="8305800" cy="2895601"/>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a:t>Recipient age</a:t>
                      </a:r>
                      <a:endParaRPr lang="en-US" sz="1800" dirty="0"/>
                    </a:p>
                  </a:txBody>
                  <a:tcPr marL="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Cardiac output</a:t>
                      </a:r>
                      <a:endParaRPr lang="en-US" sz="1800" dirty="0" smtClean="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endParaRPr lang="en-US" sz="1800" dirty="0"/>
                    </a:p>
                  </a:txBody>
                  <a:tcPr marL="0" marR="0" marT="0" marB="0">
                    <a:lnL>
                      <a:noFill/>
                    </a:lnL>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 FVC % predicted</a:t>
                      </a:r>
                      <a:endParaRPr lang="en-US" sz="1800" dirty="0" smtClean="0"/>
                    </a:p>
                  </a:txBody>
                  <a:tcPr marL="0" marR="0" marT="0" marB="0">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a:t>
                      </a:r>
                      <a:r>
                        <a:rPr lang="en-US" sz="1800" b="1" baseline="0" dirty="0" smtClean="0"/>
                        <a:t> height</a:t>
                      </a:r>
                      <a:endParaRPr lang="en-US" sz="1800" b="1" dirty="0" smtClean="0"/>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rtl="0" fontAlgn="t"/>
                      <a:r>
                        <a:rPr lang="en-US" sz="1800" b="1" i="0" u="none" strike="noStrike" kern="1200" baseline="0" dirty="0" smtClean="0">
                          <a:solidFill>
                            <a:schemeClr val="tx1"/>
                          </a:solidFill>
                          <a:latin typeface="+mn-lt"/>
                          <a:ea typeface="+mn-ea"/>
                          <a:cs typeface="+mn-cs"/>
                        </a:rPr>
                        <a:t>Recipient FEV1 % predicted</a:t>
                      </a:r>
                      <a:endParaRPr lang="en-US" sz="1800" b="1" dirty="0"/>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r h="553348">
                <a:tc>
                  <a:txBody>
                    <a:bodyPr/>
                    <a:lstStyle/>
                    <a:p>
                      <a:pPr rtl="0" fontAlgn="t"/>
                      <a:r>
                        <a:rPr lang="en-US" sz="1800" b="1" dirty="0"/>
                        <a:t>Recipient oxygen required at rest</a:t>
                      </a:r>
                      <a:endParaRPr lang="en-US" sz="1800" dirty="0"/>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rtl="0" fontAlgn="t"/>
                      <a:endParaRPr lang="en-US" sz="1800" b="1" dirty="0"/>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622847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r>
              <a:rPr lang="en-US" sz="2800" dirty="0" smtClean="0"/>
              <a:t/>
            </a:r>
            <a:br>
              <a:rPr lang="en-US" sz="2800" dirty="0" smtClean="0"/>
            </a:br>
            <a:r>
              <a:rPr lang="en-US" sz="2400" dirty="0" smtClean="0">
                <a:solidFill>
                  <a:srgbClr val="FFFF00"/>
                </a:solidFill>
              </a:rPr>
              <a:t>Diagnosis = COPD/Emphysema</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0696556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br>
              <a:rPr lang="en-US" sz="2000" dirty="0" smtClean="0"/>
            </a:br>
            <a:r>
              <a:rPr lang="en-US" sz="2400" dirty="0" smtClean="0">
                <a:solidFill>
                  <a:srgbClr val="FFFF00"/>
                </a:solidFill>
              </a:rPr>
              <a:t>Diagnosis = COPD/Emphysema</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648200"/>
            <a:ext cx="1828800" cy="323165"/>
          </a:xfrm>
          <a:prstGeom prst="rect">
            <a:avLst/>
          </a:prstGeom>
          <a:noFill/>
        </p:spPr>
        <p:txBody>
          <a:bodyPr wrap="square" rtlCol="0">
            <a:spAutoFit/>
          </a:bodyPr>
          <a:lstStyle/>
          <a:p>
            <a:r>
              <a:rPr lang="en-US" sz="1500" b="1" dirty="0" smtClean="0">
                <a:solidFill>
                  <a:srgbClr val="FFFF00"/>
                </a:solidFill>
              </a:rPr>
              <a:t>p = 0.0016</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9899393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br>
              <a:rPr lang="en-US" sz="2000" dirty="0" smtClean="0"/>
            </a:br>
            <a:r>
              <a:rPr lang="en-US" sz="2400" dirty="0" smtClean="0">
                <a:solidFill>
                  <a:srgbClr val="FFFF00"/>
                </a:solidFill>
              </a:rPr>
              <a:t>Diagnosis = COPD/Emphysema</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Donor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 0.0321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3498192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br>
              <a:rPr lang="en-US" sz="2000" dirty="0" smtClean="0"/>
            </a:br>
            <a:r>
              <a:rPr lang="en-US" sz="2400" dirty="0" smtClean="0">
                <a:solidFill>
                  <a:srgbClr val="FFFF00"/>
                </a:solidFill>
              </a:rPr>
              <a:t>Diagnosis = COPD/Emphysema</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724400"/>
            <a:ext cx="1828800" cy="323165"/>
          </a:xfrm>
          <a:prstGeom prst="rect">
            <a:avLst/>
          </a:prstGeom>
          <a:noFill/>
        </p:spPr>
        <p:txBody>
          <a:bodyPr wrap="square" rtlCol="0">
            <a:spAutoFit/>
          </a:bodyPr>
          <a:lstStyle/>
          <a:p>
            <a:r>
              <a:rPr lang="en-US" sz="1500" b="1" dirty="0" smtClean="0">
                <a:solidFill>
                  <a:srgbClr val="FFFF00"/>
                </a:solidFill>
              </a:rPr>
              <a:t>p = 0.0192</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6225072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br>
              <a:rPr lang="en-US" sz="2000" dirty="0" smtClean="0"/>
            </a:br>
            <a:r>
              <a:rPr lang="en-US" sz="2400" dirty="0" smtClean="0">
                <a:solidFill>
                  <a:srgbClr val="FFFF00"/>
                </a:solidFill>
              </a:rPr>
              <a:t>Diagnosis = COPD/Emphysema</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Cardiac Output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133600"/>
            <a:ext cx="1828800" cy="323165"/>
          </a:xfrm>
          <a:prstGeom prst="rect">
            <a:avLst/>
          </a:prstGeom>
          <a:noFill/>
        </p:spPr>
        <p:txBody>
          <a:bodyPr wrap="square" rtlCol="0">
            <a:spAutoFit/>
          </a:bodyPr>
          <a:lstStyle/>
          <a:p>
            <a:pPr algn="ctr"/>
            <a:r>
              <a:rPr lang="en-US" sz="1500" b="1" dirty="0" smtClean="0">
                <a:solidFill>
                  <a:srgbClr val="FFFF00"/>
                </a:solidFill>
              </a:rPr>
              <a:t>p = 0.0063</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4797673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00200"/>
          </a:xfrm>
        </p:spPr>
        <p:txBody>
          <a:bodyPr/>
          <a:lstStyle/>
          <a:p>
            <a:r>
              <a:rPr lang="en-US" sz="2600" dirty="0" smtClean="0"/>
              <a:t>Adult Lung Transplants </a:t>
            </a:r>
            <a:r>
              <a:rPr lang="en-US" sz="2000" dirty="0" smtClean="0"/>
              <a:t>(January 2000 – June 2012) </a:t>
            </a:r>
            <a:r>
              <a:rPr lang="en-US" sz="1800" dirty="0" smtClean="0"/>
              <a:t/>
            </a:r>
            <a:br>
              <a:rPr lang="en-US" sz="1800" dirty="0" smtClean="0"/>
            </a:br>
            <a:r>
              <a:rPr lang="en-US" sz="2400" dirty="0">
                <a:solidFill>
                  <a:srgbClr val="FFFF00"/>
                </a:solidFill>
              </a:rPr>
              <a:t>Diagnosis = COPD/Emphysema</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FVC (% predicted)</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0" y="4724400"/>
            <a:ext cx="1828800" cy="323165"/>
          </a:xfrm>
          <a:prstGeom prst="rect">
            <a:avLst/>
          </a:prstGeom>
          <a:noFill/>
        </p:spPr>
        <p:txBody>
          <a:bodyPr wrap="square" rtlCol="0">
            <a:spAutoFit/>
          </a:bodyPr>
          <a:lstStyle/>
          <a:p>
            <a:pPr algn="ctr"/>
            <a:r>
              <a:rPr lang="en-US" sz="1500" b="1" dirty="0" smtClean="0">
                <a:solidFill>
                  <a:srgbClr val="FFFF00"/>
                </a:solidFill>
              </a:rPr>
              <a:t>p = 0.0310</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888052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br>
              <a:rPr lang="en-US" sz="2000" dirty="0" smtClean="0"/>
            </a:br>
            <a:r>
              <a:rPr lang="en-US" sz="2400" dirty="0">
                <a:solidFill>
                  <a:srgbClr val="FFFF00"/>
                </a:solidFill>
              </a:rPr>
              <a:t>Diagnosis = COPD/Emphysema</a:t>
            </a:r>
            <a:r>
              <a:rPr lang="en-US" sz="2000" dirty="0" smtClean="0"/>
              <a:t/>
            </a:r>
            <a:br>
              <a:rPr lang="en-US" sz="2000" dirty="0" smtClean="0"/>
            </a:br>
            <a:r>
              <a:rPr lang="en-US" sz="2400" dirty="0" smtClean="0"/>
              <a:t>Risk Factors For 1 Year Mortality with 95% Confidence Limits </a:t>
            </a:r>
            <a:br>
              <a:rPr lang="en-US" sz="2400" dirty="0" smtClean="0"/>
            </a:br>
            <a:r>
              <a:rPr lang="en-US" altLang="en-US" sz="2400" dirty="0" smtClean="0">
                <a:solidFill>
                  <a:srgbClr val="FFFF00"/>
                </a:solidFill>
              </a:rPr>
              <a:t>Recipient </a:t>
            </a:r>
            <a:r>
              <a:rPr lang="en-US" altLang="en-US" sz="2400" dirty="0">
                <a:solidFill>
                  <a:srgbClr val="FFFF00"/>
                </a:solidFill>
              </a:rPr>
              <a:t>FEV1 (% predicted)</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3962400"/>
            <a:ext cx="1828800" cy="323165"/>
          </a:xfrm>
          <a:prstGeom prst="rect">
            <a:avLst/>
          </a:prstGeom>
          <a:noFill/>
        </p:spPr>
        <p:txBody>
          <a:bodyPr wrap="square" rtlCol="0">
            <a:spAutoFit/>
          </a:bodyPr>
          <a:lstStyle/>
          <a:p>
            <a:pPr algn="ctr"/>
            <a:r>
              <a:rPr lang="en-US" sz="1500" b="1" dirty="0" smtClean="0">
                <a:solidFill>
                  <a:srgbClr val="FFFF00"/>
                </a:solidFill>
              </a:rPr>
              <a:t>p = 0.0262</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628388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2000 – June 2012)</a:t>
            </a:r>
            <a:br>
              <a:rPr lang="en-US" sz="2000" dirty="0" smtClean="0"/>
            </a:br>
            <a:r>
              <a:rPr lang="en-US" sz="2000" dirty="0" smtClean="0"/>
              <a:t>Diagnosis =</a:t>
            </a:r>
            <a:r>
              <a:rPr lang="en-US" sz="2400" dirty="0" smtClean="0">
                <a:solidFill>
                  <a:srgbClr val="FFFF00"/>
                </a:solidFill>
              </a:rPr>
              <a:t> IPF</a:t>
            </a:r>
            <a:r>
              <a:rPr lang="en-US" sz="2400" dirty="0" smtClean="0"/>
              <a:t/>
            </a:r>
            <a:br>
              <a:rPr lang="en-US" sz="2400" dirty="0" smtClean="0"/>
            </a:br>
            <a:r>
              <a:rPr lang="en-US" sz="2400" dirty="0" smtClean="0"/>
              <a:t>Risk Factors For 1 Year Mortality</a:t>
            </a:r>
            <a:endParaRPr lang="en-US" sz="2400" dirty="0"/>
          </a:p>
        </p:txBody>
      </p:sp>
      <p:sp>
        <p:nvSpPr>
          <p:cNvPr id="9" name="TextBox 8"/>
          <p:cNvSpPr txBox="1"/>
          <p:nvPr/>
        </p:nvSpPr>
        <p:spPr>
          <a:xfrm>
            <a:off x="4800600" y="6123708"/>
            <a:ext cx="1828800" cy="461665"/>
          </a:xfrm>
          <a:prstGeom prst="rect">
            <a:avLst/>
          </a:prstGeom>
          <a:noFill/>
        </p:spPr>
        <p:txBody>
          <a:bodyPr wrap="square" rtlCol="0">
            <a:spAutoFit/>
          </a:bodyPr>
          <a:lstStyle/>
          <a:p>
            <a:pPr algn="ctr"/>
            <a:r>
              <a:rPr lang="en-US" sz="2400" b="1" dirty="0" smtClean="0">
                <a:solidFill>
                  <a:srgbClr val="FFFF00"/>
                </a:solidFill>
              </a:rPr>
              <a:t>N = 5,004</a:t>
            </a:r>
            <a:endParaRPr lang="en-US" sz="24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854" y="1392424"/>
            <a:ext cx="6346517" cy="475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7285670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2000 – June 2012)</a:t>
            </a:r>
            <a:r>
              <a:rPr lang="en-US" sz="2800" dirty="0" smtClean="0"/>
              <a:t/>
            </a:r>
            <a:br>
              <a:rPr lang="en-US" sz="2800" dirty="0" smtClean="0"/>
            </a:br>
            <a:r>
              <a:rPr lang="en-US" sz="2400" dirty="0" smtClean="0">
                <a:solidFill>
                  <a:srgbClr val="FFFF00"/>
                </a:solidFill>
              </a:rPr>
              <a:t>Diagnosis = IPF </a:t>
            </a:r>
            <a:r>
              <a:rPr lang="en-US" sz="2400" dirty="0" smtClean="0"/>
              <a:t/>
            </a:r>
            <a:br>
              <a:rPr lang="en-US" sz="24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05497938"/>
              </p:ext>
            </p:extLst>
          </p:nvPr>
        </p:nvGraphicFramePr>
        <p:xfrm>
          <a:off x="304800" y="1676400"/>
          <a:ext cx="8305800" cy="2342253"/>
        </p:xfrm>
        <a:graphic>
          <a:graphicData uri="http://schemas.openxmlformats.org/drawingml/2006/table">
            <a:tbl>
              <a:tblPr firstRow="1" bandRow="1">
                <a:tableStyleId>{C083E6E3-FA7D-4D7B-A595-EF9225AFEA82}</a:tableStyleId>
              </a:tblPr>
              <a:tblGrid>
                <a:gridCol w="4267200"/>
                <a:gridCol w="4038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a:t>Recipient age</a:t>
                      </a:r>
                      <a:endParaRPr lang="en-US" sz="1800"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Recipient oxygen required at rest</a:t>
                      </a:r>
                      <a:endParaRPr lang="en-US" sz="1800" dirty="0" smtClean="0"/>
                    </a:p>
                    <a:p>
                      <a:endParaRPr lang="en-US" dirty="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endParaRPr lang="en-US" sz="1800" dirty="0" smtClean="0"/>
                    </a:p>
                    <a:p>
                      <a:pPr rtl="0" fontAlgn="t"/>
                      <a:endParaRPr lang="en-US" sz="1800" dirty="0"/>
                    </a:p>
                  </a:txBody>
                  <a:tcPr marL="45720" marR="0" marT="0" marB="0">
                    <a:lnL>
                      <a:noFill/>
                    </a:lnL>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Bilirubin</a:t>
                      </a:r>
                    </a:p>
                  </a:txBody>
                  <a:tcPr marL="0" marR="0" marT="0" marB="0">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 height</a:t>
                      </a:r>
                      <a:endParaRPr lang="en-US" sz="1800"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Creatinine</a:t>
                      </a:r>
                      <a:endParaRPr lang="en-US" b="1" dirty="0" smtClean="0"/>
                    </a:p>
                  </a:txBody>
                  <a:tcPr marL="0" marR="0" marT="0" marB="0">
                    <a:solidFill>
                      <a:schemeClr val="bg2"/>
                    </a:solidFill>
                  </a:tcPr>
                </a:tc>
              </a:tr>
            </a:tbl>
          </a:graphicData>
        </a:graphic>
      </p:graphicFrame>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91113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Adult Lung Transplants</a:t>
            </a:r>
            <a:r>
              <a:rPr lang="en-US" sz="3200" dirty="0" smtClean="0"/>
              <a:t/>
            </a:r>
            <a:br>
              <a:rPr lang="en-US" sz="3200" dirty="0" smtClean="0"/>
            </a:br>
            <a:r>
              <a:rPr lang="en-US" sz="2400" dirty="0" smtClean="0"/>
              <a:t>Major Indications by Year (%)</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13112943"/>
              </p:ext>
            </p:extLst>
          </p:nvPr>
        </p:nvGraphicFramePr>
        <p:xfrm>
          <a:off x="2286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4800600" y="6174091"/>
            <a:ext cx="4038600" cy="553998"/>
          </a:xfrm>
          <a:prstGeom prst="rect">
            <a:avLst/>
          </a:prstGeom>
          <a:noFill/>
        </p:spPr>
        <p:txBody>
          <a:bodyPr wrap="square" lIns="0" tIns="0" rIns="0" bIns="0" rtlCol="0">
            <a:spAutoFit/>
          </a:bodyPr>
          <a:lstStyle/>
          <a:p>
            <a:r>
              <a:rPr lang="en-US" sz="1200" b="1" dirty="0" smtClean="0">
                <a:solidFill>
                  <a:srgbClr val="FFFF00"/>
                </a:solidFill>
              </a:rPr>
              <a:t>For some </a:t>
            </a:r>
            <a:r>
              <a:rPr lang="en-US" sz="1200" b="1" dirty="0" err="1" smtClean="0">
                <a:solidFill>
                  <a:srgbClr val="FFFF00"/>
                </a:solidFill>
              </a:rPr>
              <a:t>retransplants</a:t>
            </a:r>
            <a:r>
              <a:rPr lang="en-US" sz="1200" b="1" dirty="0" smtClean="0">
                <a:solidFill>
                  <a:srgbClr val="FFFF00"/>
                </a:solidFill>
              </a:rPr>
              <a:t>, diagnosis other than retransplant was reported, so the total percentage of retransplants may be greater.</a:t>
            </a:r>
            <a:endParaRPr lang="en-US" sz="1200" b="1" dirty="0">
              <a:solidFill>
                <a:srgbClr val="FFFF00"/>
              </a:solidFill>
            </a:endParaRPr>
          </a:p>
        </p:txBody>
      </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br>
              <a:rPr lang="en-US" sz="2000" dirty="0" smtClean="0"/>
            </a:br>
            <a:r>
              <a:rPr lang="en-US" sz="2600" dirty="0" smtClean="0">
                <a:solidFill>
                  <a:srgbClr val="FFFF00"/>
                </a:solidFill>
              </a:rPr>
              <a:t>Diagnosis =</a:t>
            </a:r>
            <a:r>
              <a:rPr lang="en-US" sz="2400" dirty="0" smtClean="0">
                <a:solidFill>
                  <a:srgbClr val="FFFF00"/>
                </a:solidFill>
              </a:rPr>
              <a:t> IPF </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692595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br>
              <a:rPr lang="en-US" sz="2000" dirty="0" smtClean="0"/>
            </a:br>
            <a:r>
              <a:rPr lang="en-US" sz="2400" dirty="0" smtClean="0">
                <a:solidFill>
                  <a:srgbClr val="FFFF00"/>
                </a:solidFill>
              </a:rPr>
              <a:t>Diagnosis = IPF </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1655916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br>
              <a:rPr lang="en-US" sz="2000" dirty="0" smtClean="0"/>
            </a:br>
            <a:r>
              <a:rPr lang="en-US" sz="2400" dirty="0" smtClean="0">
                <a:solidFill>
                  <a:srgbClr val="FFFF00"/>
                </a:solidFill>
              </a:rPr>
              <a:t>Diagnosis = IPF </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Donor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5720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6437708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r>
              <a:rPr lang="en-US" sz="2800" dirty="0" smtClean="0"/>
              <a:t/>
            </a:r>
            <a:br>
              <a:rPr lang="en-US" sz="2800" dirty="0" smtClean="0"/>
            </a:br>
            <a:r>
              <a:rPr lang="en-US" sz="2400" dirty="0" smtClean="0">
                <a:solidFill>
                  <a:srgbClr val="FFFF00"/>
                </a:solidFill>
              </a:rPr>
              <a:t>Diagnosis = IPF </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724400"/>
            <a:ext cx="1828800" cy="323165"/>
          </a:xfrm>
          <a:prstGeom prst="rect">
            <a:avLst/>
          </a:prstGeom>
          <a:noFill/>
        </p:spPr>
        <p:txBody>
          <a:bodyPr wrap="square" rtlCol="0">
            <a:spAutoFit/>
          </a:bodyPr>
          <a:lstStyle/>
          <a:p>
            <a:r>
              <a:rPr lang="en-US" sz="1500" b="1" dirty="0" smtClean="0">
                <a:solidFill>
                  <a:srgbClr val="FFFF00"/>
                </a:solidFill>
              </a:rPr>
              <a:t>p = 0.0020</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1213646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br>
              <a:rPr lang="en-US" sz="2000" dirty="0" smtClean="0"/>
            </a:br>
            <a:r>
              <a:rPr lang="en-US" sz="2400" dirty="0" smtClean="0">
                <a:solidFill>
                  <a:srgbClr val="FFFF00"/>
                </a:solidFill>
              </a:rPr>
              <a:t>Diagnosis = IPF </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Recipient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39624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8916204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2012)</a:t>
            </a:r>
            <a:br>
              <a:rPr lang="en-US" sz="2000" dirty="0" smtClean="0"/>
            </a:br>
            <a:r>
              <a:rPr lang="en-US" sz="2400" dirty="0" smtClean="0">
                <a:solidFill>
                  <a:srgbClr val="FFFF00"/>
                </a:solidFill>
              </a:rPr>
              <a:t>Diagnosis = IPF</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Recipient Creatinine at Transplant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3962400"/>
            <a:ext cx="1828800" cy="323165"/>
          </a:xfrm>
          <a:prstGeom prst="rect">
            <a:avLst/>
          </a:prstGeom>
          <a:noFill/>
        </p:spPr>
        <p:txBody>
          <a:bodyPr wrap="square" rtlCol="0">
            <a:spAutoFit/>
          </a:bodyPr>
          <a:lstStyle/>
          <a:p>
            <a:pPr algn="ctr"/>
            <a:r>
              <a:rPr lang="en-US" sz="1500" b="1" dirty="0" smtClean="0">
                <a:solidFill>
                  <a:srgbClr val="FFFF00"/>
                </a:solidFill>
              </a:rPr>
              <a:t>p = 0.0037</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6036894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2600" dirty="0" smtClean="0"/>
              <a:t>Adult Lung Transplants </a:t>
            </a:r>
            <a:r>
              <a:rPr lang="en-US" sz="2000" dirty="0" smtClean="0"/>
              <a:t>(January 2000 – June 2008)</a:t>
            </a:r>
            <a:r>
              <a:rPr lang="en-US" sz="2600" dirty="0" smtClean="0"/>
              <a:t/>
            </a:r>
            <a:br>
              <a:rPr lang="en-US" sz="2600" dirty="0" smtClean="0"/>
            </a:br>
            <a:r>
              <a:rPr lang="en-US" sz="2400" dirty="0" smtClean="0"/>
              <a:t>Risk Factors For 5 Year Mortality</a:t>
            </a:r>
            <a:endParaRPr lang="en-US" sz="2400" dirty="0"/>
          </a:p>
        </p:txBody>
      </p:sp>
      <p:sp>
        <p:nvSpPr>
          <p:cNvPr id="9" name="TextBox 8"/>
          <p:cNvSpPr txBox="1"/>
          <p:nvPr/>
        </p:nvSpPr>
        <p:spPr>
          <a:xfrm>
            <a:off x="7517243" y="5915959"/>
            <a:ext cx="1828800" cy="461665"/>
          </a:xfrm>
          <a:prstGeom prst="rect">
            <a:avLst/>
          </a:prstGeom>
          <a:noFill/>
        </p:spPr>
        <p:txBody>
          <a:bodyPr wrap="square" rtlCol="0">
            <a:spAutoFit/>
          </a:bodyPr>
          <a:lstStyle/>
          <a:p>
            <a:pPr algn="ctr"/>
            <a:r>
              <a:rPr lang="en-US" sz="2400" b="1" dirty="0" smtClean="0">
                <a:solidFill>
                  <a:srgbClr val="FFFF00"/>
                </a:solidFill>
              </a:rPr>
              <a:t>N = 9,930</a:t>
            </a:r>
            <a:endParaRPr lang="en-US" sz="2400" b="1" dirty="0">
              <a:solidFill>
                <a:srgbClr val="FFFF00"/>
              </a:solidFill>
            </a:endParaRPr>
          </a:p>
        </p:txBody>
      </p:sp>
      <p:sp>
        <p:nvSpPr>
          <p:cNvPr id="15" name="TextBox 14"/>
          <p:cNvSpPr txBox="1"/>
          <p:nvPr/>
        </p:nvSpPr>
        <p:spPr>
          <a:xfrm>
            <a:off x="5029200" y="6354541"/>
            <a:ext cx="3962400" cy="461665"/>
          </a:xfrm>
          <a:prstGeom prst="rect">
            <a:avLst/>
          </a:prstGeom>
          <a:noFill/>
        </p:spPr>
        <p:txBody>
          <a:bodyPr wrap="square" rtlCol="0">
            <a:spAutoFit/>
          </a:bodyPr>
          <a:lstStyle/>
          <a:p>
            <a:r>
              <a:rPr lang="en-US" sz="1200" b="1" dirty="0" smtClean="0"/>
              <a:t>* </a:t>
            </a:r>
            <a:r>
              <a:rPr lang="en-US" sz="1200" b="1" dirty="0"/>
              <a:t>Retransplant includes those with a retransplant diagnosis or a previous transplant was </a:t>
            </a:r>
            <a:r>
              <a:rPr lang="en-US" sz="1200" b="1" dirty="0" smtClean="0"/>
              <a:t>reported</a:t>
            </a:r>
            <a:endParaRPr lang="en-US" sz="1200" dirty="0"/>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20209"/>
            <a:ext cx="6705600" cy="502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9815140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181896424"/>
              </p:ext>
            </p:extLst>
          </p:nvPr>
        </p:nvGraphicFramePr>
        <p:xfrm>
          <a:off x="304800" y="1676400"/>
          <a:ext cx="8305800" cy="2342253"/>
        </p:xfrm>
        <a:graphic>
          <a:graphicData uri="http://schemas.openxmlformats.org/drawingml/2006/table">
            <a:tbl>
              <a:tblPr firstRow="1" bandRow="1">
                <a:tableStyleId>{C083E6E3-FA7D-4D7B-A595-EF9225AFEA82}</a:tableStyleId>
              </a:tblPr>
              <a:tblGrid>
                <a:gridCol w="4267200"/>
                <a:gridCol w="4038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a:t>Recipient age</a:t>
                      </a:r>
                      <a:endParaRPr lang="en-US" sz="1800"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Recipient oxygen required at rest</a:t>
                      </a:r>
                      <a:endParaRPr lang="en-US" sz="1800" dirty="0" smtClean="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45720" marR="0" marT="0" marB="0">
                    <a:lnL>
                      <a:noFill/>
                    </a:lnL>
                    <a:lnB>
                      <a:noFill/>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Cardiac</a:t>
                      </a:r>
                      <a:r>
                        <a:rPr lang="en-US" sz="1800" b="1" baseline="0" dirty="0" smtClean="0"/>
                        <a:t> output</a:t>
                      </a:r>
                      <a:endParaRPr lang="en-US"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marL="0" marR="0" marT="0" marB="0">
                    <a:lnB>
                      <a:noFill/>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Height difference</a:t>
                      </a:r>
                      <a:endParaRPr lang="en-US" dirty="0" smtClean="0"/>
                    </a:p>
                  </a:txBody>
                  <a:tcPr marL="45720" marR="0" marT="0" marB="0">
                    <a:lnL>
                      <a:noFill/>
                    </a:lnL>
                    <a:lnT>
                      <a:noFill/>
                    </a:lnT>
                    <a:lnB>
                      <a:noFill/>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marL="0" marR="0" marT="0" marB="0">
                    <a:lnT>
                      <a:noFill/>
                    </a:lnT>
                    <a:lnB>
                      <a:noFill/>
                    </a:lnB>
                    <a:solidFill>
                      <a:schemeClr val="bg2"/>
                    </a:solidFill>
                  </a:tcPr>
                </a:tc>
              </a:tr>
            </a:tbl>
          </a:graphicData>
        </a:graphic>
      </p:graphicFrame>
      <p:sp>
        <p:nvSpPr>
          <p:cNvPr id="14" name="Title 1"/>
          <p:cNvSpPr txBox="1">
            <a:spLocks/>
          </p:cNvSpPr>
          <p:nvPr/>
        </p:nvSpPr>
        <p:spPr bwMode="auto">
          <a:xfrm>
            <a:off x="0" y="3048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sz="2600" b="1" dirty="0" smtClean="0"/>
              <a:t>Adult Lung Transplants </a:t>
            </a:r>
            <a:r>
              <a:rPr lang="en-US" sz="2000" b="1" dirty="0" smtClean="0"/>
              <a:t>(January 2000 – June 2008)</a:t>
            </a:r>
          </a:p>
          <a:p>
            <a:pPr lvl="0" algn="ctr" fontAlgn="base">
              <a:spcBef>
                <a:spcPct val="0"/>
              </a:spcBef>
              <a:spcAft>
                <a:spcPct val="0"/>
              </a:spcAft>
              <a:defRPr/>
            </a:pP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5 Year Mortality</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9432770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2000 – June 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5721283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2000 – June 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4572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52659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t>Adult Lung Transplants</a:t>
            </a:r>
            <a:r>
              <a:rPr lang="en-US" sz="3200" dirty="0" smtClean="0"/>
              <a:t/>
            </a:r>
            <a:br>
              <a:rPr lang="en-US" sz="3200" dirty="0" smtClean="0"/>
            </a:br>
            <a:r>
              <a:rPr lang="en-US" sz="2400" dirty="0" smtClean="0"/>
              <a:t>Major Indications by Year (Number)</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6115226"/>
              </p:ext>
            </p:extLst>
          </p:nvPr>
        </p:nvGraphicFramePr>
        <p:xfrm>
          <a:off x="15240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4800600" y="6174091"/>
            <a:ext cx="4038600" cy="553998"/>
          </a:xfrm>
          <a:prstGeom prst="rect">
            <a:avLst/>
          </a:prstGeom>
          <a:noFill/>
        </p:spPr>
        <p:txBody>
          <a:bodyPr wrap="square" lIns="0" tIns="0" rIns="0" bIns="0" rtlCol="0">
            <a:spAutoFit/>
          </a:bodyPr>
          <a:lstStyle/>
          <a:p>
            <a:r>
              <a:rPr lang="en-US" sz="1200" b="1" dirty="0" smtClean="0">
                <a:solidFill>
                  <a:srgbClr val="FFFF00"/>
                </a:solidFill>
              </a:rPr>
              <a:t>For some </a:t>
            </a:r>
            <a:r>
              <a:rPr lang="en-US" sz="1200" b="1" dirty="0" err="1" smtClean="0">
                <a:solidFill>
                  <a:srgbClr val="FFFF00"/>
                </a:solidFill>
              </a:rPr>
              <a:t>retransplants</a:t>
            </a:r>
            <a:r>
              <a:rPr lang="en-US" sz="1200" b="1" dirty="0" smtClean="0">
                <a:solidFill>
                  <a:srgbClr val="FFFF00"/>
                </a:solidFill>
              </a:rPr>
              <a:t>, diagnosis other than retransplant was reported, so the total number of retransplants may be greater.</a:t>
            </a:r>
            <a:endParaRPr lang="en-US" sz="1200" b="1" dirty="0">
              <a:solidFill>
                <a:srgbClr val="FFFF00"/>
              </a:solidFill>
            </a:endParaRPr>
          </a:p>
        </p:txBody>
      </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000" dirty="0" smtClean="0"/>
              <a:t>(January 2000 – June 2008) </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Height Difference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724400"/>
            <a:ext cx="1828800" cy="323165"/>
          </a:xfrm>
          <a:prstGeom prst="rect">
            <a:avLst/>
          </a:prstGeom>
          <a:noFill/>
        </p:spPr>
        <p:txBody>
          <a:bodyPr wrap="square" rtlCol="0">
            <a:spAutoFit/>
          </a:bodyPr>
          <a:lstStyle/>
          <a:p>
            <a:pPr algn="ctr"/>
            <a:r>
              <a:rPr lang="en-US" sz="1500" b="1" dirty="0" smtClean="0">
                <a:solidFill>
                  <a:srgbClr val="FFFF00"/>
                </a:solidFill>
              </a:rPr>
              <a:t>p = 0.0260</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5723160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2000 – June 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0.0013</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5342674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2000 – June 2008)</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Pre-Transplant Cardiac Output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45720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2285179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2000 – June 2008)</a:t>
            </a:r>
            <a:r>
              <a:rPr lang="en-US" sz="2800" dirty="0" smtClean="0"/>
              <a:t/>
            </a:r>
            <a:br>
              <a:rPr lang="en-US" sz="2800" dirty="0" smtClean="0"/>
            </a:br>
            <a:r>
              <a:rPr lang="en-US" sz="2400" dirty="0" smtClean="0"/>
              <a:t>Risk Factors For 5 Year Mortality</a:t>
            </a:r>
            <a:br>
              <a:rPr lang="en-US" sz="2400" dirty="0" smtClean="0"/>
            </a:br>
            <a:r>
              <a:rPr lang="en-US" sz="2400" dirty="0" smtClean="0"/>
              <a:t>Conditional on Survival to 1 Year</a:t>
            </a:r>
            <a:endParaRPr lang="en-US" sz="2400" dirty="0"/>
          </a:p>
        </p:txBody>
      </p:sp>
      <p:sp>
        <p:nvSpPr>
          <p:cNvPr id="9" name="TextBox 8"/>
          <p:cNvSpPr txBox="1"/>
          <p:nvPr/>
        </p:nvSpPr>
        <p:spPr>
          <a:xfrm>
            <a:off x="7313023" y="6260368"/>
            <a:ext cx="1828800" cy="461665"/>
          </a:xfrm>
          <a:prstGeom prst="rect">
            <a:avLst/>
          </a:prstGeom>
          <a:noFill/>
        </p:spPr>
        <p:txBody>
          <a:bodyPr wrap="square" rtlCol="0">
            <a:spAutoFit/>
          </a:bodyPr>
          <a:lstStyle/>
          <a:p>
            <a:pPr algn="ctr"/>
            <a:r>
              <a:rPr lang="en-US" sz="2400" b="1" dirty="0" smtClean="0">
                <a:solidFill>
                  <a:srgbClr val="FFFF00"/>
                </a:solidFill>
              </a:rPr>
              <a:t>N = 7,890</a:t>
            </a:r>
            <a:endParaRPr lang="en-US" sz="2400" b="1" dirty="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358983"/>
            <a:ext cx="6477000" cy="485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1229656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043070620"/>
              </p:ext>
            </p:extLst>
          </p:nvPr>
        </p:nvGraphicFramePr>
        <p:xfrm>
          <a:off x="304800" y="1676400"/>
          <a:ext cx="8305800" cy="2342253"/>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a:t>Recipient age</a:t>
                      </a:r>
                    </a:p>
                  </a:txBody>
                  <a:tcPr marL="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Recipient oxygen required at rest</a:t>
                      </a:r>
                    </a:p>
                    <a:p>
                      <a:endParaRPr lang="en-US" dirty="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0" marR="0" marT="0" marB="0">
                    <a:lnL>
                      <a:noFill/>
                    </a:lnL>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Cardiac output</a:t>
                      </a:r>
                    </a:p>
                  </a:txBody>
                  <a:tcPr marL="0" marR="0" marT="0" marB="0">
                    <a:solidFill>
                      <a:schemeClr val="bg2"/>
                    </a:solidFill>
                  </a:tcPr>
                </a:tc>
              </a:tr>
              <a:tr h="553348">
                <a:tc>
                  <a:txBody>
                    <a:bodyPr/>
                    <a:lstStyle/>
                    <a:p>
                      <a:pPr rtl="0" fontAlgn="t"/>
                      <a:r>
                        <a:rPr lang="en-US" sz="1800" b="1" dirty="0" smtClean="0"/>
                        <a:t>BMI difference</a:t>
                      </a:r>
                      <a:endParaRPr lang="en-US" sz="1800" b="1" dirty="0"/>
                    </a:p>
                  </a:txBody>
                  <a:tcPr marL="0" marR="0" marT="0" marB="0">
                    <a:lnL>
                      <a:noFill/>
                    </a:lnL>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PVR</a:t>
                      </a:r>
                    </a:p>
                  </a:txBody>
                  <a:tcPr marL="0" marR="0" marT="0" marB="0">
                    <a:solidFill>
                      <a:schemeClr val="bg2"/>
                    </a:solidFill>
                  </a:tcPr>
                </a:tc>
              </a:tr>
            </a:tbl>
          </a:graphicData>
        </a:graphic>
      </p:graphicFrame>
      <p:sp>
        <p:nvSpPr>
          <p:cNvPr id="9" name="Title 1"/>
          <p:cNvSpPr txBox="1">
            <a:spLocks/>
          </p:cNvSpPr>
          <p:nvPr/>
        </p:nvSpPr>
        <p:spPr bwMode="auto">
          <a:xfrm>
            <a:off x="0"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2600" b="1" dirty="0" smtClean="0"/>
              <a:t>Adult Lung Transplants</a:t>
            </a:r>
            <a:r>
              <a:rPr lang="en-US" sz="2000" b="1" dirty="0" smtClean="0"/>
              <a:t> (January 2000 – June 2008)</a:t>
            </a:r>
          </a:p>
          <a:p>
            <a:pPr algn="ctr" fontAlgn="base">
              <a:spcBef>
                <a:spcPct val="0"/>
              </a:spcBef>
              <a:spcAft>
                <a:spcPct val="0"/>
              </a:spcAft>
            </a:pP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5 Year Mortality</a:t>
            </a:r>
            <a:br>
              <a:rPr kumimoji="0" lang="en-US" sz="24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Conditional on Survival to 1 Year</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3846653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2008)</a:t>
            </a:r>
            <a:br>
              <a:rPr lang="en-US" sz="2000" dirty="0" smtClean="0"/>
            </a:br>
            <a:r>
              <a:rPr lang="en-US" sz="2400" dirty="0" smtClean="0"/>
              <a:t>Risk Factors For 5 Year Mortality with 95% Confidence Limits</a:t>
            </a:r>
            <a:br>
              <a:rPr lang="en-US" sz="2400" dirty="0" smtClean="0"/>
            </a:br>
            <a:r>
              <a:rPr lang="en-US" sz="2400" dirty="0" smtClean="0"/>
              <a:t>Conditional on Survival to 1 Year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8006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8807992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2008)</a:t>
            </a:r>
            <a:br>
              <a:rPr lang="en-US" sz="2000" dirty="0" smtClean="0"/>
            </a:br>
            <a:r>
              <a:rPr lang="en-US" sz="2400" dirty="0" smtClean="0"/>
              <a:t>Risk Factors For 5 Year Mortality with 95% Confidence Limits</a:t>
            </a:r>
            <a:br>
              <a:rPr lang="en-US" sz="2400" dirty="0" smtClean="0"/>
            </a:br>
            <a:r>
              <a:rPr lang="en-US" sz="2400" dirty="0" smtClean="0"/>
              <a:t>Conditional on Survival to 1 Year</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648200"/>
            <a:ext cx="1828800" cy="323165"/>
          </a:xfrm>
          <a:prstGeom prst="rect">
            <a:avLst/>
          </a:prstGeom>
          <a:noFill/>
        </p:spPr>
        <p:txBody>
          <a:bodyPr wrap="square" rtlCol="0">
            <a:spAutoFit/>
          </a:bodyPr>
          <a:lstStyle/>
          <a:p>
            <a:r>
              <a:rPr lang="en-US" sz="1500" b="1" dirty="0" smtClean="0">
                <a:solidFill>
                  <a:srgbClr val="FFFF00"/>
                </a:solidFill>
              </a:rPr>
              <a:t>p = 0.0003</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5982355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Lung Transplants </a:t>
            </a:r>
            <a:r>
              <a:rPr lang="en-US" sz="2000" dirty="0" smtClean="0"/>
              <a:t>(January 2000 – June 2008) </a:t>
            </a:r>
            <a:r>
              <a:rPr lang="en-US" sz="1800" dirty="0" smtClean="0"/>
              <a:t/>
            </a:r>
            <a:br>
              <a:rPr lang="en-US" sz="1800" dirty="0" smtClean="0"/>
            </a:br>
            <a:r>
              <a:rPr lang="en-US" sz="2400" dirty="0"/>
              <a:t>Risk Factors For 5 Year Mortality with 95% Confidence Limits</a:t>
            </a:r>
            <a:br>
              <a:rPr lang="en-US" sz="2400" dirty="0"/>
            </a:br>
            <a:r>
              <a:rPr lang="en-US" sz="2400" dirty="0" smtClean="0"/>
              <a:t>Conditional </a:t>
            </a:r>
            <a:r>
              <a:rPr lang="en-US" sz="2400" dirty="0"/>
              <a:t>on Survival to 1 Year</a:t>
            </a:r>
            <a:r>
              <a:rPr lang="en-US" sz="2400" dirty="0" smtClean="0"/>
              <a:t/>
            </a:r>
            <a:br>
              <a:rPr lang="en-US" sz="2400" dirty="0" smtClean="0"/>
            </a:br>
            <a:r>
              <a:rPr lang="en-US" sz="2400" dirty="0" smtClean="0">
                <a:solidFill>
                  <a:srgbClr val="FFFF00"/>
                </a:solidFill>
              </a:rPr>
              <a:t>BMI Difference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724400"/>
            <a:ext cx="1828800" cy="323165"/>
          </a:xfrm>
          <a:prstGeom prst="rect">
            <a:avLst/>
          </a:prstGeom>
          <a:noFill/>
        </p:spPr>
        <p:txBody>
          <a:bodyPr wrap="square" rtlCol="0">
            <a:spAutoFit/>
          </a:bodyPr>
          <a:lstStyle/>
          <a:p>
            <a:pPr algn="ctr"/>
            <a:r>
              <a:rPr lang="en-US" sz="1500" b="1" dirty="0" smtClean="0">
                <a:solidFill>
                  <a:srgbClr val="FFFF00"/>
                </a:solidFill>
              </a:rPr>
              <a:t>p = 0.0087</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7723934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Adult Lung Transplants </a:t>
            </a:r>
            <a:r>
              <a:rPr lang="en-US" sz="2000" dirty="0" smtClean="0"/>
              <a:t>(January 2000 – June 2008)</a:t>
            </a:r>
            <a:r>
              <a:rPr lang="en-US" sz="1800" dirty="0" smtClean="0"/>
              <a:t/>
            </a:r>
            <a:br>
              <a:rPr lang="en-US" sz="1800" dirty="0" smtClean="0"/>
            </a:br>
            <a:r>
              <a:rPr lang="en-US" sz="2400" dirty="0" smtClean="0"/>
              <a:t>Risk Factors For 5 Year Mortality with 95% Confidence Limits</a:t>
            </a:r>
            <a:br>
              <a:rPr lang="en-US" sz="2400" dirty="0" smtClean="0"/>
            </a:br>
            <a:r>
              <a:rPr lang="en-US" sz="2400" dirty="0" smtClean="0"/>
              <a:t>Conditional on Survival to 1 Year </a:t>
            </a:r>
            <a:br>
              <a:rPr lang="en-US" sz="2400" dirty="0" smtClean="0"/>
            </a:br>
            <a:r>
              <a:rPr lang="en-US" sz="2400" dirty="0" smtClean="0">
                <a:solidFill>
                  <a:srgbClr val="FFFF00"/>
                </a:solidFill>
              </a:rPr>
              <a:t>Recipient Oxygen Required at Rest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0.0082</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0005901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2008)</a:t>
            </a:r>
            <a:br>
              <a:rPr lang="en-US" sz="2000" dirty="0" smtClean="0"/>
            </a:br>
            <a:r>
              <a:rPr lang="en-US" sz="2400" dirty="0" smtClean="0"/>
              <a:t>Risk Factors For 5 Year Mortality with 95% Confidence Limits</a:t>
            </a:r>
            <a:br>
              <a:rPr lang="en-US" sz="2400" dirty="0" smtClean="0"/>
            </a:br>
            <a:r>
              <a:rPr lang="en-US" sz="2400" dirty="0" smtClean="0"/>
              <a:t>Conditional on Survival to 1 Year</a:t>
            </a:r>
            <a:br>
              <a:rPr lang="en-US" sz="2400" dirty="0" smtClean="0"/>
            </a:br>
            <a:r>
              <a:rPr lang="en-US" sz="2400" dirty="0" smtClean="0">
                <a:solidFill>
                  <a:srgbClr val="FFFF00"/>
                </a:solidFill>
              </a:rPr>
              <a:t>Recipient Pre-Transplant Cardiac Output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133600"/>
            <a:ext cx="1828800" cy="323165"/>
          </a:xfrm>
          <a:prstGeom prst="rect">
            <a:avLst/>
          </a:prstGeom>
          <a:noFill/>
        </p:spPr>
        <p:txBody>
          <a:bodyPr wrap="square" rtlCol="0">
            <a:spAutoFit/>
          </a:bodyPr>
          <a:lstStyle/>
          <a:p>
            <a:pPr algn="ctr"/>
            <a:r>
              <a:rPr lang="en-US" sz="1500" b="1" dirty="0" smtClean="0">
                <a:solidFill>
                  <a:srgbClr val="FFFF00"/>
                </a:solidFill>
              </a:rPr>
              <a:t>p = 0.0142</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61831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400" dirty="0" smtClean="0"/>
              <a:t/>
            </a:r>
            <a:br>
              <a:rPr lang="en-US" sz="2400" dirty="0" smtClean="0"/>
            </a:br>
            <a:r>
              <a:rPr lang="en-US" sz="2400" dirty="0" smtClean="0"/>
              <a:t>Diagnosis Distribution by Location</a:t>
            </a:r>
            <a:br>
              <a:rPr lang="en-US" sz="2400" dirty="0" smtClean="0"/>
            </a:br>
            <a:r>
              <a:rPr lang="en-US" sz="2000" dirty="0" smtClean="0"/>
              <a:t>(Transplants: January 2000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21183921"/>
              </p:ext>
            </p:extLst>
          </p:nvPr>
        </p:nvGraphicFramePr>
        <p:xfrm>
          <a:off x="152400" y="1524000"/>
          <a:ext cx="88392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6" name="TextBox 15"/>
          <p:cNvSpPr txBox="1"/>
          <p:nvPr/>
        </p:nvSpPr>
        <p:spPr>
          <a:xfrm>
            <a:off x="4800600" y="6174091"/>
            <a:ext cx="4038600" cy="553998"/>
          </a:xfrm>
          <a:prstGeom prst="rect">
            <a:avLst/>
          </a:prstGeom>
          <a:noFill/>
        </p:spPr>
        <p:txBody>
          <a:bodyPr wrap="square" lIns="0" tIns="0" rIns="0" bIns="0" rtlCol="0">
            <a:spAutoFit/>
          </a:bodyPr>
          <a:lstStyle/>
          <a:p>
            <a:r>
              <a:rPr lang="en-US" sz="1200" b="1" dirty="0" smtClean="0">
                <a:solidFill>
                  <a:srgbClr val="FFFF00"/>
                </a:solidFill>
              </a:rPr>
              <a:t>For some </a:t>
            </a:r>
            <a:r>
              <a:rPr lang="en-US" sz="1200" b="1" dirty="0" err="1" smtClean="0">
                <a:solidFill>
                  <a:srgbClr val="FFFF00"/>
                </a:solidFill>
              </a:rPr>
              <a:t>retransplants</a:t>
            </a:r>
            <a:r>
              <a:rPr lang="en-US" sz="1200" b="1" dirty="0" smtClean="0">
                <a:solidFill>
                  <a:srgbClr val="FFFF00"/>
                </a:solidFill>
              </a:rPr>
              <a:t>, diagnosis other than retransplant was reported, so the total percentage of retransplants may be greater.</a:t>
            </a:r>
            <a:endParaRPr lang="en-US" sz="1200" b="1" dirty="0">
              <a:solidFill>
                <a:srgbClr val="FFFF00"/>
              </a:solidFill>
            </a:endParaRPr>
          </a:p>
        </p:txBody>
      </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2000 – June 2008)</a:t>
            </a:r>
            <a:br>
              <a:rPr lang="en-US" sz="2000" dirty="0" smtClean="0"/>
            </a:br>
            <a:r>
              <a:rPr lang="en-US" sz="2400" dirty="0" smtClean="0"/>
              <a:t>Risk Factors For 5 Year Mortality with 95% Confidence Limits</a:t>
            </a:r>
            <a:br>
              <a:rPr lang="en-US" sz="2400" dirty="0" smtClean="0"/>
            </a:br>
            <a:r>
              <a:rPr lang="en-US" sz="2400" dirty="0" smtClean="0"/>
              <a:t>Conditional on Survival to 1 Year </a:t>
            </a:r>
            <a:br>
              <a:rPr lang="en-US" sz="2400" dirty="0" smtClean="0"/>
            </a:br>
            <a:r>
              <a:rPr lang="en-US" sz="2400" dirty="0" smtClean="0">
                <a:solidFill>
                  <a:srgbClr val="FFFF00"/>
                </a:solidFill>
              </a:rPr>
              <a:t>Recipient PVR</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133600"/>
            <a:ext cx="1828800" cy="323165"/>
          </a:xfrm>
          <a:prstGeom prst="rect">
            <a:avLst/>
          </a:prstGeom>
          <a:noFill/>
        </p:spPr>
        <p:txBody>
          <a:bodyPr wrap="square" rtlCol="0">
            <a:spAutoFit/>
          </a:bodyPr>
          <a:lstStyle/>
          <a:p>
            <a:pPr algn="ctr"/>
            <a:r>
              <a:rPr lang="en-US" sz="1500" b="1" dirty="0" smtClean="0">
                <a:solidFill>
                  <a:srgbClr val="FFFF00"/>
                </a:solidFill>
              </a:rPr>
              <a:t>p = 0.0018</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356850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sz="2600" dirty="0" smtClean="0"/>
              <a:t>Adult Lung Transplants </a:t>
            </a:r>
            <a:r>
              <a:rPr lang="en-US" sz="2000" dirty="0" smtClean="0"/>
              <a:t>(January 1997 – June 2003)</a:t>
            </a:r>
            <a:br>
              <a:rPr lang="en-US" sz="2000" dirty="0" smtClean="0"/>
            </a:br>
            <a:r>
              <a:rPr lang="en-US" sz="2400" dirty="0" smtClean="0"/>
              <a:t>Risk Factors For 10 Year Mortality</a:t>
            </a:r>
            <a:endParaRPr lang="en-US" sz="2400" dirty="0"/>
          </a:p>
        </p:txBody>
      </p:sp>
      <p:sp>
        <p:nvSpPr>
          <p:cNvPr id="9" name="TextBox 8"/>
          <p:cNvSpPr txBox="1"/>
          <p:nvPr/>
        </p:nvSpPr>
        <p:spPr>
          <a:xfrm>
            <a:off x="7315200" y="6396328"/>
            <a:ext cx="1828800" cy="461665"/>
          </a:xfrm>
          <a:prstGeom prst="rect">
            <a:avLst/>
          </a:prstGeom>
          <a:noFill/>
        </p:spPr>
        <p:txBody>
          <a:bodyPr wrap="square" rtlCol="0">
            <a:spAutoFit/>
          </a:bodyPr>
          <a:lstStyle/>
          <a:p>
            <a:pPr algn="ctr"/>
            <a:r>
              <a:rPr lang="en-US" sz="2400" b="1" dirty="0" smtClean="0">
                <a:solidFill>
                  <a:srgbClr val="FFFF00"/>
                </a:solidFill>
              </a:rPr>
              <a:t>N = 5,776</a:t>
            </a:r>
            <a:endParaRPr lang="en-US" sz="24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120210"/>
            <a:ext cx="6705600" cy="502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7769582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599615392"/>
              </p:ext>
            </p:extLst>
          </p:nvPr>
        </p:nvGraphicFramePr>
        <p:xfrm>
          <a:off x="304800" y="1676400"/>
          <a:ext cx="8305800" cy="2895601"/>
        </p:xfrm>
        <a:graphic>
          <a:graphicData uri="http://schemas.openxmlformats.org/drawingml/2006/table">
            <a:tbl>
              <a:tblPr firstRow="1" bandRow="1">
                <a:tableStyleId>{C083E6E3-FA7D-4D7B-A595-EF9225AFEA82}</a:tableStyleId>
              </a:tblPr>
              <a:tblGrid>
                <a:gridCol w="4267200"/>
                <a:gridCol w="4038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 age</a:t>
                      </a:r>
                      <a:endParaRPr lang="en-US" sz="1800"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Recipient oxygen required at rest</a:t>
                      </a:r>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endParaRPr lang="en-US" sz="1800" dirty="0" smtClean="0"/>
                    </a:p>
                    <a:p>
                      <a:pPr rtl="0" fontAlgn="t"/>
                      <a:endParaRPr lang="en-US" sz="1800" dirty="0"/>
                    </a:p>
                  </a:txBody>
                  <a:tcPr marL="45720" marR="0" marT="0" marB="0">
                    <a:lnL>
                      <a:noFill/>
                    </a:lnL>
                    <a:lnB>
                      <a:noFill/>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Cardiac output</a:t>
                      </a:r>
                    </a:p>
                  </a:txBody>
                  <a:tcPr marL="0" marR="0" marT="0" marB="0">
                    <a:lnB>
                      <a:noFill/>
                    </a:lnB>
                    <a:solidFill>
                      <a:schemeClr val="bg2"/>
                    </a:solidFill>
                  </a:tcPr>
                </a:tc>
              </a:tr>
              <a:tr h="553348">
                <a:tc>
                  <a:txBody>
                    <a:bodyPr/>
                    <a:lstStyle/>
                    <a:p>
                      <a:pPr rtl="0" fontAlgn="t"/>
                      <a:r>
                        <a:rPr lang="en-US" sz="1800" b="1" dirty="0" smtClean="0"/>
                        <a:t>Donor Age</a:t>
                      </a:r>
                      <a:endParaRPr lang="en-US" sz="1800" dirty="0"/>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Creatinine</a:t>
                      </a:r>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BMI difference</a:t>
                      </a:r>
                    </a:p>
                  </a:txBody>
                  <a:tcPr marL="4572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p>
                  </a:txBody>
                  <a:tcPr marL="0" marR="0" marT="0" marB="0">
                    <a:lnL>
                      <a:noFill/>
                    </a:lnL>
                    <a:lnR>
                      <a:noFill/>
                    </a:lnR>
                    <a:lnT>
                      <a:noFill/>
                    </a:lnT>
                    <a:lnB w="12700" cmpd="sng">
                      <a:noFill/>
                    </a:lnB>
                    <a:lnTlToBr w="12700" cmpd="sng">
                      <a:noFill/>
                      <a:prstDash val="solid"/>
                    </a:lnTlToBr>
                    <a:lnBlToTr w="12700" cmpd="sng">
                      <a:noFill/>
                      <a:prstDash val="solid"/>
                    </a:lnBlToTr>
                    <a:solidFill>
                      <a:schemeClr val="bg2"/>
                    </a:solidFill>
                  </a:tcPr>
                </a:tc>
              </a:tr>
            </a:tbl>
          </a:graphicData>
        </a:graphic>
      </p:graphicFrame>
      <p:sp>
        <p:nvSpPr>
          <p:cNvPr id="14" name="Title 1"/>
          <p:cNvSpPr txBox="1">
            <a:spLocks/>
          </p:cNvSpPr>
          <p:nvPr/>
        </p:nvSpPr>
        <p:spPr bwMode="auto">
          <a:xfrm>
            <a:off x="0" y="3048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sz="2600" b="1" dirty="0" smtClean="0"/>
              <a:t>Adult Lung Transplants </a:t>
            </a:r>
            <a:r>
              <a:rPr lang="en-US" sz="2000" b="1" dirty="0" smtClean="0"/>
              <a:t>(January 1997 – June 2003)</a:t>
            </a:r>
            <a:r>
              <a:rPr lang="en-US" sz="2800" dirty="0" smtClean="0"/>
              <a:t/>
            </a:r>
            <a:br>
              <a:rPr lang="en-US" sz="2800" dirty="0" smtClean="0"/>
            </a:br>
            <a:r>
              <a:rPr kumimoji="0" lang="en-US" sz="2400" b="1" i="0" u="none" strike="noStrike" kern="0" cap="none" spc="0" normalizeH="0" baseline="0" noProof="0" dirty="0" smtClean="0">
                <a:ln>
                  <a:noFill/>
                </a:ln>
                <a:solidFill>
                  <a:schemeClr val="tx1"/>
                </a:solidFill>
                <a:effectLst/>
                <a:uLnTx/>
                <a:uFillTx/>
                <a:latin typeface="+mj-lt"/>
                <a:ea typeface="+mj-ea"/>
                <a:cs typeface="+mj-cs"/>
              </a:rPr>
              <a:t>Risk Factors For 10 Year Mortality</a:t>
            </a:r>
            <a:endParaRPr kumimoji="0" lang="en-US" sz="2400" b="1" i="0" u="none" strike="noStrike" kern="0" cap="none" spc="0" normalizeH="0" baseline="0" noProof="0" dirty="0">
              <a:ln>
                <a:noFill/>
              </a:ln>
              <a:solidFill>
                <a:schemeClr val="tx1"/>
              </a:solidFill>
              <a:effectLst/>
              <a:uLnTx/>
              <a:uFillTx/>
              <a:latin typeface="+mj-lt"/>
              <a:ea typeface="+mj-ea"/>
              <a:cs typeface="+mj-cs"/>
            </a:endParaRPr>
          </a:p>
        </p:txBody>
      </p:sp>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6150682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1997 – June 2003)</a:t>
            </a:r>
            <a:r>
              <a:rPr lang="en-US" sz="1800" dirty="0" smtClean="0"/>
              <a:t/>
            </a:r>
            <a:br>
              <a:rPr lang="en-US" sz="1800" dirty="0" smtClean="0"/>
            </a:br>
            <a:r>
              <a:rPr lang="en-US" sz="2300" dirty="0" smtClean="0"/>
              <a:t>Risk Factors For 10 Year Mortality with 95% Confidence Limits</a:t>
            </a:r>
            <a:r>
              <a:rPr lang="en-US" sz="2400" dirty="0" smtClean="0"/>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0771148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1997 – June 2003)</a:t>
            </a:r>
            <a:r>
              <a:rPr lang="en-US" sz="2800" dirty="0" smtClean="0"/>
              <a:t/>
            </a:r>
            <a:br>
              <a:rPr lang="en-US" sz="2800" dirty="0" smtClean="0"/>
            </a:br>
            <a:r>
              <a:rPr lang="en-US" sz="2300" dirty="0" smtClean="0"/>
              <a:t>Risk Factors For 10 Year Mortality with 95% Confidence Limits </a:t>
            </a:r>
            <a:r>
              <a:rPr lang="en-US" sz="2400" dirty="0" smtClean="0"/>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800" y="4572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2003887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Transplants </a:t>
            </a:r>
            <a:r>
              <a:rPr lang="en-US" sz="2000" dirty="0" smtClean="0"/>
              <a:t>(January 1997 – June 2003)</a:t>
            </a:r>
            <a:r>
              <a:rPr lang="en-US" sz="2800" dirty="0" smtClean="0"/>
              <a:t/>
            </a:r>
            <a:br>
              <a:rPr lang="en-US" sz="2800" dirty="0" smtClean="0"/>
            </a:br>
            <a:r>
              <a:rPr lang="en-US" sz="2300" dirty="0" smtClean="0"/>
              <a:t>Risk Factors For 10 Year Mortality with 95% Confidence Limits</a:t>
            </a:r>
            <a:r>
              <a:rPr lang="en-US" sz="2400" dirty="0" smtClean="0"/>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648200"/>
            <a:ext cx="1828800" cy="323165"/>
          </a:xfrm>
          <a:prstGeom prst="rect">
            <a:avLst/>
          </a:prstGeom>
          <a:noFill/>
        </p:spPr>
        <p:txBody>
          <a:bodyPr wrap="square" rtlCol="0">
            <a:spAutoFit/>
          </a:bodyPr>
          <a:lstStyle/>
          <a:p>
            <a:r>
              <a:rPr lang="en-US" sz="1500" b="1" dirty="0" smtClean="0">
                <a:solidFill>
                  <a:srgbClr val="FFFF00"/>
                </a:solidFill>
              </a:rPr>
              <a:t>p = 0.0009</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371364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a:t>Adult Lung Transplants </a:t>
            </a:r>
            <a:r>
              <a:rPr lang="en-US" sz="2000" dirty="0"/>
              <a:t>(January 1997 – June 2003)</a:t>
            </a:r>
            <a:br>
              <a:rPr lang="en-US" sz="2000" dirty="0"/>
            </a:br>
            <a:r>
              <a:rPr lang="en-US" sz="2300" dirty="0"/>
              <a:t>Risk Factors For 10 Year Mortality with 95% Confidence Limits</a:t>
            </a:r>
            <a:r>
              <a:rPr lang="en-US" sz="2300" dirty="0" smtClean="0"/>
              <a:t/>
            </a:r>
            <a:br>
              <a:rPr lang="en-US" sz="2300" dirty="0" smtClean="0"/>
            </a:br>
            <a:r>
              <a:rPr lang="en-US" sz="2400" dirty="0" smtClean="0">
                <a:solidFill>
                  <a:srgbClr val="FFFF00"/>
                </a:solidFill>
              </a:rPr>
              <a:t>BMI Difference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76400" y="4724400"/>
            <a:ext cx="18288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0844875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Lung Transplants </a:t>
            </a:r>
            <a:r>
              <a:rPr lang="en-US" sz="2000" dirty="0" smtClean="0"/>
              <a:t>(January 1997 – June 2003)</a:t>
            </a:r>
            <a:r>
              <a:rPr lang="en-US" sz="1800" dirty="0" smtClean="0"/>
              <a:t/>
            </a:r>
            <a:br>
              <a:rPr lang="en-US" sz="1800" dirty="0" smtClean="0"/>
            </a:br>
            <a:r>
              <a:rPr lang="en-US" sz="2300" dirty="0" smtClean="0"/>
              <a:t>Risk Factors For 10 Year Mortality with 95% Confidence Limits</a:t>
            </a:r>
            <a:br>
              <a:rPr lang="en-US" sz="2300" dirty="0" smtClean="0"/>
            </a:br>
            <a:r>
              <a:rPr lang="en-US" sz="2300" dirty="0" smtClean="0">
                <a:solidFill>
                  <a:srgbClr val="FFFF00"/>
                </a:solidFill>
              </a:rPr>
              <a:t>Recipient Oxygen Required at Rest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4572000"/>
            <a:ext cx="1828800" cy="323165"/>
          </a:xfrm>
          <a:prstGeom prst="rect">
            <a:avLst/>
          </a:prstGeom>
          <a:noFill/>
        </p:spPr>
        <p:txBody>
          <a:bodyPr wrap="square" rtlCol="0">
            <a:spAutoFit/>
          </a:bodyPr>
          <a:lstStyle/>
          <a:p>
            <a:pPr algn="ctr"/>
            <a:r>
              <a:rPr lang="en-US" sz="1500" b="1" dirty="0" smtClean="0">
                <a:solidFill>
                  <a:srgbClr val="FFFF00"/>
                </a:solidFill>
              </a:rPr>
              <a:t>p = 0.0057</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4277914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lIns="9144" rIns="9144"/>
          <a:lstStyle/>
          <a:p>
            <a:r>
              <a:rPr lang="en-US" sz="2600" dirty="0" smtClean="0"/>
              <a:t>Adult Lung Transplants </a:t>
            </a:r>
            <a:r>
              <a:rPr lang="en-US" sz="2000" dirty="0" smtClean="0"/>
              <a:t>(January 1997 – June 2003)</a:t>
            </a:r>
            <a:br>
              <a:rPr lang="en-US" sz="2000" dirty="0" smtClean="0"/>
            </a:br>
            <a:r>
              <a:rPr lang="en-US" sz="2300" dirty="0" smtClean="0"/>
              <a:t>Risk Factors For 10 Year Mortality with 95% Confidence Limits</a:t>
            </a:r>
            <a:br>
              <a:rPr lang="en-US" sz="2300" dirty="0" smtClean="0"/>
            </a:br>
            <a:r>
              <a:rPr lang="en-US" sz="2300" dirty="0" smtClean="0">
                <a:solidFill>
                  <a:srgbClr val="FFFF00"/>
                </a:solidFill>
              </a:rPr>
              <a:t>Recipient Pre-Transplant Cardiac Output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1981200"/>
            <a:ext cx="1828800" cy="323165"/>
          </a:xfrm>
          <a:prstGeom prst="rect">
            <a:avLst/>
          </a:prstGeom>
          <a:noFill/>
        </p:spPr>
        <p:txBody>
          <a:bodyPr wrap="square" rtlCol="0">
            <a:spAutoFit/>
          </a:bodyPr>
          <a:lstStyle/>
          <a:p>
            <a:pPr algn="ctr"/>
            <a:r>
              <a:rPr lang="en-US" sz="1500" b="1" dirty="0" smtClean="0">
                <a:solidFill>
                  <a:srgbClr val="FFFF00"/>
                </a:solidFill>
              </a:rPr>
              <a:t>p = 0.0326</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5039680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 </a:t>
            </a:r>
            <a:r>
              <a:rPr lang="en-US" sz="2000" dirty="0" smtClean="0"/>
              <a:t>(January 1997 – June 2003)</a:t>
            </a:r>
            <a:br>
              <a:rPr lang="en-US" sz="2000" dirty="0" smtClean="0"/>
            </a:br>
            <a:r>
              <a:rPr lang="en-US" sz="2300" dirty="0" smtClean="0"/>
              <a:t>Risk Factors For 10 Year Mortality with 95% Confidence Limits </a:t>
            </a:r>
            <a:br>
              <a:rPr lang="en-US" sz="2300" dirty="0" smtClean="0"/>
            </a:br>
            <a:r>
              <a:rPr lang="en-US" sz="2300" dirty="0" smtClean="0">
                <a:solidFill>
                  <a:srgbClr val="FFFF00"/>
                </a:solidFill>
              </a:rPr>
              <a:t>Recipient Creatinine at Transplant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3962400"/>
            <a:ext cx="1828800" cy="323165"/>
          </a:xfrm>
          <a:prstGeom prst="rect">
            <a:avLst/>
          </a:prstGeom>
          <a:noFill/>
        </p:spPr>
        <p:txBody>
          <a:bodyPr wrap="square" rtlCol="0">
            <a:spAutoFit/>
          </a:bodyPr>
          <a:lstStyle/>
          <a:p>
            <a:pPr algn="ctr"/>
            <a:r>
              <a:rPr lang="en-US" sz="1500" b="1" dirty="0" smtClean="0">
                <a:solidFill>
                  <a:srgbClr val="FFFF00"/>
                </a:solidFill>
              </a:rPr>
              <a:t>p = 0.0242</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61818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400" dirty="0" smtClean="0"/>
              <a:t/>
            </a:r>
            <a:br>
              <a:rPr lang="en-US" sz="2400" dirty="0" smtClean="0"/>
            </a:br>
            <a:r>
              <a:rPr lang="en-US" sz="2400" dirty="0" smtClean="0"/>
              <a:t>Diagnosis Distribution by Location and Era</a:t>
            </a:r>
            <a:br>
              <a:rPr lang="en-US" sz="2400" dirty="0" smtClean="0"/>
            </a:br>
            <a:r>
              <a:rPr lang="en-US" sz="2000" dirty="0" smtClean="0"/>
              <a:t>(Transplants: January 2000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84636874"/>
              </p:ext>
            </p:extLst>
          </p:nvPr>
        </p:nvGraphicFramePr>
        <p:xfrm>
          <a:off x="152400" y="1447800"/>
          <a:ext cx="88392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5" name="TextBox 14"/>
          <p:cNvSpPr txBox="1"/>
          <p:nvPr/>
        </p:nvSpPr>
        <p:spPr>
          <a:xfrm>
            <a:off x="4800600" y="6174091"/>
            <a:ext cx="4038600" cy="553998"/>
          </a:xfrm>
          <a:prstGeom prst="rect">
            <a:avLst/>
          </a:prstGeom>
          <a:noFill/>
        </p:spPr>
        <p:txBody>
          <a:bodyPr wrap="square" lIns="0" tIns="0" rIns="0" bIns="0" rtlCol="0">
            <a:spAutoFit/>
          </a:bodyPr>
          <a:lstStyle/>
          <a:p>
            <a:r>
              <a:rPr lang="en-US" sz="1200" b="1" dirty="0" smtClean="0">
                <a:solidFill>
                  <a:srgbClr val="FFFF00"/>
                </a:solidFill>
              </a:rPr>
              <a:t>For some </a:t>
            </a:r>
            <a:r>
              <a:rPr lang="en-US" sz="1200" b="1" dirty="0" err="1" smtClean="0">
                <a:solidFill>
                  <a:srgbClr val="FFFF00"/>
                </a:solidFill>
              </a:rPr>
              <a:t>retransplants</a:t>
            </a:r>
            <a:r>
              <a:rPr lang="en-US" sz="1200" b="1" dirty="0" smtClean="0">
                <a:solidFill>
                  <a:srgbClr val="FFFF00"/>
                </a:solidFill>
              </a:rPr>
              <a:t>, diagnosis other than retransplant was reported, so the total percentage of retransplants may be greater.</a:t>
            </a:r>
            <a:endParaRPr lang="en-US" sz="1200" b="1" dirty="0">
              <a:solidFill>
                <a:srgbClr val="FFFF00"/>
              </a:solidFill>
            </a:endParaRPr>
          </a:p>
        </p:txBody>
      </p:sp>
      <p:sp>
        <p:nvSpPr>
          <p:cNvPr id="11" name="TextBox 10"/>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Adult Lung Transplants </a:t>
            </a:r>
            <a:r>
              <a:rPr lang="en-US" sz="2000" dirty="0" smtClean="0"/>
              <a:t>(January 1995 – June 2008)</a:t>
            </a:r>
            <a:br>
              <a:rPr lang="en-US" sz="2000" dirty="0" smtClean="0"/>
            </a:br>
            <a:r>
              <a:rPr lang="en-US" sz="2400" dirty="0" smtClean="0"/>
              <a:t>Risk Factors For Retransplantation within 5 Years</a:t>
            </a:r>
            <a:endParaRPr lang="en-US" sz="2400" dirty="0"/>
          </a:p>
        </p:txBody>
      </p:sp>
      <p:sp>
        <p:nvSpPr>
          <p:cNvPr id="9" name="TextBox 8"/>
          <p:cNvSpPr txBox="1"/>
          <p:nvPr/>
        </p:nvSpPr>
        <p:spPr>
          <a:xfrm>
            <a:off x="7469292" y="5768492"/>
            <a:ext cx="1828800" cy="430887"/>
          </a:xfrm>
          <a:prstGeom prst="rect">
            <a:avLst/>
          </a:prstGeom>
          <a:noFill/>
        </p:spPr>
        <p:txBody>
          <a:bodyPr wrap="square" rtlCol="0">
            <a:spAutoFit/>
          </a:bodyPr>
          <a:lstStyle/>
          <a:p>
            <a:pPr algn="ctr"/>
            <a:r>
              <a:rPr lang="en-US" sz="2200" b="1" dirty="0" smtClean="0">
                <a:solidFill>
                  <a:srgbClr val="FFFF00"/>
                </a:solidFill>
              </a:rPr>
              <a:t>N = 13,778</a:t>
            </a:r>
            <a:endParaRPr lang="en-US" sz="22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sp>
        <p:nvSpPr>
          <p:cNvPr id="13" name="TextBox 12"/>
          <p:cNvSpPr txBox="1"/>
          <p:nvPr/>
        </p:nvSpPr>
        <p:spPr>
          <a:xfrm>
            <a:off x="4800600" y="6150359"/>
            <a:ext cx="4375815" cy="577081"/>
          </a:xfrm>
          <a:prstGeom prst="rect">
            <a:avLst/>
          </a:prstGeom>
          <a:noFill/>
        </p:spPr>
        <p:txBody>
          <a:bodyPr wrap="square" lIns="9144" rIns="9144" rtlCol="0">
            <a:spAutoFit/>
          </a:bodyPr>
          <a:lstStyle/>
          <a:p>
            <a:r>
              <a:rPr lang="en-US" sz="1050" b="1" dirty="0" smtClean="0"/>
              <a:t>* Other </a:t>
            </a:r>
            <a:r>
              <a:rPr lang="en-US" sz="1050" b="1" dirty="0"/>
              <a:t>= All diagnoses other than COPD, IPAH, IPF, cystic fibrosis, sarcoidosis, </a:t>
            </a:r>
            <a:r>
              <a:rPr lang="en-US" sz="1050" b="1" dirty="0" smtClean="0"/>
              <a:t>pulmonary </a:t>
            </a:r>
            <a:r>
              <a:rPr lang="en-US" sz="1050" b="1" dirty="0"/>
              <a:t>fibrosis, </a:t>
            </a:r>
            <a:r>
              <a:rPr lang="en-US" sz="1050" b="1" dirty="0" smtClean="0"/>
              <a:t>bronchiectasis</a:t>
            </a:r>
            <a:r>
              <a:rPr lang="en-US" sz="1050" b="1" dirty="0"/>
              <a:t>, alpha-1 antitrypsin </a:t>
            </a:r>
            <a:r>
              <a:rPr lang="en-US" sz="1050" b="1" dirty="0" smtClean="0"/>
              <a:t>deficiency, retransplant </a:t>
            </a:r>
            <a:r>
              <a:rPr lang="en-US" sz="1050" b="1" dirty="0"/>
              <a:t>, LAM and Connective Tissue Disease</a:t>
            </a:r>
            <a:r>
              <a:rPr lang="en-US" sz="1050" b="1" i="1" dirty="0" smtClean="0"/>
              <a:t>.</a:t>
            </a:r>
            <a:endParaRPr lang="en-US" sz="1050" b="1" dirty="0" smtClean="0"/>
          </a:p>
        </p:txBody>
      </p:sp>
      <p:grpSp>
        <p:nvGrpSpPr>
          <p:cNvPr id="18" name="Group 17"/>
          <p:cNvGrpSpPr/>
          <p:nvPr/>
        </p:nvGrpSpPr>
        <p:grpSpPr>
          <a:xfrm>
            <a:off x="2" y="6146799"/>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71594"/>
            <a:ext cx="6553200" cy="491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4258472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Adult Lung Transplants </a:t>
            </a:r>
            <a:r>
              <a:rPr lang="en-US" sz="2000" dirty="0" smtClean="0"/>
              <a:t>(January 1995 – June 2008) </a:t>
            </a:r>
            <a:br>
              <a:rPr lang="en-US" sz="2000" dirty="0" smtClean="0"/>
            </a:br>
            <a:r>
              <a:rPr lang="en-US" sz="2400" dirty="0"/>
              <a:t>Risk Factors For Retransplantation within 5 Years</a:t>
            </a:r>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3810000"/>
                <a:gridCol w="44958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a:t>Recipient age</a:t>
                      </a:r>
                      <a:endParaRPr lang="en-US" sz="1800" dirty="0"/>
                    </a:p>
                  </a:txBody>
                  <a:tcPr marL="45720" marR="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Recipient</a:t>
                      </a:r>
                      <a:r>
                        <a:rPr lang="en-US" sz="1800" b="1" baseline="0" dirty="0" smtClean="0"/>
                        <a:t> height</a:t>
                      </a:r>
                      <a:endParaRPr lang="en-US" sz="1800" dirty="0" smtClean="0"/>
                    </a:p>
                  </a:txBody>
                  <a:tcPr marL="45720" marR="0" marT="0" marB="0" anchor="ctr">
                    <a:lnT w="12700" cap="flat" cmpd="sng" algn="ctr">
                      <a:noFill/>
                      <a:prstDash val="solid"/>
                      <a:round/>
                      <a:headEnd type="none" w="med" len="med"/>
                      <a:tailEnd type="none" w="med" len="med"/>
                    </a:lnT>
                    <a:lnB>
                      <a:noFill/>
                    </a:lnB>
                    <a:solidFill>
                      <a:schemeClr val="bg2"/>
                    </a:solidFill>
                  </a:tcPr>
                </a:tc>
              </a:tr>
              <a:tr h="553348">
                <a:tc>
                  <a:txBody>
                    <a:bodyPr/>
                    <a:lstStyle/>
                    <a:p>
                      <a:pPr rtl="0" fontAlgn="t"/>
                      <a:r>
                        <a:rPr lang="en-US" sz="1800" b="1" dirty="0" smtClean="0"/>
                        <a:t>Donor</a:t>
                      </a:r>
                      <a:r>
                        <a:rPr lang="en-US" sz="1800" b="1" baseline="0" dirty="0" smtClean="0"/>
                        <a:t> age</a:t>
                      </a:r>
                      <a:endParaRPr lang="en-US" sz="1800" dirty="0"/>
                    </a:p>
                  </a:txBody>
                  <a:tcPr marL="45720" marR="0" marT="0" marB="0" anchor="ctr">
                    <a:lnL>
                      <a:noFill/>
                    </a:lnL>
                    <a:lnT>
                      <a:noFill/>
                    </a:lnT>
                    <a:lnB w="12700" cmpd="sng">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BMI ratio</a:t>
                      </a:r>
                      <a:endParaRPr lang="en-US" sz="1800" dirty="0" smtClean="0"/>
                    </a:p>
                  </a:txBody>
                  <a:tcPr marL="45720" marR="0" marT="0" marB="0" anchor="ctr">
                    <a:lnT>
                      <a:noFill/>
                    </a:lnT>
                    <a:lnB w="12700" cmpd="sng">
                      <a:noFill/>
                    </a:lnB>
                    <a:solidFill>
                      <a:schemeClr val="bg2"/>
                    </a:solidFill>
                  </a:tcPr>
                </a:tc>
              </a:tr>
            </a:tbl>
          </a:graphicData>
        </a:graphic>
      </p:graphicFrame>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789129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lIns="0" rIns="0"/>
          <a:lstStyle/>
          <a:p>
            <a:r>
              <a:rPr lang="en-US" sz="2600" dirty="0" smtClean="0"/>
              <a:t>Adult Lung Transplants </a:t>
            </a:r>
            <a:r>
              <a:rPr lang="en-US" sz="2000" dirty="0" smtClean="0"/>
              <a:t>(January 1995 – June 2008) </a:t>
            </a:r>
            <a:r>
              <a:rPr lang="en-US" sz="1800" dirty="0" smtClean="0"/>
              <a:t/>
            </a:r>
            <a:br>
              <a:rPr lang="en-US" sz="1800" dirty="0" smtClean="0"/>
            </a:br>
            <a:r>
              <a:rPr lang="en-US" sz="1900" dirty="0"/>
              <a:t>Risk Factors For Retransplantation within 5 Years with </a:t>
            </a:r>
            <a:r>
              <a:rPr lang="en-US" sz="1900" dirty="0" smtClean="0"/>
              <a:t>95% Confidence Limits </a:t>
            </a:r>
            <a:br>
              <a:rPr lang="en-US" sz="1900" dirty="0" smtClean="0"/>
            </a:br>
            <a:r>
              <a:rPr lang="en-US" sz="1900" dirty="0" smtClean="0">
                <a:solidFill>
                  <a:srgbClr val="FFFF00"/>
                </a:solidFill>
              </a:rPr>
              <a:t>Recipient Age</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2286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3968624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lIns="0" rIns="0"/>
          <a:lstStyle/>
          <a:p>
            <a:r>
              <a:rPr lang="en-US" sz="2600" dirty="0" smtClean="0"/>
              <a:t>Adult Lung Transplants </a:t>
            </a:r>
            <a:r>
              <a:rPr lang="en-US" sz="2000" dirty="0" smtClean="0"/>
              <a:t>(January 1995 – June 2008) </a:t>
            </a:r>
            <a:r>
              <a:rPr lang="en-US" sz="1800" dirty="0" smtClean="0"/>
              <a:t/>
            </a:r>
            <a:br>
              <a:rPr lang="en-US" sz="1800" dirty="0" smtClean="0"/>
            </a:br>
            <a:r>
              <a:rPr lang="en-US" sz="1900" dirty="0"/>
              <a:t>Risk Factors For Retransplantation within 5 Years with </a:t>
            </a:r>
            <a:r>
              <a:rPr lang="en-US" sz="1900" dirty="0" smtClean="0"/>
              <a:t>95% Confidence Limits </a:t>
            </a:r>
            <a:br>
              <a:rPr lang="en-US" sz="1900" dirty="0" smtClean="0"/>
            </a:br>
            <a:r>
              <a:rPr lang="en-US" sz="1900" dirty="0" smtClean="0">
                <a:solidFill>
                  <a:srgbClr val="FFFF00"/>
                </a:solidFill>
              </a:rPr>
              <a:t>Donor Age</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2286000"/>
            <a:ext cx="1828800" cy="323165"/>
          </a:xfrm>
          <a:prstGeom prst="rect">
            <a:avLst/>
          </a:prstGeom>
          <a:noFill/>
        </p:spPr>
        <p:txBody>
          <a:bodyPr wrap="square" rtlCol="0">
            <a:spAutoFit/>
          </a:bodyPr>
          <a:lstStyle/>
          <a:p>
            <a:r>
              <a:rPr lang="en-US" sz="1500" b="1" dirty="0" smtClean="0">
                <a:solidFill>
                  <a:srgbClr val="FFFF00"/>
                </a:solidFill>
              </a:rPr>
              <a:t>p = 0.0048</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7124803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lIns="0" rIns="0"/>
          <a:lstStyle/>
          <a:p>
            <a:r>
              <a:rPr lang="en-US" sz="2600" dirty="0" smtClean="0"/>
              <a:t>Adult Lung Transplants </a:t>
            </a:r>
            <a:r>
              <a:rPr lang="en-US" sz="2000" dirty="0" smtClean="0"/>
              <a:t>(January 1995 – June 2008) </a:t>
            </a:r>
            <a:r>
              <a:rPr lang="en-US" sz="1800" dirty="0" smtClean="0"/>
              <a:t/>
            </a:r>
            <a:br>
              <a:rPr lang="en-US" sz="1800" dirty="0" smtClean="0"/>
            </a:br>
            <a:r>
              <a:rPr lang="en-US" sz="1900" dirty="0"/>
              <a:t>Risk Factors For Retransplantation within 5 Years with </a:t>
            </a:r>
            <a:r>
              <a:rPr lang="en-US" sz="1900" dirty="0" smtClean="0"/>
              <a:t>95% Confidence Limits </a:t>
            </a:r>
            <a:br>
              <a:rPr lang="en-US" sz="1900" dirty="0" smtClean="0"/>
            </a:br>
            <a:r>
              <a:rPr lang="en-US" sz="1900" dirty="0" smtClean="0">
                <a:solidFill>
                  <a:srgbClr val="FFFF00"/>
                </a:solidFill>
              </a:rPr>
              <a:t>Recipient Height</a:t>
            </a:r>
            <a:endParaRPr lang="en-US" sz="19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48400" y="22860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4391429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lstStyle/>
          <a:p>
            <a:r>
              <a:rPr lang="en-US" sz="2600" dirty="0" smtClean="0"/>
              <a:t>Adult Lung Retransplants </a:t>
            </a:r>
            <a:r>
              <a:rPr lang="en-US" sz="2000" dirty="0" smtClean="0"/>
              <a:t>(January 1995 – June 2012)</a:t>
            </a:r>
            <a:br>
              <a:rPr lang="en-US" sz="2000" dirty="0" smtClean="0"/>
            </a:br>
            <a:r>
              <a:rPr lang="en-US" sz="2400" dirty="0" smtClean="0">
                <a:solidFill>
                  <a:srgbClr val="FFFF00"/>
                </a:solidFill>
              </a:rPr>
              <a:t>Retransplant recipients</a:t>
            </a:r>
            <a:r>
              <a:rPr lang="en-US" sz="2400" dirty="0" smtClean="0"/>
              <a:t/>
            </a:r>
            <a:br>
              <a:rPr lang="en-US" sz="2400" dirty="0" smtClean="0"/>
            </a:br>
            <a:r>
              <a:rPr lang="en-US" sz="2400" dirty="0" smtClean="0"/>
              <a:t>Risk Factors For 1 Year Mortality</a:t>
            </a:r>
            <a:endParaRPr lang="en-US" sz="2400" dirty="0"/>
          </a:p>
        </p:txBody>
      </p:sp>
      <p:sp>
        <p:nvSpPr>
          <p:cNvPr id="9" name="TextBox 8"/>
          <p:cNvSpPr txBox="1"/>
          <p:nvPr/>
        </p:nvSpPr>
        <p:spPr>
          <a:xfrm>
            <a:off x="7445962" y="6240774"/>
            <a:ext cx="1828800" cy="430887"/>
          </a:xfrm>
          <a:prstGeom prst="rect">
            <a:avLst/>
          </a:prstGeom>
          <a:noFill/>
        </p:spPr>
        <p:txBody>
          <a:bodyPr wrap="square" rtlCol="0">
            <a:spAutoFit/>
          </a:bodyPr>
          <a:lstStyle/>
          <a:p>
            <a:pPr algn="ctr"/>
            <a:r>
              <a:rPr lang="en-US" sz="2200" b="1" dirty="0" smtClean="0">
                <a:solidFill>
                  <a:srgbClr val="FFFF00"/>
                </a:solidFill>
              </a:rPr>
              <a:t>N = 731</a:t>
            </a:r>
            <a:endParaRPr lang="en-US" sz="22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525" y="1308187"/>
            <a:ext cx="6273075" cy="470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5085255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Adult Lung Retransplants </a:t>
            </a:r>
            <a:r>
              <a:rPr lang="en-US" sz="2000" dirty="0" smtClean="0"/>
              <a:t>(January 1995 – June 2012)</a:t>
            </a:r>
            <a:br>
              <a:rPr lang="en-US" sz="2000" dirty="0" smtClean="0"/>
            </a:br>
            <a:r>
              <a:rPr lang="en-US" sz="2400" dirty="0">
                <a:solidFill>
                  <a:srgbClr val="FFFF00"/>
                </a:solidFill>
              </a:rPr>
              <a:t>Retransplant recipients</a:t>
            </a:r>
            <a:r>
              <a:rPr lang="en-US" sz="2400" dirty="0" smtClean="0"/>
              <a:t/>
            </a:r>
            <a:br>
              <a:rPr lang="en-US" sz="24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endParaRPr lang="en-US" sz="1800" dirty="0"/>
                    </a:p>
                  </a:txBody>
                  <a:tcPr marL="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Creatinine</a:t>
                      </a:r>
                    </a:p>
                    <a:p>
                      <a:pPr marL="0" marR="0" indent="0" algn="l" defTabSz="914400" rtl="0" eaLnBrk="1" fontAlgn="t" latinLnBrk="0" hangingPunct="1">
                        <a:lnSpc>
                          <a:spcPct val="100000"/>
                        </a:lnSpc>
                        <a:spcBef>
                          <a:spcPts val="0"/>
                        </a:spcBef>
                        <a:spcAft>
                          <a:spcPts val="0"/>
                        </a:spcAft>
                        <a:buClrTx/>
                        <a:buSzTx/>
                        <a:buFontTx/>
                        <a:buNone/>
                        <a:tabLst/>
                        <a:defRPr/>
                      </a:pPr>
                      <a:endParaRPr lang="en-US" sz="1800" dirty="0" smtClean="0"/>
                    </a:p>
                  </a:txBody>
                  <a:tcPr marL="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a:t>
                      </a:r>
                      <a:r>
                        <a:rPr lang="en-US" sz="1800" b="1" baseline="0" dirty="0" smtClean="0"/>
                        <a:t> height</a:t>
                      </a:r>
                      <a:endParaRPr lang="en-US" sz="1800" b="1" dirty="0" smtClean="0"/>
                    </a:p>
                  </a:txBody>
                  <a:tcPr marL="0" marR="0" marT="0" marB="0">
                    <a:lnL>
                      <a:noFill/>
                    </a:lnL>
                    <a:lnB>
                      <a:noFill/>
                    </a:lnB>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dirty="0" smtClean="0"/>
                    </a:p>
                  </a:txBody>
                  <a:tcPr marL="0" marR="0" marT="0" marB="0">
                    <a:lnB>
                      <a:noFill/>
                    </a:lnB>
                    <a:solidFill>
                      <a:schemeClr val="bg2"/>
                    </a:solidFill>
                  </a:tcPr>
                </a:tc>
              </a:tr>
            </a:tbl>
          </a:graphicData>
        </a:graphic>
      </p:graphicFrame>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9239870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Retransplants </a:t>
            </a:r>
            <a:r>
              <a:rPr lang="en-US" sz="2000" dirty="0" smtClean="0"/>
              <a:t>(January 1995 – June 2012)</a:t>
            </a:r>
            <a:br>
              <a:rPr lang="en-US" sz="2000" dirty="0" smtClean="0"/>
            </a:br>
            <a:r>
              <a:rPr lang="en-US" sz="2400" dirty="0" smtClean="0">
                <a:solidFill>
                  <a:srgbClr val="FFFF00"/>
                </a:solidFill>
              </a:rPr>
              <a:t>Retransplant </a:t>
            </a:r>
            <a:r>
              <a:rPr lang="en-US" sz="2400" dirty="0">
                <a:solidFill>
                  <a:srgbClr val="FFFF00"/>
                </a:solidFill>
              </a:rPr>
              <a:t>recipients</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0200" y="4648200"/>
            <a:ext cx="1828800" cy="323165"/>
          </a:xfrm>
          <a:prstGeom prst="rect">
            <a:avLst/>
          </a:prstGeom>
          <a:noFill/>
        </p:spPr>
        <p:txBody>
          <a:bodyPr wrap="square" rtlCol="0">
            <a:spAutoFit/>
          </a:bodyPr>
          <a:lstStyle/>
          <a:p>
            <a:r>
              <a:rPr lang="en-US" sz="1500" b="1" dirty="0" smtClean="0">
                <a:solidFill>
                  <a:srgbClr val="FFFF00"/>
                </a:solidFill>
              </a:rPr>
              <a:t>p = 0.0170</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1550628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a:t>
            </a:r>
            <a:r>
              <a:rPr lang="en-US" sz="2600" dirty="0"/>
              <a:t>Retransplants </a:t>
            </a:r>
            <a:r>
              <a:rPr lang="en-US" sz="2000" dirty="0" smtClean="0"/>
              <a:t>(January 1995 – June 2012)</a:t>
            </a:r>
            <a:br>
              <a:rPr lang="en-US" sz="2000" dirty="0" smtClean="0"/>
            </a:br>
            <a:r>
              <a:rPr lang="en-US" sz="2400" dirty="0">
                <a:solidFill>
                  <a:srgbClr val="FFFF00"/>
                </a:solidFill>
              </a:rPr>
              <a:t>Retransplant recipients </a:t>
            </a:r>
            <a:r>
              <a:rPr lang="en-US" sz="2400" dirty="0" smtClean="0">
                <a:solidFill>
                  <a:srgbClr val="FFFF00"/>
                </a:solidFill>
              </a:rPr>
              <a:t/>
            </a:r>
            <a:br>
              <a:rPr lang="en-US" sz="2400" dirty="0" smtClean="0">
                <a:solidFill>
                  <a:srgbClr val="FFFF00"/>
                </a:solidFill>
              </a:rPr>
            </a:br>
            <a:r>
              <a:rPr lang="en-US" sz="2400" dirty="0" smtClean="0"/>
              <a:t>Risk Factors For 1 Year Mortality with 95% Confidence Limits </a:t>
            </a:r>
            <a:br>
              <a:rPr lang="en-US" sz="2400" dirty="0" smtClean="0"/>
            </a:br>
            <a:r>
              <a:rPr lang="en-US" sz="2400" dirty="0" smtClean="0">
                <a:solidFill>
                  <a:srgbClr val="FFFF00"/>
                </a:solidFill>
              </a:rPr>
              <a:t>Donor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724400"/>
            <a:ext cx="1828800" cy="323165"/>
          </a:xfrm>
          <a:prstGeom prst="rect">
            <a:avLst/>
          </a:prstGeom>
          <a:noFill/>
        </p:spPr>
        <p:txBody>
          <a:bodyPr wrap="square" rtlCol="0">
            <a:spAutoFit/>
          </a:bodyPr>
          <a:lstStyle/>
          <a:p>
            <a:pPr algn="ctr"/>
            <a:r>
              <a:rPr lang="en-US" sz="1500" b="1" dirty="0" smtClean="0">
                <a:solidFill>
                  <a:srgbClr val="FFFF00"/>
                </a:solidFill>
              </a:rPr>
              <a:t>p = 0.0133</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8160793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Adult Lung </a:t>
            </a:r>
            <a:r>
              <a:rPr lang="en-US" sz="2600" dirty="0"/>
              <a:t>Retransplants </a:t>
            </a:r>
            <a:r>
              <a:rPr lang="en-US" sz="2000" dirty="0" smtClean="0"/>
              <a:t>(January 1995 – June 2012)</a:t>
            </a:r>
            <a:br>
              <a:rPr lang="en-US" sz="2000" dirty="0" smtClean="0"/>
            </a:br>
            <a:r>
              <a:rPr lang="en-US" sz="2400" dirty="0">
                <a:solidFill>
                  <a:srgbClr val="FFFF00"/>
                </a:solidFill>
              </a:rPr>
              <a:t>Retransplant recipients</a:t>
            </a:r>
            <a:r>
              <a:rPr lang="en-US" sz="2400" dirty="0" smtClean="0"/>
              <a:t/>
            </a:r>
            <a:br>
              <a:rPr lang="en-US" sz="2400" dirty="0" smtClean="0"/>
            </a:br>
            <a:r>
              <a:rPr lang="en-US" sz="2400" dirty="0" smtClean="0"/>
              <a:t>Risk Factors For 1 Year Mortality with 95% Confidence Limits </a:t>
            </a:r>
            <a:br>
              <a:rPr lang="en-US" sz="2400" dirty="0" smtClean="0"/>
            </a:br>
            <a:r>
              <a:rPr lang="en-US" sz="2400" dirty="0" smtClean="0">
                <a:solidFill>
                  <a:srgbClr val="FFFF00"/>
                </a:solidFill>
              </a:rPr>
              <a:t>Recipient Creatinine at Transplant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24600" y="3962400"/>
            <a:ext cx="1828800" cy="323165"/>
          </a:xfrm>
          <a:prstGeom prst="rect">
            <a:avLst/>
          </a:prstGeom>
          <a:noFill/>
        </p:spPr>
        <p:txBody>
          <a:bodyPr wrap="square" rtlCol="0">
            <a:spAutoFit/>
          </a:bodyPr>
          <a:lstStyle/>
          <a:p>
            <a:pPr algn="ctr"/>
            <a:r>
              <a:rPr lang="en-US" sz="1500" b="1" dirty="0" smtClean="0">
                <a:solidFill>
                  <a:srgbClr val="FFFF00"/>
                </a:solidFill>
              </a:rPr>
              <a:t>p = 0.0054</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24429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br>
              <a:rPr lang="en-US" sz="2600" dirty="0" smtClean="0"/>
            </a:br>
            <a:r>
              <a:rPr lang="en-US" sz="2400" dirty="0" smtClean="0"/>
              <a:t>Recipient Characteristics by Transplant Type</a:t>
            </a:r>
            <a:br>
              <a:rPr lang="en-US" sz="2400" dirty="0" smtClean="0"/>
            </a:br>
            <a:r>
              <a:rPr lang="en-US" sz="2000" dirty="0" smtClean="0"/>
              <a:t>(Transplants: January 2000 – June 2013)</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1031362418"/>
              </p:ext>
            </p:extLst>
          </p:nvPr>
        </p:nvGraphicFramePr>
        <p:xfrm>
          <a:off x="152400" y="1313182"/>
          <a:ext cx="8839200" cy="4641097"/>
        </p:xfrm>
        <a:graphic>
          <a:graphicData uri="http://schemas.openxmlformats.org/drawingml/2006/table">
            <a:tbl>
              <a:tblPr firstRow="1" bandRow="1">
                <a:tableStyleId>{7DF18680-E054-41AD-8BC1-D1AEF772440D}</a:tableStyleId>
              </a:tblPr>
              <a:tblGrid>
                <a:gridCol w="1894115"/>
                <a:gridCol w="1382485"/>
                <a:gridCol w="1981200"/>
                <a:gridCol w="2667000"/>
                <a:gridCol w="914400"/>
              </a:tblGrid>
              <a:tr h="329184">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endParaRPr lang="en-US" dirty="0"/>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Primary</a:t>
                      </a:r>
                      <a:r>
                        <a:rPr lang="en-US" sz="1500" b="1" baseline="0" dirty="0" smtClean="0">
                          <a:solidFill>
                            <a:srgbClr val="FFFF00"/>
                          </a:solidFill>
                          <a:latin typeface="+mn-lt"/>
                          <a:ea typeface="Times New Roman"/>
                          <a:cs typeface="Verdana"/>
                        </a:rPr>
                        <a:t> (N=34,408)</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First</a:t>
                      </a:r>
                      <a:r>
                        <a:rPr lang="en-US" sz="1500" b="1" kern="1200" baseline="0" dirty="0" smtClean="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Retransplant (N=1,443)</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329184">
                <a:tc gridSpan="2">
                  <a:txBody>
                    <a:bodyPr/>
                    <a:lstStyle/>
                    <a:p>
                      <a:pPr algn="l" rtl="0" fontAlgn="t"/>
                      <a:r>
                        <a:rPr lang="en-US" sz="1300" b="1" dirty="0">
                          <a:solidFill>
                            <a:schemeClr val="tx1"/>
                          </a:solidFill>
                          <a:latin typeface="+mn-lt"/>
                          <a:cs typeface="Times New Roman"/>
                        </a:rPr>
                        <a:t>Recipient age (years</a:t>
                      </a:r>
                      <a:r>
                        <a:rPr lang="en-US" sz="1300" b="1" dirty="0" smtClean="0">
                          <a:solidFill>
                            <a:schemeClr val="tx1"/>
                          </a:solidFill>
                          <a:latin typeface="+mn-lt"/>
                          <a:cs typeface="Times New Roman"/>
                        </a:rPr>
                        <a:t>)</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002060"/>
                    </a:solidFill>
                  </a:tcPr>
                </a:tc>
                <a:tc h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t"/>
                      <a:r>
                        <a:rPr lang="en-US" sz="1300" b="1" i="0" u="none" strike="noStrike">
                          <a:solidFill>
                            <a:schemeClr val="tx1"/>
                          </a:solidFill>
                          <a:effectLst/>
                          <a:latin typeface="+mj-lt"/>
                        </a:rPr>
                        <a:t>55.0 (23.0 - 67.0)</a:t>
                      </a:r>
                    </a:p>
                  </a:txBody>
                  <a:tcPr marL="0" marR="0" marT="0" marB="0" anchor="ctr">
                    <a:lnT w="28575" cap="flat" cmpd="sng" algn="ctr">
                      <a:solidFill>
                        <a:schemeClr val="tx1"/>
                      </a:solidFill>
                      <a:prstDash val="solid"/>
                      <a:round/>
                      <a:headEnd type="none" w="med" len="med"/>
                      <a:tailEnd type="none" w="med" len="med"/>
                    </a:lnT>
                    <a:solidFill>
                      <a:srgbClr val="002060"/>
                    </a:solidFill>
                  </a:tcPr>
                </a:tc>
                <a:tc>
                  <a:txBody>
                    <a:bodyPr/>
                    <a:lstStyle/>
                    <a:p>
                      <a:pPr algn="ctr" fontAlgn="t"/>
                      <a:r>
                        <a:rPr lang="en-US" sz="1300" b="1" i="0" u="none" strike="noStrike">
                          <a:solidFill>
                            <a:schemeClr val="tx1"/>
                          </a:solidFill>
                          <a:effectLst/>
                          <a:latin typeface="+mj-lt"/>
                        </a:rPr>
                        <a:t>46.0 (21.0 - 65.0)</a:t>
                      </a:r>
                    </a:p>
                  </a:txBody>
                  <a:tcPr marL="0" marR="0" marT="0" marB="0" anchor="ctr">
                    <a:lnT w="28575" cap="flat" cmpd="sng" algn="ctr">
                      <a:solidFill>
                        <a:schemeClr val="tx1"/>
                      </a:solidFill>
                      <a:prstDash val="solid"/>
                      <a:round/>
                      <a:headEnd type="none" w="med" len="med"/>
                      <a:tailEnd type="none" w="med" len="med"/>
                    </a:lnT>
                    <a:solidFill>
                      <a:srgbClr val="002060"/>
                    </a:solidFill>
                  </a:tcPr>
                </a:tc>
                <a:tc>
                  <a:txBody>
                    <a:bodyPr/>
                    <a:lstStyle/>
                    <a:p>
                      <a:pPr marL="0" marR="0" algn="ctr">
                        <a:lnSpc>
                          <a:spcPct val="115000"/>
                        </a:lnSpc>
                        <a:spcBef>
                          <a:spcPts val="335"/>
                        </a:spcBef>
                        <a:spcAft>
                          <a:spcPts val="335"/>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002060"/>
                    </a:solidFill>
                  </a:tcPr>
                </a:tc>
              </a:tr>
              <a:tr h="329184">
                <a:tc rowSpan="2">
                  <a:txBody>
                    <a:bodyPr/>
                    <a:lstStyle/>
                    <a:p>
                      <a:pPr algn="l" rtl="0" fontAlgn="t"/>
                      <a:r>
                        <a:rPr lang="en-US" sz="1300" b="1" dirty="0" smtClean="0">
                          <a:solidFill>
                            <a:schemeClr val="tx1"/>
                          </a:solidFill>
                          <a:latin typeface="+mn-lt"/>
                          <a:cs typeface="Times New Roman"/>
                        </a:rPr>
                        <a:t>Recipient gender</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rgbClr val="002060"/>
                    </a:solidFill>
                  </a:tcPr>
                </a:tc>
                <a:tc>
                  <a:txBody>
                    <a:bodyPr/>
                    <a:lstStyle/>
                    <a:p>
                      <a:pPr marL="0" marR="0" algn="l">
                        <a:lnSpc>
                          <a:spcPct val="115000"/>
                        </a:lnSpc>
                        <a:spcBef>
                          <a:spcPts val="335"/>
                        </a:spcBef>
                        <a:spcAft>
                          <a:spcPts val="335"/>
                        </a:spcAft>
                      </a:pPr>
                      <a:r>
                        <a:rPr lang="en-US" sz="1300" b="1" dirty="0" smtClean="0">
                          <a:solidFill>
                            <a:schemeClr val="tx1"/>
                          </a:solidFill>
                          <a:latin typeface="+mn-lt"/>
                          <a:ea typeface="Times New Roman"/>
                          <a:cs typeface="Verdana"/>
                        </a:rPr>
                        <a:t>Male</a:t>
                      </a:r>
                      <a:endParaRPr lang="en-US" sz="1300" b="1" dirty="0">
                        <a:solidFill>
                          <a:schemeClr val="tx1"/>
                        </a:solidFill>
                        <a:latin typeface="+mn-lt"/>
                        <a:ea typeface="Times New Roman"/>
                      </a:endParaRPr>
                    </a:p>
                  </a:txBody>
                  <a:tcPr marL="45720" marR="42545" marT="0" marB="0" anchor="ctr">
                    <a:solidFill>
                      <a:srgbClr val="9900FF"/>
                    </a:solidFill>
                  </a:tcPr>
                </a:tc>
                <a:tc>
                  <a:txBody>
                    <a:bodyPr/>
                    <a:lstStyle/>
                    <a:p>
                      <a:pPr algn="ctr" fontAlgn="t"/>
                      <a:r>
                        <a:rPr lang="en-US" sz="1300" b="1" i="0" u="none" strike="noStrike">
                          <a:solidFill>
                            <a:schemeClr val="tx1"/>
                          </a:solidFill>
                          <a:effectLst/>
                          <a:latin typeface="+mj-lt"/>
                        </a:rPr>
                        <a:t>56.3%</a:t>
                      </a:r>
                    </a:p>
                  </a:txBody>
                  <a:tcPr marL="0" marR="0" marT="0" marB="0" anchor="ctr">
                    <a:solidFill>
                      <a:srgbClr val="9900FF"/>
                    </a:solidFill>
                  </a:tcPr>
                </a:tc>
                <a:tc>
                  <a:txBody>
                    <a:bodyPr/>
                    <a:lstStyle/>
                    <a:p>
                      <a:pPr algn="ctr" fontAlgn="t"/>
                      <a:r>
                        <a:rPr lang="en-US" sz="1300" b="1" i="0" u="none" strike="noStrike">
                          <a:solidFill>
                            <a:schemeClr val="tx1"/>
                          </a:solidFill>
                          <a:effectLst/>
                          <a:latin typeface="+mj-lt"/>
                        </a:rPr>
                        <a:t>53.4%</a:t>
                      </a:r>
                    </a:p>
                  </a:txBody>
                  <a:tcPr marL="0" marR="0" marT="0" marB="0" anchor="ctr">
                    <a:solidFill>
                      <a:srgbClr val="9900FF"/>
                    </a:solidFill>
                  </a:tcPr>
                </a:tc>
                <a:tc rowSpan="2">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0.0330</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rgbClr val="002060"/>
                    </a:solidFill>
                  </a:tcPr>
                </a:tc>
              </a:tr>
              <a:tr h="329184">
                <a:tc vMerge="1">
                  <a:txBody>
                    <a:bodyPr/>
                    <a:lstStyle/>
                    <a:p>
                      <a:pPr marL="0" algn="l" defTabSz="914400" rtl="0" eaLnBrk="1" fontAlgn="t" latinLnBrk="0" hangingPunct="1"/>
                      <a:endParaRPr lang="en-US" sz="1300" b="1" kern="1200" dirty="0">
                        <a:solidFill>
                          <a:schemeClr val="tx1"/>
                        </a:solidFill>
                        <a:latin typeface="+mn-lt"/>
                        <a:ea typeface="+mn-ea"/>
                        <a:cs typeface="Times New Roman"/>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l">
                        <a:lnSpc>
                          <a:spcPct val="115000"/>
                        </a:lnSpc>
                        <a:spcBef>
                          <a:spcPts val="335"/>
                        </a:spcBef>
                        <a:spcAft>
                          <a:spcPts val="335"/>
                        </a:spcAft>
                      </a:pPr>
                      <a:r>
                        <a:rPr lang="en-US" sz="1300" b="1" dirty="0" smtClean="0">
                          <a:solidFill>
                            <a:schemeClr val="tx1"/>
                          </a:solidFill>
                          <a:latin typeface="+mn-lt"/>
                          <a:ea typeface="Times New Roman"/>
                          <a:cs typeface="Verdana"/>
                        </a:rPr>
                        <a:t>Female</a:t>
                      </a:r>
                      <a:endParaRPr lang="en-US" sz="1300" b="1" dirty="0">
                        <a:solidFill>
                          <a:schemeClr val="tx1"/>
                        </a:solidFill>
                        <a:latin typeface="+mn-lt"/>
                        <a:ea typeface="Times New Roman"/>
                      </a:endParaRPr>
                    </a:p>
                  </a:txBody>
                  <a:tcPr marL="45720" marR="42545" marT="0" marB="0" anchor="ctr">
                    <a:solidFill>
                      <a:srgbClr val="002060"/>
                    </a:solidFill>
                  </a:tcPr>
                </a:tc>
                <a:tc>
                  <a:txBody>
                    <a:bodyPr/>
                    <a:lstStyle/>
                    <a:p>
                      <a:pPr algn="ctr" fontAlgn="t"/>
                      <a:r>
                        <a:rPr lang="en-US" sz="1300" b="1" i="0" u="none" strike="noStrike">
                          <a:solidFill>
                            <a:schemeClr val="tx1"/>
                          </a:solidFill>
                          <a:effectLst/>
                          <a:latin typeface="+mj-lt"/>
                        </a:rPr>
                        <a:t>43.7%</a:t>
                      </a:r>
                    </a:p>
                  </a:txBody>
                  <a:tcPr marL="0" marR="0" marT="0" marB="0" anchor="ctr">
                    <a:solidFill>
                      <a:srgbClr val="002060"/>
                    </a:solidFill>
                  </a:tcPr>
                </a:tc>
                <a:tc>
                  <a:txBody>
                    <a:bodyPr/>
                    <a:lstStyle/>
                    <a:p>
                      <a:pPr algn="ctr" fontAlgn="t"/>
                      <a:r>
                        <a:rPr lang="en-US" sz="1300" b="1" i="0" u="none" strike="noStrike">
                          <a:solidFill>
                            <a:schemeClr val="tx1"/>
                          </a:solidFill>
                          <a:effectLst/>
                          <a:latin typeface="+mj-lt"/>
                        </a:rPr>
                        <a:t>46.6%</a:t>
                      </a:r>
                    </a:p>
                  </a:txBody>
                  <a:tcPr marL="0" marR="0" marT="0" marB="0" anchor="ctr">
                    <a:solidFill>
                      <a:srgbClr val="002060"/>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rowSpan="7">
                  <a:txBody>
                    <a:bodyPr/>
                    <a:lstStyle/>
                    <a:p>
                      <a:pPr algn="l" rtl="0" fontAlgn="t"/>
                      <a:r>
                        <a:rPr lang="en-US" sz="1300" b="1" dirty="0" smtClean="0">
                          <a:solidFill>
                            <a:schemeClr val="tx1"/>
                          </a:solidFill>
                          <a:latin typeface="+mn-lt"/>
                        </a:rPr>
                        <a:t>Diagnosis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rgbClr val="002060"/>
                    </a:solidFill>
                  </a:tcPr>
                </a:tc>
                <a:tc>
                  <a:txBody>
                    <a:bodyPr/>
                    <a:lstStyle/>
                    <a:p>
                      <a:pPr algn="l" fontAlgn="b"/>
                      <a:r>
                        <a:rPr lang="en-US" sz="1300" b="1" i="0" u="none" strike="noStrike" dirty="0">
                          <a:solidFill>
                            <a:schemeClr val="tx1"/>
                          </a:solidFill>
                          <a:effectLst/>
                          <a:latin typeface="+mj-lt"/>
                        </a:rPr>
                        <a:t>Alpha-1</a:t>
                      </a:r>
                    </a:p>
                  </a:txBody>
                  <a:tcPr marL="45720" marR="9525" marT="9525" marB="0" anchor="ctr">
                    <a:solidFill>
                      <a:srgbClr val="9900FF"/>
                    </a:solidFill>
                  </a:tcPr>
                </a:tc>
                <a:tc>
                  <a:txBody>
                    <a:bodyPr/>
                    <a:lstStyle/>
                    <a:p>
                      <a:pPr algn="ctr" fontAlgn="t"/>
                      <a:r>
                        <a:rPr lang="en-US" sz="1300" b="1" i="0" u="none" strike="noStrike">
                          <a:solidFill>
                            <a:schemeClr val="tx1"/>
                          </a:solidFill>
                          <a:effectLst/>
                          <a:latin typeface="+mj-lt"/>
                        </a:rPr>
                        <a:t>5.0%</a:t>
                      </a:r>
                    </a:p>
                  </a:txBody>
                  <a:tcPr marL="0" marR="0" marT="0" marB="0" anchor="ctr">
                    <a:solidFill>
                      <a:srgbClr val="9900FF"/>
                    </a:solidFill>
                  </a:tcPr>
                </a:tc>
                <a:tc>
                  <a:txBody>
                    <a:bodyPr/>
                    <a:lstStyle/>
                    <a:p>
                      <a:pPr algn="ctr" fontAlgn="t"/>
                      <a:r>
                        <a:rPr lang="en-US" sz="1300" b="1" i="0" u="none" strike="noStrike">
                          <a:solidFill>
                            <a:schemeClr val="tx1"/>
                          </a:solidFill>
                          <a:effectLst/>
                          <a:latin typeface="+mj-lt"/>
                        </a:rPr>
                        <a:t>1.2%</a:t>
                      </a:r>
                    </a:p>
                  </a:txBody>
                  <a:tcPr marL="0" marR="0" marT="0" marB="0" anchor="ctr">
                    <a:solidFill>
                      <a:srgbClr val="9900FF"/>
                    </a:solidFill>
                  </a:tcPr>
                </a:tc>
                <a:tc rowSpan="7">
                  <a:txBody>
                    <a:bodyPr/>
                    <a:lstStyle/>
                    <a:p>
                      <a:pPr marL="0" marR="0" algn="ctr">
                        <a:lnSpc>
                          <a:spcPct val="115000"/>
                        </a:lnSpc>
                        <a:spcBef>
                          <a:spcPts val="335"/>
                        </a:spcBef>
                        <a:spcAft>
                          <a:spcPts val="335"/>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rgbClr val="002060"/>
                    </a:solidFill>
                  </a:tcPr>
                </a:tc>
              </a:tr>
              <a:tr h="329184">
                <a:tc vMerge="1">
                  <a:txBody>
                    <a:bodyPr/>
                    <a:lstStyle/>
                    <a:p>
                      <a:pPr rtl="0" fontAlgn="t"/>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l" fontAlgn="b"/>
                      <a:r>
                        <a:rPr lang="en-US" sz="1300" b="1" i="0" u="none" strike="noStrike" dirty="0">
                          <a:solidFill>
                            <a:schemeClr val="tx1"/>
                          </a:solidFill>
                          <a:effectLst/>
                          <a:latin typeface="+mj-lt"/>
                        </a:rPr>
                        <a:t>COPD</a:t>
                      </a:r>
                    </a:p>
                  </a:txBody>
                  <a:tcPr marL="45720" marR="9525" marT="9525" marB="0" anchor="ctr">
                    <a:solidFill>
                      <a:srgbClr val="002060"/>
                    </a:solidFill>
                  </a:tcPr>
                </a:tc>
                <a:tc>
                  <a:txBody>
                    <a:bodyPr/>
                    <a:lstStyle/>
                    <a:p>
                      <a:pPr algn="ctr" fontAlgn="t"/>
                      <a:r>
                        <a:rPr lang="en-US" sz="1300" b="1" i="0" u="none" strike="noStrike">
                          <a:solidFill>
                            <a:schemeClr val="tx1"/>
                          </a:solidFill>
                          <a:effectLst/>
                          <a:latin typeface="+mj-lt"/>
                        </a:rPr>
                        <a:t>32.9%</a:t>
                      </a:r>
                    </a:p>
                  </a:txBody>
                  <a:tcPr marL="0" marR="0" marT="0" marB="0" anchor="ctr">
                    <a:solidFill>
                      <a:srgbClr val="002060"/>
                    </a:solidFill>
                  </a:tcPr>
                </a:tc>
                <a:tc>
                  <a:txBody>
                    <a:bodyPr/>
                    <a:lstStyle/>
                    <a:p>
                      <a:pPr algn="ctr" fontAlgn="t"/>
                      <a:r>
                        <a:rPr lang="en-US" sz="1300" b="1" i="0" u="none" strike="noStrike">
                          <a:solidFill>
                            <a:schemeClr val="tx1"/>
                          </a:solidFill>
                          <a:effectLst/>
                          <a:latin typeface="+mj-lt"/>
                        </a:rPr>
                        <a:t>5.7%</a:t>
                      </a:r>
                    </a:p>
                  </a:txBody>
                  <a:tcPr marL="0" marR="0" marT="0" marB="0" anchor="ctr">
                    <a:solidFill>
                      <a:srgbClr val="002060"/>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vMerge="1">
                  <a:txBody>
                    <a:bodyPr/>
                    <a:lstStyle/>
                    <a:p>
                      <a:pPr rtl="0" fontAlgn="t"/>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l" fontAlgn="b"/>
                      <a:r>
                        <a:rPr lang="en-US" sz="1300" b="1" i="0" u="none" strike="noStrike" dirty="0">
                          <a:solidFill>
                            <a:schemeClr val="tx1"/>
                          </a:solidFill>
                          <a:effectLst/>
                          <a:latin typeface="+mj-lt"/>
                        </a:rPr>
                        <a:t>CF</a:t>
                      </a:r>
                    </a:p>
                  </a:txBody>
                  <a:tcPr marL="45720" marR="9525" marT="9525" marB="0" anchor="ctr">
                    <a:solidFill>
                      <a:srgbClr val="9900FF"/>
                    </a:solidFill>
                  </a:tcPr>
                </a:tc>
                <a:tc>
                  <a:txBody>
                    <a:bodyPr/>
                    <a:lstStyle/>
                    <a:p>
                      <a:pPr algn="ctr" fontAlgn="t"/>
                      <a:r>
                        <a:rPr lang="en-US" sz="1300" b="1" i="0" u="none" strike="noStrike">
                          <a:solidFill>
                            <a:schemeClr val="tx1"/>
                          </a:solidFill>
                          <a:effectLst/>
                          <a:latin typeface="+mj-lt"/>
                        </a:rPr>
                        <a:t>16.6%</a:t>
                      </a:r>
                    </a:p>
                  </a:txBody>
                  <a:tcPr marL="0" marR="0" marT="0" marB="0" anchor="ctr">
                    <a:solidFill>
                      <a:srgbClr val="9900FF"/>
                    </a:solidFill>
                  </a:tcPr>
                </a:tc>
                <a:tc>
                  <a:txBody>
                    <a:bodyPr/>
                    <a:lstStyle/>
                    <a:p>
                      <a:pPr algn="ctr" fontAlgn="t"/>
                      <a:r>
                        <a:rPr lang="en-US" sz="1300" b="1" i="0" u="none" strike="noStrike">
                          <a:solidFill>
                            <a:schemeClr val="tx1"/>
                          </a:solidFill>
                          <a:effectLst/>
                          <a:latin typeface="+mj-lt"/>
                        </a:rPr>
                        <a:t>6.5%</a:t>
                      </a:r>
                    </a:p>
                  </a:txBody>
                  <a:tcPr marL="0" marR="0" marT="0" marB="0" anchor="ctr">
                    <a:solidFill>
                      <a:srgbClr val="9900FF"/>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vMerge="1">
                  <a:txBody>
                    <a:bodyPr/>
                    <a:lstStyle/>
                    <a:p>
                      <a:pPr rtl="0" fontAlgn="t"/>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l" fontAlgn="b"/>
                      <a:r>
                        <a:rPr lang="en-US" sz="1300" b="1" i="0" u="none" strike="noStrike" dirty="0">
                          <a:solidFill>
                            <a:schemeClr val="tx1"/>
                          </a:solidFill>
                          <a:effectLst/>
                          <a:latin typeface="+mj-lt"/>
                        </a:rPr>
                        <a:t>IPF</a:t>
                      </a:r>
                    </a:p>
                  </a:txBody>
                  <a:tcPr marL="45720" marR="9525" marT="9525" marB="0" anchor="ctr">
                    <a:solidFill>
                      <a:srgbClr val="002060"/>
                    </a:solidFill>
                  </a:tcPr>
                </a:tc>
                <a:tc>
                  <a:txBody>
                    <a:bodyPr/>
                    <a:lstStyle/>
                    <a:p>
                      <a:pPr algn="ctr" fontAlgn="t"/>
                      <a:r>
                        <a:rPr lang="en-US" sz="1300" b="1" i="0" u="none" strike="noStrike">
                          <a:solidFill>
                            <a:schemeClr val="tx1"/>
                          </a:solidFill>
                          <a:effectLst/>
                          <a:latin typeface="+mj-lt"/>
                        </a:rPr>
                        <a:t>26.5%</a:t>
                      </a:r>
                    </a:p>
                  </a:txBody>
                  <a:tcPr marL="0" marR="0" marT="0" marB="0" anchor="ctr">
                    <a:solidFill>
                      <a:srgbClr val="002060"/>
                    </a:solidFill>
                  </a:tcPr>
                </a:tc>
                <a:tc>
                  <a:txBody>
                    <a:bodyPr/>
                    <a:lstStyle/>
                    <a:p>
                      <a:pPr algn="ctr" fontAlgn="t"/>
                      <a:r>
                        <a:rPr lang="en-US" sz="1300" b="1" i="0" u="none" strike="noStrike">
                          <a:solidFill>
                            <a:schemeClr val="tx1"/>
                          </a:solidFill>
                          <a:effectLst/>
                          <a:latin typeface="+mj-lt"/>
                        </a:rPr>
                        <a:t>7.6%</a:t>
                      </a:r>
                    </a:p>
                  </a:txBody>
                  <a:tcPr marL="0" marR="0" marT="0" marB="0" anchor="ctr">
                    <a:solidFill>
                      <a:srgbClr val="002060"/>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vMerge="1">
                  <a:txBody>
                    <a:bodyPr/>
                    <a:lstStyle/>
                    <a:p>
                      <a:pPr rtl="0" fontAlgn="t"/>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l" fontAlgn="b"/>
                      <a:r>
                        <a:rPr lang="en-US" sz="1300" b="1" i="0" u="none" strike="noStrike" dirty="0">
                          <a:solidFill>
                            <a:schemeClr val="tx1"/>
                          </a:solidFill>
                          <a:effectLst/>
                          <a:latin typeface="+mj-lt"/>
                        </a:rPr>
                        <a:t>IPAH</a:t>
                      </a:r>
                    </a:p>
                  </a:txBody>
                  <a:tcPr marL="45720" marR="9525" marT="9525" marB="0" anchor="ctr">
                    <a:solidFill>
                      <a:srgbClr val="9900FF"/>
                    </a:solidFill>
                  </a:tcPr>
                </a:tc>
                <a:tc>
                  <a:txBody>
                    <a:bodyPr/>
                    <a:lstStyle/>
                    <a:p>
                      <a:pPr algn="ctr" fontAlgn="t"/>
                      <a:r>
                        <a:rPr lang="en-US" sz="1300" b="1" i="0" u="none" strike="noStrike">
                          <a:solidFill>
                            <a:schemeClr val="tx1"/>
                          </a:solidFill>
                          <a:effectLst/>
                          <a:latin typeface="+mj-lt"/>
                        </a:rPr>
                        <a:t>2.7%</a:t>
                      </a:r>
                    </a:p>
                  </a:txBody>
                  <a:tcPr marL="0" marR="0" marT="0" marB="0" anchor="ctr">
                    <a:solidFill>
                      <a:srgbClr val="9900FF"/>
                    </a:solidFill>
                  </a:tcPr>
                </a:tc>
                <a:tc>
                  <a:txBody>
                    <a:bodyPr/>
                    <a:lstStyle/>
                    <a:p>
                      <a:pPr algn="ctr" fontAlgn="t"/>
                      <a:r>
                        <a:rPr lang="en-US" sz="1300" b="1" i="0" u="none" strike="noStrike">
                          <a:solidFill>
                            <a:schemeClr val="tx1"/>
                          </a:solidFill>
                          <a:effectLst/>
                          <a:latin typeface="+mj-lt"/>
                        </a:rPr>
                        <a:t>1.4%</a:t>
                      </a:r>
                    </a:p>
                  </a:txBody>
                  <a:tcPr marL="0" marR="0" marT="0" marB="0" anchor="ctr">
                    <a:solidFill>
                      <a:srgbClr val="9900FF"/>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vMerge="1">
                  <a:txBody>
                    <a:bodyPr/>
                    <a:lstStyle/>
                    <a:p>
                      <a:pPr rtl="0" fontAlgn="t"/>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l" fontAlgn="b"/>
                      <a:r>
                        <a:rPr lang="en-US" sz="1300" b="1" i="0" u="none" strike="noStrike" dirty="0" err="1" smtClean="0">
                          <a:solidFill>
                            <a:schemeClr val="tx1"/>
                          </a:solidFill>
                          <a:effectLst/>
                          <a:latin typeface="+mj-lt"/>
                        </a:rPr>
                        <a:t>Retx</a:t>
                      </a:r>
                      <a:endParaRPr lang="en-US" sz="1300" b="1" i="0" u="none" strike="noStrike" dirty="0">
                        <a:solidFill>
                          <a:schemeClr val="tx1"/>
                        </a:solidFill>
                        <a:effectLst/>
                        <a:latin typeface="+mj-lt"/>
                      </a:endParaRPr>
                    </a:p>
                  </a:txBody>
                  <a:tcPr marL="45720" marR="9525" marT="9525" marB="0" anchor="ctr">
                    <a:solidFill>
                      <a:srgbClr val="002060"/>
                    </a:solidFill>
                  </a:tcPr>
                </a:tc>
                <a:tc>
                  <a:txBody>
                    <a:bodyPr/>
                    <a:lstStyle/>
                    <a:p>
                      <a:pPr algn="ctr" fontAlgn="t"/>
                      <a:r>
                        <a:rPr lang="en-US" sz="1300" b="1" i="0" u="none" strike="noStrike">
                          <a:solidFill>
                            <a:schemeClr val="tx1"/>
                          </a:solidFill>
                          <a:effectLst/>
                          <a:latin typeface="+mj-lt"/>
                        </a:rPr>
                        <a:t>0.0%</a:t>
                      </a:r>
                    </a:p>
                  </a:txBody>
                  <a:tcPr marL="0" marR="0" marT="0" marB="0" anchor="ctr">
                    <a:solidFill>
                      <a:srgbClr val="002060"/>
                    </a:solidFill>
                  </a:tcPr>
                </a:tc>
                <a:tc>
                  <a:txBody>
                    <a:bodyPr/>
                    <a:lstStyle/>
                    <a:p>
                      <a:pPr algn="ctr" fontAlgn="t"/>
                      <a:r>
                        <a:rPr lang="en-US" sz="1300" b="1" i="0" u="none" strike="noStrike">
                          <a:solidFill>
                            <a:schemeClr val="tx1"/>
                          </a:solidFill>
                          <a:effectLst/>
                          <a:latin typeface="+mj-lt"/>
                        </a:rPr>
                        <a:t>65.9%</a:t>
                      </a:r>
                    </a:p>
                  </a:txBody>
                  <a:tcPr marL="0" marR="0" marT="0" marB="0" anchor="ctr">
                    <a:solidFill>
                      <a:srgbClr val="002060"/>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vMerge="1">
                  <a:txBody>
                    <a:bodyPr/>
                    <a:lstStyle/>
                    <a:p>
                      <a:pPr rtl="0" fontAlgn="t"/>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l" fontAlgn="b"/>
                      <a:r>
                        <a:rPr lang="en-US" sz="1300" b="1" i="0" u="none" strike="noStrike" dirty="0" smtClean="0">
                          <a:solidFill>
                            <a:schemeClr val="tx1"/>
                          </a:solidFill>
                          <a:effectLst/>
                          <a:latin typeface="+mj-lt"/>
                        </a:rPr>
                        <a:t>Other</a:t>
                      </a:r>
                      <a:endParaRPr lang="en-US" sz="1300" b="1" i="0" u="none" strike="noStrike" dirty="0">
                        <a:solidFill>
                          <a:schemeClr val="tx1"/>
                        </a:solidFill>
                        <a:effectLst/>
                        <a:latin typeface="+mj-lt"/>
                      </a:endParaRPr>
                    </a:p>
                  </a:txBody>
                  <a:tcPr marL="45720" marR="9525" marT="9525" marB="0" anchor="ctr">
                    <a:solidFill>
                      <a:srgbClr val="9900FF"/>
                    </a:solidFill>
                  </a:tcPr>
                </a:tc>
                <a:tc>
                  <a:txBody>
                    <a:bodyPr/>
                    <a:lstStyle/>
                    <a:p>
                      <a:pPr algn="ctr" fontAlgn="t"/>
                      <a:r>
                        <a:rPr lang="en-US" sz="1300" b="1" i="0" u="none" strike="noStrike">
                          <a:solidFill>
                            <a:schemeClr val="tx1"/>
                          </a:solidFill>
                          <a:effectLst/>
                          <a:latin typeface="+mj-lt"/>
                        </a:rPr>
                        <a:t>16.4%</a:t>
                      </a:r>
                    </a:p>
                  </a:txBody>
                  <a:tcPr marL="0" marR="0" marT="0" marB="0" anchor="ctr">
                    <a:solidFill>
                      <a:srgbClr val="9900FF"/>
                    </a:solidFill>
                  </a:tcPr>
                </a:tc>
                <a:tc>
                  <a:txBody>
                    <a:bodyPr/>
                    <a:lstStyle/>
                    <a:p>
                      <a:pPr algn="ctr" fontAlgn="t"/>
                      <a:r>
                        <a:rPr lang="en-US" sz="1300" b="1" i="0" u="none" strike="noStrike">
                          <a:solidFill>
                            <a:schemeClr val="tx1"/>
                          </a:solidFill>
                          <a:effectLst/>
                          <a:latin typeface="+mj-lt"/>
                        </a:rPr>
                        <a:t>11.6%</a:t>
                      </a:r>
                    </a:p>
                  </a:txBody>
                  <a:tcPr marL="0" marR="0" marT="0" marB="0" anchor="ctr">
                    <a:solidFill>
                      <a:srgbClr val="9900FF"/>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9184">
                <a:tc rowSpan="3">
                  <a:txBody>
                    <a:bodyPr/>
                    <a:lstStyle/>
                    <a:p>
                      <a:pPr algn="l" rtl="0" fontAlgn="t"/>
                      <a:r>
                        <a:rPr lang="en-US" sz="1300" b="1" dirty="0" smtClean="0">
                          <a:solidFill>
                            <a:schemeClr val="tx1"/>
                          </a:solidFill>
                          <a:latin typeface="+mn-lt"/>
                        </a:rPr>
                        <a:t>Location</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002060"/>
                    </a:solidFill>
                  </a:tcPr>
                </a:tc>
                <a:tc>
                  <a:txBody>
                    <a:bodyPr/>
                    <a:lstStyle/>
                    <a:p>
                      <a:pPr marL="0" marR="0" algn="l">
                        <a:lnSpc>
                          <a:spcPct val="115000"/>
                        </a:lnSpc>
                        <a:spcBef>
                          <a:spcPts val="335"/>
                        </a:spcBef>
                        <a:spcAft>
                          <a:spcPts val="335"/>
                        </a:spcAft>
                      </a:pPr>
                      <a:r>
                        <a:rPr lang="en-US" sz="1300" b="1" dirty="0" smtClean="0">
                          <a:solidFill>
                            <a:schemeClr val="tx1"/>
                          </a:solidFill>
                          <a:latin typeface="+mn-lt"/>
                          <a:ea typeface="Times New Roman"/>
                        </a:rPr>
                        <a:t>Europe</a:t>
                      </a:r>
                      <a:endParaRPr lang="en-US" sz="1300" b="1" dirty="0">
                        <a:solidFill>
                          <a:schemeClr val="tx1"/>
                        </a:solidFill>
                        <a:latin typeface="+mn-lt"/>
                        <a:ea typeface="Times New Roman"/>
                      </a:endParaRPr>
                    </a:p>
                  </a:txBody>
                  <a:tcPr marL="45720" marR="42545" marT="0" marB="0" anchor="ctr">
                    <a:solidFill>
                      <a:srgbClr val="002060"/>
                    </a:solidFill>
                  </a:tcPr>
                </a:tc>
                <a:tc>
                  <a:txBody>
                    <a:bodyPr/>
                    <a:lstStyle/>
                    <a:p>
                      <a:pPr algn="ctr" fontAlgn="t"/>
                      <a:r>
                        <a:rPr lang="en-US" sz="1300" b="1" i="0" u="none" strike="noStrike">
                          <a:solidFill>
                            <a:schemeClr val="tx1"/>
                          </a:solidFill>
                          <a:effectLst/>
                          <a:latin typeface="+mj-lt"/>
                        </a:rPr>
                        <a:t>36.4%</a:t>
                      </a:r>
                    </a:p>
                  </a:txBody>
                  <a:tcPr marL="0" marR="0" marT="0" marB="0" anchor="ctr">
                    <a:solidFill>
                      <a:srgbClr val="002060"/>
                    </a:solidFill>
                  </a:tcPr>
                </a:tc>
                <a:tc>
                  <a:txBody>
                    <a:bodyPr/>
                    <a:lstStyle/>
                    <a:p>
                      <a:pPr algn="ctr" fontAlgn="t"/>
                      <a:r>
                        <a:rPr lang="en-US" sz="1300" b="1" i="0" u="none" strike="noStrike">
                          <a:solidFill>
                            <a:schemeClr val="tx1"/>
                          </a:solidFill>
                          <a:effectLst/>
                          <a:latin typeface="+mj-lt"/>
                        </a:rPr>
                        <a:t>38.8%</a:t>
                      </a:r>
                    </a:p>
                  </a:txBody>
                  <a:tcPr marL="0" marR="0" marT="0" marB="0" anchor="ctr">
                    <a:solidFill>
                      <a:srgbClr val="002060"/>
                    </a:solidFill>
                  </a:tcPr>
                </a:tc>
                <a:tc rowSpan="3">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rPr>
                        <a:t>0.0714</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002060"/>
                    </a:solidFill>
                  </a:tcPr>
                </a:tc>
              </a:tr>
              <a:tr h="329184">
                <a:tc vMerge="1">
                  <a:txBody>
                    <a:bodyPr/>
                    <a:lstStyle/>
                    <a:p>
                      <a:pPr rtl="0" fontAlgn="t"/>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l">
                        <a:lnSpc>
                          <a:spcPct val="115000"/>
                        </a:lnSpc>
                        <a:spcBef>
                          <a:spcPts val="335"/>
                        </a:spcBef>
                        <a:spcAft>
                          <a:spcPts val="335"/>
                        </a:spcAft>
                      </a:pPr>
                      <a:r>
                        <a:rPr lang="en-US" sz="1300" b="1" dirty="0" smtClean="0">
                          <a:solidFill>
                            <a:schemeClr val="tx1"/>
                          </a:solidFill>
                          <a:latin typeface="+mn-lt"/>
                          <a:ea typeface="Times New Roman"/>
                        </a:rPr>
                        <a:t>North America</a:t>
                      </a:r>
                      <a:endParaRPr lang="en-US" sz="1300" b="1" dirty="0">
                        <a:solidFill>
                          <a:schemeClr val="tx1"/>
                        </a:solidFill>
                        <a:latin typeface="+mn-lt"/>
                        <a:ea typeface="Times New Roman"/>
                      </a:endParaRPr>
                    </a:p>
                  </a:txBody>
                  <a:tcPr marL="45720" marR="42545" marT="0" marB="0" anchor="ctr">
                    <a:solidFill>
                      <a:srgbClr val="9900FF"/>
                    </a:solidFill>
                  </a:tcPr>
                </a:tc>
                <a:tc>
                  <a:txBody>
                    <a:bodyPr/>
                    <a:lstStyle/>
                    <a:p>
                      <a:pPr algn="ctr" fontAlgn="t"/>
                      <a:r>
                        <a:rPr lang="en-US" sz="1300" b="1" i="0" u="none" strike="noStrike">
                          <a:solidFill>
                            <a:schemeClr val="tx1"/>
                          </a:solidFill>
                          <a:effectLst/>
                          <a:latin typeface="+mj-lt"/>
                        </a:rPr>
                        <a:t>56.9%</a:t>
                      </a:r>
                    </a:p>
                  </a:txBody>
                  <a:tcPr marL="0" marR="0" marT="0" marB="0" anchor="ctr">
                    <a:solidFill>
                      <a:srgbClr val="9900FF"/>
                    </a:solidFill>
                  </a:tcPr>
                </a:tc>
                <a:tc>
                  <a:txBody>
                    <a:bodyPr/>
                    <a:lstStyle/>
                    <a:p>
                      <a:pPr algn="ctr" fontAlgn="t"/>
                      <a:r>
                        <a:rPr lang="en-US" sz="1300" b="1" i="0" u="none" strike="noStrike">
                          <a:solidFill>
                            <a:schemeClr val="tx1"/>
                          </a:solidFill>
                          <a:effectLst/>
                          <a:latin typeface="+mj-lt"/>
                        </a:rPr>
                        <a:t>55.6%</a:t>
                      </a:r>
                    </a:p>
                  </a:txBody>
                  <a:tcPr marL="0" marR="0" marT="0" marB="0" anchor="ctr">
                    <a:solidFill>
                      <a:srgbClr val="9900FF"/>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325129">
                <a:tc vMerge="1">
                  <a:txBody>
                    <a:bodyPr/>
                    <a:lstStyle/>
                    <a:p>
                      <a:pPr rtl="0" fontAlgn="t"/>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l">
                        <a:lnSpc>
                          <a:spcPct val="115000"/>
                        </a:lnSpc>
                        <a:spcBef>
                          <a:spcPts val="335"/>
                        </a:spcBef>
                        <a:spcAft>
                          <a:spcPts val="335"/>
                        </a:spcAft>
                      </a:pPr>
                      <a:r>
                        <a:rPr lang="en-US" sz="1300" b="1" dirty="0" smtClean="0">
                          <a:solidFill>
                            <a:schemeClr val="tx1"/>
                          </a:solidFill>
                          <a:latin typeface="+mn-lt"/>
                          <a:ea typeface="Times New Roman"/>
                        </a:rPr>
                        <a:t>Other</a:t>
                      </a:r>
                      <a:endParaRPr lang="en-US" sz="1300" b="1" dirty="0">
                        <a:solidFill>
                          <a:schemeClr val="tx1"/>
                        </a:solidFill>
                        <a:latin typeface="+mn-lt"/>
                        <a:ea typeface="Times New Roman"/>
                      </a:endParaRPr>
                    </a:p>
                  </a:txBody>
                  <a:tcPr marL="45720" marR="42545" marT="0" marB="0" anchor="ctr">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j-lt"/>
                        </a:rPr>
                        <a:t>6.7%</a:t>
                      </a:r>
                    </a:p>
                  </a:txBody>
                  <a:tcPr marL="0" marR="0" marT="0" marB="0" anchor="ctr">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effectLst/>
                          <a:latin typeface="+mj-lt"/>
                        </a:rPr>
                        <a:t>5.5%</a:t>
                      </a:r>
                    </a:p>
                  </a:txBody>
                  <a:tcPr marL="0" marR="0" marT="0" marB="0" anchor="ctr">
                    <a:lnB w="28575" cap="flat" cmpd="sng" algn="ctr">
                      <a:solidFill>
                        <a:schemeClr val="tx1"/>
                      </a:solidFill>
                      <a:prstDash val="solid"/>
                      <a:round/>
                      <a:headEnd type="none" w="med" len="med"/>
                      <a:tailEnd type="none" w="med" len="med"/>
                    </a:lnB>
                    <a:solidFill>
                      <a:srgbClr val="002060"/>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4715934" y="6268152"/>
            <a:ext cx="4199466" cy="292388"/>
          </a:xfrm>
          <a:prstGeom prst="rect">
            <a:avLst/>
          </a:prstGeom>
          <a:noFill/>
        </p:spPr>
        <p:txBody>
          <a:bodyPr wrap="square" rtlCol="0">
            <a:spAutoFit/>
          </a:bodyPr>
          <a:lstStyle/>
          <a:p>
            <a:pPr algn="ctr"/>
            <a:r>
              <a:rPr lang="en-US" sz="1300" b="1" dirty="0" smtClean="0">
                <a:solidFill>
                  <a:srgbClr val="FFFF00"/>
                </a:solidFill>
              </a:rPr>
              <a:t>Age is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24893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br>
              <a:rPr lang="en-US" sz="2600" dirty="0" smtClean="0"/>
            </a:br>
            <a:r>
              <a:rPr lang="en-US" sz="2400" dirty="0" smtClean="0"/>
              <a:t>Donor and Donor/Recipient Characteristics by Transplant Type </a:t>
            </a:r>
            <a:r>
              <a:rPr lang="en-US" sz="2000" dirty="0" smtClean="0"/>
              <a:t>(Transplants: January 2000 – June 2013)</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1474145686"/>
              </p:ext>
            </p:extLst>
          </p:nvPr>
        </p:nvGraphicFramePr>
        <p:xfrm>
          <a:off x="205513" y="1676401"/>
          <a:ext cx="8839200" cy="3868414"/>
        </p:xfrm>
        <a:graphic>
          <a:graphicData uri="http://schemas.openxmlformats.org/drawingml/2006/table">
            <a:tbl>
              <a:tblPr firstRow="1" bandRow="1">
                <a:tableStyleId>{7DF18680-E054-41AD-8BC1-D1AEF772440D}</a:tableStyleId>
              </a:tblPr>
              <a:tblGrid>
                <a:gridCol w="1894115"/>
                <a:gridCol w="1382485"/>
                <a:gridCol w="1828800"/>
                <a:gridCol w="2819400"/>
                <a:gridCol w="914400"/>
              </a:tblGrid>
              <a:tr h="471758">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endParaRPr lang="en-US" dirty="0"/>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Primary</a:t>
                      </a:r>
                      <a:r>
                        <a:rPr lang="en-US" sz="1500" b="1" baseline="0" dirty="0" smtClean="0">
                          <a:solidFill>
                            <a:srgbClr val="FFFF00"/>
                          </a:solidFill>
                          <a:latin typeface="+mn-lt"/>
                          <a:ea typeface="Times New Roman"/>
                          <a:cs typeface="Verdana"/>
                        </a:rPr>
                        <a:t> (N=34,408)</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First</a:t>
                      </a:r>
                      <a:r>
                        <a:rPr lang="en-US" sz="1500" b="1" kern="1200" baseline="0" dirty="0" smtClean="0">
                          <a:solidFill>
                            <a:srgbClr val="FFFF00"/>
                          </a:solidFill>
                          <a:latin typeface="+mn-lt"/>
                          <a:ea typeface="Times New Roman"/>
                          <a:cs typeface="Verdana"/>
                        </a:rPr>
                        <a:t> </a:t>
                      </a:r>
                      <a:r>
                        <a:rPr lang="en-US" sz="1500" b="1" kern="1200" dirty="0" smtClean="0">
                          <a:solidFill>
                            <a:srgbClr val="FFFF00"/>
                          </a:solidFill>
                          <a:latin typeface="+mn-lt"/>
                          <a:ea typeface="Times New Roman"/>
                          <a:cs typeface="Verdana"/>
                        </a:rPr>
                        <a:t>Retransplant* (N=1,443)</a:t>
                      </a:r>
                      <a:endParaRPr lang="en-US" sz="1500" b="1" kern="1200" dirty="0">
                        <a:solidFill>
                          <a:srgbClr val="FFFF00"/>
                        </a:solidFill>
                        <a:latin typeface="+mn-lt"/>
                        <a:ea typeface="Times New Roman"/>
                        <a:cs typeface="Verdana"/>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424582">
                <a:tc gridSpan="2">
                  <a:txBody>
                    <a:bodyPr/>
                    <a:lstStyle/>
                    <a:p>
                      <a:pPr algn="l" rtl="0" fontAlgn="t"/>
                      <a:r>
                        <a:rPr lang="en-US" sz="1300" b="1" dirty="0" smtClean="0">
                          <a:solidFill>
                            <a:schemeClr val="tx1"/>
                          </a:solidFill>
                          <a:latin typeface="+mn-lt"/>
                          <a:cs typeface="Times New Roman"/>
                        </a:rPr>
                        <a:t>Donor </a:t>
                      </a:r>
                      <a:r>
                        <a:rPr lang="en-US" sz="1300" b="1" dirty="0">
                          <a:solidFill>
                            <a:schemeClr val="tx1"/>
                          </a:solidFill>
                          <a:latin typeface="+mn-lt"/>
                          <a:cs typeface="Times New Roman"/>
                        </a:rPr>
                        <a:t>age (years</a:t>
                      </a:r>
                      <a:r>
                        <a:rPr lang="en-US" sz="1300" b="1" dirty="0" smtClean="0">
                          <a:solidFill>
                            <a:schemeClr val="tx1"/>
                          </a:solidFill>
                          <a:latin typeface="+mn-lt"/>
                          <a:cs typeface="Times New Roman"/>
                        </a:rPr>
                        <a:t>)</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002060"/>
                    </a:solidFill>
                  </a:tcPr>
                </a:tc>
                <a:tc h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t"/>
                      <a:r>
                        <a:rPr lang="en-US" sz="1300" b="1" i="0" u="none" strike="noStrike">
                          <a:solidFill>
                            <a:schemeClr val="tx1"/>
                          </a:solidFill>
                          <a:effectLst/>
                          <a:latin typeface="+mj-lt"/>
                        </a:rPr>
                        <a:t>38.0 (16.0 - 61.0)</a:t>
                      </a:r>
                    </a:p>
                  </a:txBody>
                  <a:tcPr marL="0" marR="0" marT="0" marB="0" anchor="ctr">
                    <a:lnT w="28575" cap="flat" cmpd="sng" algn="ctr">
                      <a:solidFill>
                        <a:schemeClr val="tx1"/>
                      </a:solidFill>
                      <a:prstDash val="solid"/>
                      <a:round/>
                      <a:headEnd type="none" w="med" len="med"/>
                      <a:tailEnd type="none" w="med" len="med"/>
                    </a:lnT>
                    <a:solidFill>
                      <a:srgbClr val="002060"/>
                    </a:solidFill>
                  </a:tcPr>
                </a:tc>
                <a:tc>
                  <a:txBody>
                    <a:bodyPr/>
                    <a:lstStyle/>
                    <a:p>
                      <a:pPr algn="ctr" fontAlgn="t"/>
                      <a:r>
                        <a:rPr lang="en-US" sz="1300" b="1" i="0" u="none" strike="noStrike">
                          <a:solidFill>
                            <a:schemeClr val="tx1"/>
                          </a:solidFill>
                          <a:effectLst/>
                          <a:latin typeface="+mj-lt"/>
                        </a:rPr>
                        <a:t>38.0 (16.0 - 62.0)</a:t>
                      </a:r>
                    </a:p>
                  </a:txBody>
                  <a:tcPr marL="0" marR="0" marT="0" marB="0" anchor="ctr">
                    <a:lnT w="28575" cap="flat" cmpd="sng" algn="ctr">
                      <a:solidFill>
                        <a:schemeClr val="tx1"/>
                      </a:solidFill>
                      <a:prstDash val="solid"/>
                      <a:round/>
                      <a:headEnd type="none" w="med" len="med"/>
                      <a:tailEnd type="none" w="med" len="med"/>
                    </a:lnT>
                    <a:solidFill>
                      <a:srgbClr val="002060"/>
                    </a:solidFill>
                  </a:tcPr>
                </a:tc>
                <a:tc>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0.7457</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002060"/>
                    </a:solidFill>
                  </a:tcPr>
                </a:tc>
              </a:tr>
              <a:tr h="424582">
                <a:tc rowSpan="4">
                  <a:txBody>
                    <a:bodyPr/>
                    <a:lstStyle/>
                    <a:p>
                      <a:pPr algn="l" rtl="0" fontAlgn="t"/>
                      <a:r>
                        <a:rPr lang="en-US" sz="1300" b="1" dirty="0" smtClean="0">
                          <a:solidFill>
                            <a:schemeClr val="tx1"/>
                          </a:solidFill>
                          <a:latin typeface="+mn-lt"/>
                          <a:cs typeface="Times New Roman"/>
                        </a:rPr>
                        <a:t>Donor/recipient</a:t>
                      </a:r>
                      <a:r>
                        <a:rPr lang="en-US" sz="1300" b="1" baseline="0" dirty="0" smtClean="0">
                          <a:solidFill>
                            <a:schemeClr val="tx1"/>
                          </a:solidFill>
                          <a:latin typeface="+mn-lt"/>
                          <a:cs typeface="Times New Roman"/>
                        </a:rPr>
                        <a:t> CMV status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rgbClr val="002060"/>
                    </a:solidFill>
                  </a:tcPr>
                </a:tc>
                <a:tc>
                  <a:txBody>
                    <a:bodyPr/>
                    <a:lstStyle/>
                    <a:p>
                      <a:pPr algn="l" fontAlgn="b"/>
                      <a:r>
                        <a:rPr lang="en-US" sz="1300" b="1" i="0" u="none" strike="noStrike">
                          <a:solidFill>
                            <a:schemeClr val="tx1"/>
                          </a:solidFill>
                          <a:effectLst/>
                          <a:latin typeface="+mj-lt"/>
                        </a:rPr>
                        <a:t>D(-)/R(-)</a:t>
                      </a:r>
                    </a:p>
                  </a:txBody>
                  <a:tcPr marL="45720" marR="0" marT="0" marB="0" anchor="ctr">
                    <a:solidFill>
                      <a:srgbClr val="9900FF"/>
                    </a:solidFill>
                  </a:tcPr>
                </a:tc>
                <a:tc>
                  <a:txBody>
                    <a:bodyPr/>
                    <a:lstStyle/>
                    <a:p>
                      <a:pPr algn="ctr" fontAlgn="t"/>
                      <a:r>
                        <a:rPr lang="en-US" sz="1300" b="1" i="0" u="none" strike="noStrike">
                          <a:solidFill>
                            <a:schemeClr val="tx1"/>
                          </a:solidFill>
                          <a:effectLst/>
                          <a:latin typeface="+mj-lt"/>
                        </a:rPr>
                        <a:t>17.5%</a:t>
                      </a:r>
                    </a:p>
                  </a:txBody>
                  <a:tcPr marL="0" marR="0" marT="0" marB="0" anchor="ctr">
                    <a:solidFill>
                      <a:srgbClr val="9900FF"/>
                    </a:solidFill>
                  </a:tcPr>
                </a:tc>
                <a:tc>
                  <a:txBody>
                    <a:bodyPr/>
                    <a:lstStyle/>
                    <a:p>
                      <a:pPr algn="ctr" fontAlgn="t"/>
                      <a:r>
                        <a:rPr lang="en-US" sz="1300" b="1" i="0" u="none" strike="noStrike">
                          <a:solidFill>
                            <a:schemeClr val="tx1"/>
                          </a:solidFill>
                          <a:effectLst/>
                          <a:latin typeface="+mj-lt"/>
                        </a:rPr>
                        <a:t>11.8%</a:t>
                      </a:r>
                    </a:p>
                  </a:txBody>
                  <a:tcPr marL="0" marR="0" marT="0" marB="0" anchor="ctr">
                    <a:solidFill>
                      <a:srgbClr val="9900FF"/>
                    </a:solidFill>
                  </a:tcPr>
                </a:tc>
                <a:tc rowSpan="4">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rgbClr val="002060"/>
                    </a:solidFill>
                  </a:tcPr>
                </a:tc>
              </a:tr>
              <a:tr h="424582">
                <a:tc vMerge="1">
                  <a:txBody>
                    <a:bodyPr/>
                    <a:lstStyle/>
                    <a:p>
                      <a:pPr marL="0" algn="l" defTabSz="914400" rtl="0" eaLnBrk="1" fontAlgn="t" latinLnBrk="0" hangingPunct="1"/>
                      <a:endParaRPr lang="en-US" sz="1300" b="1" kern="1200" dirty="0">
                        <a:solidFill>
                          <a:schemeClr val="tx1"/>
                        </a:solidFill>
                        <a:latin typeface="+mn-lt"/>
                        <a:ea typeface="+mn-ea"/>
                        <a:cs typeface="Times New Roman"/>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algn="l" fontAlgn="b"/>
                      <a:r>
                        <a:rPr lang="en-US" sz="1300" b="1" i="0" u="none" strike="noStrike">
                          <a:solidFill>
                            <a:schemeClr val="tx1"/>
                          </a:solidFill>
                          <a:effectLst/>
                          <a:latin typeface="+mj-lt"/>
                        </a:rPr>
                        <a:t>D(-)/R(+)</a:t>
                      </a:r>
                    </a:p>
                  </a:txBody>
                  <a:tcPr marL="45720" marR="0" marT="0" marB="0" anchor="ctr">
                    <a:solidFill>
                      <a:srgbClr val="002060"/>
                    </a:solidFill>
                  </a:tcPr>
                </a:tc>
                <a:tc>
                  <a:txBody>
                    <a:bodyPr/>
                    <a:lstStyle/>
                    <a:p>
                      <a:pPr algn="ctr" fontAlgn="t"/>
                      <a:r>
                        <a:rPr lang="en-US" sz="1300" b="1" i="0" u="none" strike="noStrike">
                          <a:solidFill>
                            <a:schemeClr val="tx1"/>
                          </a:solidFill>
                          <a:effectLst/>
                          <a:latin typeface="+mj-lt"/>
                        </a:rPr>
                        <a:t>21.8%</a:t>
                      </a:r>
                    </a:p>
                  </a:txBody>
                  <a:tcPr marL="0" marR="0" marT="0" marB="0" anchor="ctr">
                    <a:solidFill>
                      <a:srgbClr val="002060"/>
                    </a:solidFill>
                  </a:tcPr>
                </a:tc>
                <a:tc>
                  <a:txBody>
                    <a:bodyPr/>
                    <a:lstStyle/>
                    <a:p>
                      <a:pPr algn="ctr" fontAlgn="t"/>
                      <a:r>
                        <a:rPr lang="en-US" sz="1300" b="1" i="0" u="none" strike="noStrike">
                          <a:solidFill>
                            <a:schemeClr val="tx1"/>
                          </a:solidFill>
                          <a:effectLst/>
                          <a:latin typeface="+mj-lt"/>
                        </a:rPr>
                        <a:t>19.4%</a:t>
                      </a:r>
                    </a:p>
                  </a:txBody>
                  <a:tcPr marL="0" marR="0" marT="0" marB="0" anchor="ctr">
                    <a:solidFill>
                      <a:srgbClr val="002060"/>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chemeClr val="bg2"/>
                    </a:solidFill>
                  </a:tcPr>
                </a:tc>
              </a:tr>
              <a:tr h="424582">
                <a:tc vMerge="1">
                  <a:txBody>
                    <a:bodyPr/>
                    <a:lstStyle/>
                    <a:p>
                      <a:pPr algn="l" rtl="0" fontAlgn="t"/>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rgbClr val="002060"/>
                    </a:solidFill>
                  </a:tcPr>
                </a:tc>
                <a:tc>
                  <a:txBody>
                    <a:bodyPr/>
                    <a:lstStyle/>
                    <a:p>
                      <a:pPr algn="l" fontAlgn="b"/>
                      <a:r>
                        <a:rPr lang="en-US" sz="1300" b="1" i="0" u="none" strike="noStrike">
                          <a:solidFill>
                            <a:schemeClr val="tx1"/>
                          </a:solidFill>
                          <a:effectLst/>
                          <a:latin typeface="+mj-lt"/>
                        </a:rPr>
                        <a:t>D(+)/R(-)</a:t>
                      </a:r>
                    </a:p>
                  </a:txBody>
                  <a:tcPr marL="45720" marR="0" marT="0" marB="0" anchor="ctr">
                    <a:solidFill>
                      <a:srgbClr val="9900FF"/>
                    </a:solidFill>
                  </a:tcPr>
                </a:tc>
                <a:tc>
                  <a:txBody>
                    <a:bodyPr/>
                    <a:lstStyle/>
                    <a:p>
                      <a:pPr algn="ctr" fontAlgn="t"/>
                      <a:r>
                        <a:rPr lang="en-US" sz="1300" b="1" i="0" u="none" strike="noStrike">
                          <a:solidFill>
                            <a:schemeClr val="tx1"/>
                          </a:solidFill>
                          <a:effectLst/>
                          <a:latin typeface="+mj-lt"/>
                        </a:rPr>
                        <a:t>24.2%</a:t>
                      </a:r>
                    </a:p>
                  </a:txBody>
                  <a:tcPr marL="0" marR="0" marT="0" marB="0" anchor="ctr">
                    <a:solidFill>
                      <a:srgbClr val="9900FF"/>
                    </a:solidFill>
                  </a:tcPr>
                </a:tc>
                <a:tc>
                  <a:txBody>
                    <a:bodyPr/>
                    <a:lstStyle/>
                    <a:p>
                      <a:pPr algn="ctr" fontAlgn="t"/>
                      <a:r>
                        <a:rPr lang="en-US" sz="1300" b="1" i="0" u="none" strike="noStrike">
                          <a:solidFill>
                            <a:schemeClr val="tx1"/>
                          </a:solidFill>
                          <a:effectLst/>
                          <a:latin typeface="+mj-lt"/>
                        </a:rPr>
                        <a:t>20.0%</a:t>
                      </a:r>
                    </a:p>
                  </a:txBody>
                  <a:tcPr marL="0" marR="0" marT="0" marB="0" anchor="ctr">
                    <a:solidFill>
                      <a:srgbClr val="9900FF"/>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rgbClr val="002060"/>
                    </a:solidFill>
                  </a:tcPr>
                </a:tc>
              </a:tr>
              <a:tr h="424582">
                <a:tc vMerge="1">
                  <a:txBody>
                    <a:bodyPr/>
                    <a:lstStyle/>
                    <a:p>
                      <a:pPr algn="l" rtl="0" fontAlgn="t"/>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rgbClr val="002060"/>
                    </a:solidFill>
                  </a:tcPr>
                </a:tc>
                <a:tc>
                  <a:txBody>
                    <a:bodyPr/>
                    <a:lstStyle/>
                    <a:p>
                      <a:pPr algn="l" fontAlgn="b"/>
                      <a:r>
                        <a:rPr lang="en-US" sz="1300" b="1" i="0" u="none" strike="noStrike" dirty="0">
                          <a:solidFill>
                            <a:schemeClr val="tx1"/>
                          </a:solidFill>
                          <a:effectLst/>
                          <a:latin typeface="+mj-lt"/>
                        </a:rPr>
                        <a:t>D(+)/R(+)</a:t>
                      </a:r>
                    </a:p>
                  </a:txBody>
                  <a:tcPr marL="45720" marR="0" marT="0" marB="0" anchor="ctr">
                    <a:solidFill>
                      <a:srgbClr val="002060"/>
                    </a:solidFill>
                  </a:tcPr>
                </a:tc>
                <a:tc>
                  <a:txBody>
                    <a:bodyPr/>
                    <a:lstStyle/>
                    <a:p>
                      <a:pPr algn="ctr" fontAlgn="t"/>
                      <a:r>
                        <a:rPr lang="en-US" sz="1300" b="1" i="0" u="none" strike="noStrike">
                          <a:solidFill>
                            <a:schemeClr val="tx1"/>
                          </a:solidFill>
                          <a:effectLst/>
                          <a:latin typeface="+mj-lt"/>
                        </a:rPr>
                        <a:t>36.4%</a:t>
                      </a:r>
                    </a:p>
                  </a:txBody>
                  <a:tcPr marL="0" marR="0" marT="0" marB="0" anchor="ctr">
                    <a:solidFill>
                      <a:srgbClr val="002060"/>
                    </a:solidFill>
                  </a:tcPr>
                </a:tc>
                <a:tc>
                  <a:txBody>
                    <a:bodyPr/>
                    <a:lstStyle/>
                    <a:p>
                      <a:pPr algn="ctr" fontAlgn="t"/>
                      <a:r>
                        <a:rPr lang="en-US" sz="1300" b="1" i="0" u="none" strike="noStrike">
                          <a:solidFill>
                            <a:schemeClr val="tx1"/>
                          </a:solidFill>
                          <a:effectLst/>
                          <a:latin typeface="+mj-lt"/>
                        </a:rPr>
                        <a:t>48.8%</a:t>
                      </a:r>
                    </a:p>
                  </a:txBody>
                  <a:tcPr marL="0" marR="0" marT="0" marB="0" anchor="ctr">
                    <a:solidFill>
                      <a:srgbClr val="002060"/>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rgbClr val="002060"/>
                    </a:solidFill>
                  </a:tcPr>
                </a:tc>
              </a:tr>
              <a:tr h="424582">
                <a:tc rowSpan="3">
                  <a:txBody>
                    <a:bodyPr/>
                    <a:lstStyle/>
                    <a:p>
                      <a:pPr algn="l" rtl="0" fontAlgn="t"/>
                      <a:r>
                        <a:rPr lang="en-US" sz="1300" b="1" dirty="0" smtClean="0">
                          <a:solidFill>
                            <a:schemeClr val="tx1"/>
                          </a:solidFill>
                          <a:latin typeface="+mn-lt"/>
                        </a:rPr>
                        <a:t>Donor cause</a:t>
                      </a:r>
                      <a:r>
                        <a:rPr lang="en-US" sz="1300" b="1" baseline="0" dirty="0" smtClean="0">
                          <a:solidFill>
                            <a:schemeClr val="tx1"/>
                          </a:solidFill>
                          <a:latin typeface="+mn-lt"/>
                        </a:rPr>
                        <a:t> of death</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rgbClr val="002060"/>
                    </a:solidFill>
                  </a:tcPr>
                </a:tc>
                <a:tc>
                  <a:txBody>
                    <a:bodyPr/>
                    <a:lstStyle/>
                    <a:p>
                      <a:pPr algn="l" fontAlgn="t"/>
                      <a:r>
                        <a:rPr lang="en-US" sz="1300" b="1" i="0" u="none" strike="noStrike" dirty="0" smtClean="0">
                          <a:solidFill>
                            <a:schemeClr val="tx1"/>
                          </a:solidFill>
                          <a:effectLst/>
                          <a:latin typeface="+mj-lt"/>
                        </a:rPr>
                        <a:t>Head </a:t>
                      </a:r>
                      <a:r>
                        <a:rPr lang="en-US" sz="1300" b="1" i="0" u="none" strike="noStrike" dirty="0">
                          <a:solidFill>
                            <a:schemeClr val="tx1"/>
                          </a:solidFill>
                          <a:effectLst/>
                          <a:latin typeface="+mj-lt"/>
                        </a:rPr>
                        <a:t>Trauma</a:t>
                      </a:r>
                    </a:p>
                  </a:txBody>
                  <a:tcPr marL="45720" marR="0" marT="0" marB="0" anchor="ctr">
                    <a:solidFill>
                      <a:srgbClr val="9900FF"/>
                    </a:solidFill>
                  </a:tcPr>
                </a:tc>
                <a:tc>
                  <a:txBody>
                    <a:bodyPr/>
                    <a:lstStyle/>
                    <a:p>
                      <a:pPr algn="ctr" fontAlgn="t"/>
                      <a:r>
                        <a:rPr lang="en-US" sz="1300" b="1" i="0" u="none" strike="noStrike">
                          <a:solidFill>
                            <a:schemeClr val="tx1"/>
                          </a:solidFill>
                          <a:effectLst/>
                          <a:latin typeface="+mj-lt"/>
                        </a:rPr>
                        <a:t>40.2%</a:t>
                      </a:r>
                    </a:p>
                  </a:txBody>
                  <a:tcPr marL="0" marR="0" marT="0" marB="0" anchor="ctr">
                    <a:solidFill>
                      <a:srgbClr val="9900FF"/>
                    </a:solidFill>
                  </a:tcPr>
                </a:tc>
                <a:tc>
                  <a:txBody>
                    <a:bodyPr/>
                    <a:lstStyle/>
                    <a:p>
                      <a:pPr algn="ctr" fontAlgn="t"/>
                      <a:r>
                        <a:rPr lang="en-US" sz="1300" b="1" i="0" u="none" strike="noStrike">
                          <a:solidFill>
                            <a:schemeClr val="tx1"/>
                          </a:solidFill>
                          <a:effectLst/>
                          <a:latin typeface="+mj-lt"/>
                        </a:rPr>
                        <a:t>42.7%</a:t>
                      </a:r>
                    </a:p>
                  </a:txBody>
                  <a:tcPr marL="0" marR="0" marT="0" marB="0" anchor="ctr">
                    <a:solidFill>
                      <a:srgbClr val="9900FF"/>
                    </a:solidFill>
                  </a:tcPr>
                </a:tc>
                <a:tc rowSpan="3">
                  <a:txBody>
                    <a:bodyPr/>
                    <a:lstStyle/>
                    <a:p>
                      <a:pPr marL="0" marR="0" algn="ctr">
                        <a:lnSpc>
                          <a:spcPct val="115000"/>
                        </a:lnSpc>
                        <a:spcBef>
                          <a:spcPts val="335"/>
                        </a:spcBef>
                        <a:spcAft>
                          <a:spcPts val="335"/>
                        </a:spcAft>
                      </a:pPr>
                      <a:r>
                        <a:rPr lang="en-US" sz="1300" b="1" dirty="0" smtClean="0">
                          <a:solidFill>
                            <a:schemeClr val="tx1"/>
                          </a:solidFill>
                          <a:latin typeface="+mn-lt"/>
                          <a:ea typeface="Times New Roman"/>
                        </a:rPr>
                        <a:t>0.1879</a:t>
                      </a: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rgbClr val="002060"/>
                    </a:solidFill>
                  </a:tcPr>
                </a:tc>
              </a:tr>
              <a:tr h="424582">
                <a:tc vMerge="1">
                  <a:txBody>
                    <a:bodyPr/>
                    <a:lstStyle/>
                    <a:p>
                      <a:pPr algn="l" rtl="0" fontAlgn="t"/>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rgbClr val="002060"/>
                    </a:solidFill>
                  </a:tcPr>
                </a:tc>
                <a:tc>
                  <a:txBody>
                    <a:bodyPr/>
                    <a:lstStyle/>
                    <a:p>
                      <a:pPr algn="l" fontAlgn="t"/>
                      <a:r>
                        <a:rPr lang="en-US" sz="1300" b="1" i="0" u="none" strike="noStrike" dirty="0" smtClean="0">
                          <a:solidFill>
                            <a:schemeClr val="tx1"/>
                          </a:solidFill>
                          <a:effectLst/>
                          <a:latin typeface="+mj-lt"/>
                        </a:rPr>
                        <a:t>Stroke</a:t>
                      </a:r>
                      <a:endParaRPr lang="en-US" sz="1300" b="1" i="0" u="none" strike="noStrike" dirty="0">
                        <a:solidFill>
                          <a:schemeClr val="tx1"/>
                        </a:solidFill>
                        <a:effectLst/>
                        <a:latin typeface="+mj-lt"/>
                      </a:endParaRPr>
                    </a:p>
                  </a:txBody>
                  <a:tcPr marL="45720" marR="0" marT="0" marB="0" anchor="ctr">
                    <a:solidFill>
                      <a:srgbClr val="002060"/>
                    </a:solidFill>
                  </a:tcPr>
                </a:tc>
                <a:tc>
                  <a:txBody>
                    <a:bodyPr/>
                    <a:lstStyle/>
                    <a:p>
                      <a:pPr algn="ctr" fontAlgn="t"/>
                      <a:r>
                        <a:rPr lang="en-US" sz="1300" b="1" i="0" u="none" strike="noStrike">
                          <a:solidFill>
                            <a:schemeClr val="tx1"/>
                          </a:solidFill>
                          <a:effectLst/>
                          <a:latin typeface="+mj-lt"/>
                        </a:rPr>
                        <a:t>39.8%</a:t>
                      </a:r>
                    </a:p>
                  </a:txBody>
                  <a:tcPr marL="0" marR="0" marT="0" marB="0" anchor="ctr">
                    <a:solidFill>
                      <a:srgbClr val="002060"/>
                    </a:solidFill>
                  </a:tcPr>
                </a:tc>
                <a:tc>
                  <a:txBody>
                    <a:bodyPr/>
                    <a:lstStyle/>
                    <a:p>
                      <a:pPr algn="ctr" fontAlgn="t"/>
                      <a:r>
                        <a:rPr lang="en-US" sz="1300" b="1" i="0" u="none" strike="noStrike">
                          <a:solidFill>
                            <a:schemeClr val="tx1"/>
                          </a:solidFill>
                          <a:effectLst/>
                          <a:latin typeface="+mj-lt"/>
                        </a:rPr>
                        <a:t>37.3%</a:t>
                      </a:r>
                    </a:p>
                  </a:txBody>
                  <a:tcPr marL="0" marR="0" marT="0" marB="0" anchor="ctr">
                    <a:solidFill>
                      <a:srgbClr val="002060"/>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rgbClr val="002060"/>
                    </a:solidFill>
                  </a:tcPr>
                </a:tc>
              </a:tr>
              <a:tr h="424582">
                <a:tc vMerge="1">
                  <a:txBody>
                    <a:bodyPr/>
                    <a:lstStyle/>
                    <a:p>
                      <a:pPr algn="l" rtl="0" fontAlgn="t"/>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rgbClr val="002060"/>
                    </a:solidFill>
                  </a:tcPr>
                </a:tc>
                <a:tc>
                  <a:txBody>
                    <a:bodyPr/>
                    <a:lstStyle/>
                    <a:p>
                      <a:pPr algn="l" fontAlgn="t"/>
                      <a:r>
                        <a:rPr lang="en-US" sz="1300" b="1" i="0" u="none" strike="noStrike" dirty="0" smtClean="0">
                          <a:solidFill>
                            <a:schemeClr val="tx1"/>
                          </a:solidFill>
                          <a:effectLst/>
                          <a:latin typeface="+mj-lt"/>
                        </a:rPr>
                        <a:t>Other</a:t>
                      </a:r>
                      <a:endParaRPr lang="en-US" sz="1300" b="1" i="0" u="none" strike="noStrike" dirty="0">
                        <a:solidFill>
                          <a:schemeClr val="tx1"/>
                        </a:solidFill>
                        <a:effectLst/>
                        <a:latin typeface="+mj-lt"/>
                      </a:endParaRPr>
                    </a:p>
                  </a:txBody>
                  <a:tcPr marL="45720" marR="0" marT="0" marB="0" anchor="ctr">
                    <a:solidFill>
                      <a:srgbClr val="9900FF"/>
                    </a:solidFill>
                  </a:tcPr>
                </a:tc>
                <a:tc>
                  <a:txBody>
                    <a:bodyPr/>
                    <a:lstStyle/>
                    <a:p>
                      <a:pPr algn="ctr" fontAlgn="t"/>
                      <a:r>
                        <a:rPr lang="en-US" sz="1300" b="1" i="0" u="none" strike="noStrike">
                          <a:solidFill>
                            <a:schemeClr val="tx1"/>
                          </a:solidFill>
                          <a:effectLst/>
                          <a:latin typeface="+mj-lt"/>
                        </a:rPr>
                        <a:t>20.0%</a:t>
                      </a:r>
                    </a:p>
                  </a:txBody>
                  <a:tcPr marL="0" marR="0" marT="0" marB="0" anchor="ctr">
                    <a:solidFill>
                      <a:srgbClr val="9900FF"/>
                    </a:solidFill>
                  </a:tcPr>
                </a:tc>
                <a:tc>
                  <a:txBody>
                    <a:bodyPr/>
                    <a:lstStyle/>
                    <a:p>
                      <a:pPr algn="ctr" fontAlgn="t"/>
                      <a:r>
                        <a:rPr lang="en-US" sz="1300" b="1" i="0" u="none" strike="noStrike" dirty="0">
                          <a:solidFill>
                            <a:schemeClr val="tx1"/>
                          </a:solidFill>
                          <a:effectLst/>
                          <a:latin typeface="+mj-lt"/>
                        </a:rPr>
                        <a:t>20.0%</a:t>
                      </a:r>
                    </a:p>
                  </a:txBody>
                  <a:tcPr marL="0" marR="0" marT="0" marB="0" anchor="ctr">
                    <a:solidFill>
                      <a:srgbClr val="9900FF"/>
                    </a:solidFill>
                  </a:tcPr>
                </a:tc>
                <a:tc vMerge="1">
                  <a:txBody>
                    <a:bodyPr/>
                    <a:lstStyle/>
                    <a:p>
                      <a:pPr marL="0" marR="0" algn="ctr">
                        <a:lnSpc>
                          <a:spcPct val="115000"/>
                        </a:lnSpc>
                        <a:spcBef>
                          <a:spcPts val="335"/>
                        </a:spcBef>
                        <a:spcAft>
                          <a:spcPts val="335"/>
                        </a:spcAft>
                      </a:pPr>
                      <a:endParaRPr lang="en-US" sz="1300" b="1" dirty="0">
                        <a:solidFill>
                          <a:schemeClr val="tx1"/>
                        </a:solidFill>
                        <a:latin typeface="+mn-lt"/>
                        <a:ea typeface="Times New Roman"/>
                      </a:endParaRPr>
                    </a:p>
                  </a:txBody>
                  <a:tcPr marL="42545" marR="42545" marT="0" marB="0" anchor="ctr">
                    <a:lnR w="28575" cap="flat" cmpd="sng" algn="ctr">
                      <a:solidFill>
                        <a:schemeClr val="tx1"/>
                      </a:solidFill>
                      <a:prstDash val="solid"/>
                      <a:round/>
                      <a:headEnd type="none" w="med" len="med"/>
                      <a:tailEnd type="none" w="med" len="med"/>
                    </a:lnR>
                    <a:solidFill>
                      <a:srgbClr val="002060"/>
                    </a:solidFill>
                  </a:tcPr>
                </a:tc>
              </a:tr>
            </a:tbl>
          </a:graphicData>
        </a:graphic>
      </p:graphicFrame>
      <p:sp>
        <p:nvSpPr>
          <p:cNvPr id="9" name="TextBox 8"/>
          <p:cNvSpPr txBox="1"/>
          <p:nvPr/>
        </p:nvSpPr>
        <p:spPr>
          <a:xfrm>
            <a:off x="4715934" y="6169801"/>
            <a:ext cx="4199466" cy="492443"/>
          </a:xfrm>
          <a:prstGeom prst="rect">
            <a:avLst/>
          </a:prstGeom>
          <a:noFill/>
        </p:spPr>
        <p:txBody>
          <a:bodyPr wrap="square" rtlCol="0">
            <a:spAutoFit/>
          </a:bodyPr>
          <a:lstStyle/>
          <a:p>
            <a:r>
              <a:rPr lang="en-US" sz="1300" b="1" dirty="0" smtClean="0">
                <a:solidFill>
                  <a:srgbClr val="FFFF00"/>
                </a:solidFill>
              </a:rPr>
              <a:t>Age is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a:t>
            </a:r>
          </a:p>
          <a:p>
            <a:r>
              <a:rPr lang="en-US" sz="1300" b="1" dirty="0" smtClean="0">
                <a:solidFill>
                  <a:srgbClr val="FFFF00"/>
                </a:solidFill>
              </a:rPr>
              <a:t>* at time of retransplant</a:t>
            </a: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60464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800" dirty="0" smtClean="0"/>
              <a:t/>
            </a:r>
            <a:br>
              <a:rPr lang="en-US" sz="2800" dirty="0" smtClean="0"/>
            </a:br>
            <a:r>
              <a:rPr lang="en-US" sz="2400" dirty="0" smtClean="0"/>
              <a:t>Transplant Type Distribution by Era</a:t>
            </a:r>
            <a:br>
              <a:rPr lang="en-US" sz="2400" dirty="0" smtClean="0"/>
            </a:br>
            <a:r>
              <a:rPr lang="en-US" sz="2000" dirty="0" smtClean="0"/>
              <a:t>(Transplants: January 1990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46033401"/>
              </p:ext>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57100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228600" y="1600200"/>
            <a:ext cx="8686800" cy="4640574"/>
          </a:xfrm>
        </p:spPr>
        <p:txBody>
          <a:bodyPr lIns="9144" rIns="9144"/>
          <a:lstStyle/>
          <a:p>
            <a:pPr>
              <a:lnSpc>
                <a:spcPct val="120000"/>
              </a:lnSpc>
              <a:spcBef>
                <a:spcPts val="500"/>
              </a:spcBef>
            </a:pPr>
            <a:r>
              <a:rPr lang="en-US" sz="2400" b="1" dirty="0" smtClean="0"/>
              <a:t>Donor, recipient and center characteristics: slides 3-24</a:t>
            </a:r>
          </a:p>
          <a:p>
            <a:pPr>
              <a:lnSpc>
                <a:spcPct val="120000"/>
              </a:lnSpc>
              <a:spcBef>
                <a:spcPts val="500"/>
              </a:spcBef>
            </a:pPr>
            <a:r>
              <a:rPr lang="en-US" sz="2400" b="1" dirty="0"/>
              <a:t>Post </a:t>
            </a:r>
            <a:r>
              <a:rPr lang="en-US" sz="2400" b="1" dirty="0" smtClean="0"/>
              <a:t>transplant survival </a:t>
            </a:r>
            <a:r>
              <a:rPr lang="en-US" sz="2400" b="1" dirty="0"/>
              <a:t>and </a:t>
            </a:r>
            <a:r>
              <a:rPr lang="en-US" sz="2400" b="1" dirty="0" smtClean="0"/>
              <a:t>rejection: slides 25-56</a:t>
            </a:r>
          </a:p>
          <a:p>
            <a:pPr>
              <a:lnSpc>
                <a:spcPct val="120000"/>
              </a:lnSpc>
              <a:spcBef>
                <a:spcPts val="500"/>
              </a:spcBef>
            </a:pPr>
            <a:r>
              <a:rPr lang="en-US" sz="2400" b="1" dirty="0"/>
              <a:t>Functional and </a:t>
            </a:r>
            <a:r>
              <a:rPr lang="en-US" sz="2400" b="1" dirty="0" smtClean="0"/>
              <a:t>employment status </a:t>
            </a:r>
            <a:r>
              <a:rPr lang="en-US" sz="2400" b="1" dirty="0"/>
              <a:t>and </a:t>
            </a:r>
            <a:r>
              <a:rPr lang="en-US" sz="2400" b="1" dirty="0" smtClean="0"/>
              <a:t>rehospitalization post transplant: slides 58-61</a:t>
            </a:r>
            <a:endParaRPr lang="en-US" sz="2400" b="1" dirty="0"/>
          </a:p>
          <a:p>
            <a:pPr>
              <a:lnSpc>
                <a:spcPct val="120000"/>
              </a:lnSpc>
              <a:spcBef>
                <a:spcPts val="500"/>
              </a:spcBef>
            </a:pPr>
            <a:r>
              <a:rPr lang="en-US" sz="2400" b="1" dirty="0"/>
              <a:t>Induction and </a:t>
            </a:r>
            <a:r>
              <a:rPr lang="en-US" sz="2400" b="1" dirty="0" smtClean="0"/>
              <a:t>maintenance immunosuppression: slides 62-84</a:t>
            </a:r>
          </a:p>
          <a:p>
            <a:pPr>
              <a:lnSpc>
                <a:spcPct val="120000"/>
              </a:lnSpc>
              <a:spcBef>
                <a:spcPts val="500"/>
              </a:spcBef>
            </a:pPr>
            <a:r>
              <a:rPr lang="en-US" sz="2400" b="1" dirty="0" smtClean="0"/>
              <a:t>Post transplant morbidities: slides 85-107</a:t>
            </a:r>
          </a:p>
          <a:p>
            <a:pPr>
              <a:lnSpc>
                <a:spcPct val="120000"/>
              </a:lnSpc>
              <a:spcBef>
                <a:spcPts val="500"/>
              </a:spcBef>
            </a:pPr>
            <a:r>
              <a:rPr lang="en-US" sz="2400" b="1" dirty="0" smtClean="0"/>
              <a:t>Multivariable analyses: </a:t>
            </a:r>
            <a:r>
              <a:rPr lang="en-US" sz="2400" b="1" dirty="0"/>
              <a:t>slides </a:t>
            </a:r>
            <a:r>
              <a:rPr lang="en-US" sz="2400" b="1" dirty="0" smtClean="0"/>
              <a:t>108-169</a:t>
            </a:r>
            <a:endParaRPr lang="en-US" sz="2400" b="1" dirty="0"/>
          </a:p>
        </p:txBody>
      </p:sp>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77318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800" dirty="0" smtClean="0"/>
              <a:t/>
            </a:r>
            <a:br>
              <a:rPr lang="en-US" sz="2800" dirty="0" smtClean="0"/>
            </a:br>
            <a:r>
              <a:rPr lang="en-US" sz="2400" dirty="0" smtClean="0"/>
              <a:t>Transplant Type Distribution by Recipient Age Group</a:t>
            </a:r>
            <a:br>
              <a:rPr lang="en-US" sz="2400" dirty="0" smtClean="0"/>
            </a:br>
            <a:r>
              <a:rPr lang="en-US" sz="2000" dirty="0" smtClean="0"/>
              <a:t>(Transplants: January 1990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84790277"/>
              </p:ext>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73448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800" dirty="0" smtClean="0"/>
              <a:t/>
            </a:r>
            <a:br>
              <a:rPr lang="en-US" sz="2800" dirty="0" smtClean="0"/>
            </a:br>
            <a:r>
              <a:rPr lang="en-US" sz="2400" dirty="0" smtClean="0"/>
              <a:t>Transplant Type Distribution by Recipient Age Group</a:t>
            </a:r>
            <a:br>
              <a:rPr lang="en-US" sz="2400" dirty="0" smtClean="0"/>
            </a:br>
            <a:r>
              <a:rPr lang="en-US" sz="2000" dirty="0" smtClean="0"/>
              <a:t>(Transplants: January 2005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86832655"/>
              </p:ext>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44403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800" dirty="0" smtClean="0"/>
              <a:t/>
            </a:r>
            <a:br>
              <a:rPr lang="en-US" sz="2800" dirty="0" smtClean="0"/>
            </a:br>
            <a:r>
              <a:rPr lang="en-US" sz="2400" dirty="0" smtClean="0"/>
              <a:t>Transplant Type Distribution by Recipient Gender</a:t>
            </a:r>
            <a:br>
              <a:rPr lang="en-US" sz="2400" dirty="0" smtClean="0"/>
            </a:br>
            <a:r>
              <a:rPr lang="en-US" sz="2000" dirty="0" smtClean="0"/>
              <a:t>(Transplants: January 1990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63173824"/>
              </p:ext>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32112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800" dirty="0" smtClean="0"/>
              <a:t/>
            </a:r>
            <a:br>
              <a:rPr lang="en-US" sz="2800" dirty="0" smtClean="0"/>
            </a:br>
            <a:r>
              <a:rPr lang="en-US" sz="2400" dirty="0" smtClean="0"/>
              <a:t>Transplant Type Distribution by Diagnosis</a:t>
            </a:r>
            <a:br>
              <a:rPr lang="en-US" sz="2400" dirty="0" smtClean="0"/>
            </a:br>
            <a:r>
              <a:rPr lang="en-US" sz="2000" dirty="0" smtClean="0"/>
              <a:t>(Transplants: January 1990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09033698"/>
              </p:ext>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05758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Adult Lung Transplants</a:t>
            </a:r>
            <a:r>
              <a:rPr lang="en-US" sz="2800" dirty="0" smtClean="0"/>
              <a:t/>
            </a:r>
            <a:br>
              <a:rPr lang="en-US" sz="2800" dirty="0" smtClean="0"/>
            </a:br>
            <a:r>
              <a:rPr lang="en-US" sz="2400" dirty="0" smtClean="0"/>
              <a:t>Transplant Type Distribution by Location</a:t>
            </a:r>
            <a:br>
              <a:rPr lang="en-US" sz="2400" dirty="0" smtClean="0"/>
            </a:br>
            <a:r>
              <a:rPr lang="en-US" sz="2000" dirty="0" smtClean="0"/>
              <a:t>(Transplants: January 1990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23263973"/>
              </p:ext>
            </p:extLst>
          </p:nvPr>
        </p:nvGraphicFramePr>
        <p:xfrm>
          <a:off x="152400" y="1447800"/>
          <a:ext cx="8839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51991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 Survival and Rejection</a:t>
            </a:r>
            <a:endParaRPr lang="en-US" sz="4000" dirty="0"/>
          </a:p>
        </p:txBody>
      </p:sp>
      <p:grpSp>
        <p:nvGrpSpPr>
          <p:cNvPr id="7" name="Group 6"/>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r>
              <a:rPr lang="en-US" sz="2400" dirty="0" smtClean="0"/>
              <a:t/>
            </a:r>
            <a:br>
              <a:rPr lang="en-US" sz="2400" dirty="0" smtClean="0"/>
            </a:br>
            <a:r>
              <a:rPr lang="en-US" sz="2400" dirty="0" smtClean="0"/>
              <a:t>Kaplan-Meier Survival </a:t>
            </a: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7378766"/>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1603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r>
              <a:rPr lang="en-US" sz="2400" dirty="0" smtClean="0"/>
              <a:t/>
            </a:r>
            <a:br>
              <a:rPr lang="en-US" sz="2400" dirty="0" smtClean="0"/>
            </a:br>
            <a:r>
              <a:rPr lang="en-US" sz="2400" dirty="0" smtClean="0"/>
              <a:t>Kaplan-Meier Survival Conditional on Survival to 1 Year </a:t>
            </a: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9533315"/>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30253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a:t>
            </a:r>
            <a:br>
              <a:rPr lang="en-US" sz="2400" dirty="0" smtClean="0"/>
            </a:br>
            <a:r>
              <a:rPr lang="en-US" sz="2000" dirty="0" smtClean="0"/>
              <a:t>(Transplants: January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7447769"/>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867400" y="2743200"/>
            <a:ext cx="20574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Retransplants</a:t>
            </a:r>
            <a:r>
              <a:rPr lang="en-US" sz="2400" dirty="0" smtClean="0"/>
              <a:t/>
            </a:r>
            <a:br>
              <a:rPr lang="en-US" sz="2400" dirty="0" smtClean="0"/>
            </a:br>
            <a:r>
              <a:rPr lang="en-US" sz="2400" dirty="0" smtClean="0"/>
              <a:t>Kaplan-Meier Survival </a:t>
            </a:r>
            <a:r>
              <a:rPr lang="en-US" sz="2000" dirty="0" smtClean="0"/>
              <a:t>(Retransplants: January 1982 – June 2011)</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153521"/>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31572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Donor, Recipient and Center Characteristics</a:t>
            </a:r>
            <a:endParaRPr lang="en-US" sz="4000" dirty="0"/>
          </a:p>
        </p:txBody>
      </p:sp>
      <p:grpSp>
        <p:nvGrpSpPr>
          <p:cNvPr id="7" name="Group 6"/>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Kaplan-Meier Survival by Transplant Type</a:t>
            </a:r>
            <a:r>
              <a:rPr lang="en-US" sz="2800" dirty="0" smtClean="0"/>
              <a:t/>
            </a:r>
            <a:br>
              <a:rPr lang="en-US" sz="28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2663439"/>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352800" y="1600200"/>
            <a:ext cx="51054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26415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Kaplan-Meier Survival by </a:t>
            </a:r>
            <a:r>
              <a:rPr lang="en-US" sz="2400" dirty="0"/>
              <a:t>Inter-transplant </a:t>
            </a:r>
            <a:r>
              <a:rPr lang="en-US" sz="2400" dirty="0" smtClean="0"/>
              <a:t>Interval</a:t>
            </a:r>
            <a:br>
              <a:rPr lang="en-US" sz="24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309560"/>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429000" y="2057400"/>
            <a:ext cx="5105399" cy="954107"/>
          </a:xfrm>
          <a:prstGeom prst="rect">
            <a:avLst/>
          </a:prstGeom>
          <a:solidFill>
            <a:schemeClr val="bg2"/>
          </a:solidFill>
        </p:spPr>
        <p:txBody>
          <a:bodyPr wrap="square" lIns="0" rIns="0" rtlCol="0">
            <a:spAutoFit/>
          </a:bodyPr>
          <a:lstStyle/>
          <a:p>
            <a:r>
              <a:rPr lang="en-US" sz="1400" b="1" dirty="0" smtClean="0">
                <a:solidFill>
                  <a:srgbClr val="FFFF00"/>
                </a:solidFill>
              </a:rPr>
              <a:t>All pair-wise comparisons were significant at p &lt; 0.05 except Primary vs. 5+ years, 1 month–&lt;1 year vs. 1-&lt;3 years, 1 month-&lt;1 year vs. 3-&lt;5 years, 1-&lt;3 years vs. 3-&lt;5 years and 3-&lt;5 years vs. 5+ years</a:t>
            </a:r>
            <a:endParaRPr lang="en-US" sz="1400" b="1" dirty="0">
              <a:solidFill>
                <a:srgbClr val="FFFF00"/>
              </a:solidFil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4906971" y="6316068"/>
            <a:ext cx="4199466" cy="492443"/>
          </a:xfrm>
          <a:prstGeom prst="rect">
            <a:avLst/>
          </a:prstGeom>
          <a:noFill/>
        </p:spPr>
        <p:txBody>
          <a:bodyPr wrap="square" rtlCol="0">
            <a:spAutoFit/>
          </a:bodyPr>
          <a:lstStyle/>
          <a:p>
            <a:r>
              <a:rPr lang="en-US" sz="1300" b="1" dirty="0" smtClean="0">
                <a:solidFill>
                  <a:srgbClr val="FFFF00"/>
                </a:solidFill>
              </a:rPr>
              <a:t>Retransplants are limited to first retransplant recipients</a:t>
            </a:r>
          </a:p>
        </p:txBody>
      </p:sp>
      <p:sp>
        <p:nvSpPr>
          <p:cNvPr id="11" name="TextBox 10"/>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87993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Kaplan-Meier Survival by Era </a:t>
            </a:r>
            <a:br>
              <a:rPr lang="en-US" sz="24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61585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733800" y="2743200"/>
            <a:ext cx="4800600" cy="307777"/>
          </a:xfrm>
          <a:prstGeom prst="rect">
            <a:avLst/>
          </a:prstGeom>
          <a:noFill/>
        </p:spPr>
        <p:txBody>
          <a:bodyPr wrap="square" rtlCol="0">
            <a:spAutoFit/>
          </a:bodyPr>
          <a:lstStyle/>
          <a:p>
            <a:r>
              <a:rPr lang="en-US" sz="1400" b="1" dirty="0" smtClean="0">
                <a:solidFill>
                  <a:srgbClr val="FFFF00"/>
                </a:solidFill>
              </a:rPr>
              <a:t>All pair-wise comparisons were significant at p &lt;0.001</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Kaplan-Meier Survival by Era and Transplant Type</a:t>
            </a:r>
            <a:r>
              <a:rPr lang="en-US" sz="2800" dirty="0" smtClean="0"/>
              <a:t/>
            </a:r>
            <a:br>
              <a:rPr lang="en-US" sz="28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4176023"/>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581400" y="2259449"/>
            <a:ext cx="5029200" cy="1169551"/>
          </a:xfrm>
          <a:prstGeom prst="rect">
            <a:avLst/>
          </a:prstGeom>
          <a:solidFill>
            <a:schemeClr val="bg2"/>
          </a:solidFill>
        </p:spPr>
        <p:txBody>
          <a:bodyPr wrap="square" rtlCol="0">
            <a:spAutoFit/>
          </a:bodyPr>
          <a:lstStyle/>
          <a:p>
            <a:r>
              <a:rPr lang="en-US" sz="1400" b="1" dirty="0" smtClean="0">
                <a:solidFill>
                  <a:srgbClr val="FFFF00"/>
                </a:solidFill>
              </a:rPr>
              <a:t>All pair-wise comparisons between transplant types within each era and between eras within each transplant type were significant at p &lt; 0.05 except for</a:t>
            </a:r>
          </a:p>
          <a:p>
            <a:r>
              <a:rPr lang="en-US" sz="1400" b="1" dirty="0" err="1" smtClean="0">
                <a:solidFill>
                  <a:srgbClr val="FFFF00"/>
                </a:solidFill>
              </a:rPr>
              <a:t>Retx</a:t>
            </a:r>
            <a:r>
              <a:rPr lang="en-US" sz="1400" b="1" dirty="0" smtClean="0">
                <a:solidFill>
                  <a:srgbClr val="FFFF00"/>
                </a:solidFill>
              </a:rPr>
              <a:t>: 1990-1997 vs. 1998-2004</a:t>
            </a:r>
          </a:p>
          <a:p>
            <a:r>
              <a:rPr lang="en-US" sz="1400" b="1" dirty="0" err="1" smtClean="0">
                <a:solidFill>
                  <a:srgbClr val="FFFF00"/>
                </a:solidFill>
              </a:rPr>
              <a:t>Retx</a:t>
            </a:r>
            <a:r>
              <a:rPr lang="en-US" sz="1400" b="1" dirty="0" smtClean="0">
                <a:solidFill>
                  <a:srgbClr val="FFFF00"/>
                </a:solidFill>
              </a:rPr>
              <a:t>: 1998-2004 vs. 2005-6/2012 </a:t>
            </a:r>
            <a:endParaRPr lang="en-US" sz="1400" b="1" dirty="0">
              <a:solidFill>
                <a:srgbClr val="FFFF00"/>
              </a:solidFil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58502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br>
              <a:rPr lang="en-US" sz="2600" dirty="0" smtClean="0"/>
            </a:br>
            <a:r>
              <a:rPr lang="en-US" sz="2400" dirty="0" smtClean="0"/>
              <a:t>Kaplan-Meier Survival by Transplant Type and Age Group </a:t>
            </a:r>
            <a:br>
              <a:rPr lang="en-US" sz="24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845653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352800" y="2437326"/>
            <a:ext cx="5257800" cy="1077218"/>
          </a:xfrm>
          <a:prstGeom prst="rect">
            <a:avLst/>
          </a:prstGeom>
          <a:solidFill>
            <a:srgbClr val="000000"/>
          </a:solidFill>
        </p:spPr>
        <p:txBody>
          <a:bodyPr wrap="square" lIns="0" tIns="0" rIns="0" bIns="0" rtlCol="0">
            <a:spAutoFit/>
          </a:bodyPr>
          <a:lstStyle/>
          <a:p>
            <a:r>
              <a:rPr lang="en-US" sz="1400" b="1" dirty="0" smtClean="0">
                <a:solidFill>
                  <a:srgbClr val="FFFF00"/>
                </a:solidFill>
              </a:rPr>
              <a:t>All </a:t>
            </a:r>
            <a:r>
              <a:rPr lang="en-US" sz="1400" b="1" dirty="0">
                <a:solidFill>
                  <a:srgbClr val="FFFF00"/>
                </a:solidFill>
              </a:rPr>
              <a:t>pair-wise comparisons between transplant types within </a:t>
            </a:r>
            <a:r>
              <a:rPr lang="en-US" sz="1400" b="1" dirty="0" smtClean="0">
                <a:solidFill>
                  <a:srgbClr val="FFFF00"/>
                </a:solidFill>
              </a:rPr>
              <a:t>each age group and </a:t>
            </a:r>
            <a:r>
              <a:rPr lang="en-US" sz="1400" b="1" dirty="0">
                <a:solidFill>
                  <a:srgbClr val="FFFF00"/>
                </a:solidFill>
              </a:rPr>
              <a:t>between </a:t>
            </a:r>
            <a:r>
              <a:rPr lang="en-US" sz="1400" b="1" dirty="0" smtClean="0">
                <a:solidFill>
                  <a:srgbClr val="FFFF00"/>
                </a:solidFill>
              </a:rPr>
              <a:t>age groups for primary transplants were </a:t>
            </a:r>
            <a:r>
              <a:rPr lang="en-US" sz="1400" b="1" dirty="0">
                <a:solidFill>
                  <a:srgbClr val="FFFF00"/>
                </a:solidFill>
              </a:rPr>
              <a:t>significant at p &lt; </a:t>
            </a:r>
            <a:r>
              <a:rPr lang="en-US" sz="1400" b="1" dirty="0" smtClean="0">
                <a:solidFill>
                  <a:srgbClr val="FFFF00"/>
                </a:solidFill>
              </a:rPr>
              <a:t>0.05. </a:t>
            </a:r>
            <a:r>
              <a:rPr lang="en-US" sz="1400" b="1" dirty="0">
                <a:solidFill>
                  <a:srgbClr val="FFFF00"/>
                </a:solidFill>
              </a:rPr>
              <a:t>No pair-wise comparisons between age groups for first retransplants were significant at p &lt; 0.05 except 18-34 vs. 60+ and 35-49 vs. 60+. </a:t>
            </a: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Kaplan-Meier Survival by Gender</a:t>
            </a:r>
            <a:br>
              <a:rPr lang="en-US" sz="24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386403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371600" y="3429000"/>
            <a:ext cx="12954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7010400" y="4343400"/>
            <a:ext cx="1524000" cy="307777"/>
          </a:xfrm>
          <a:prstGeom prst="rect">
            <a:avLst/>
          </a:prstGeom>
          <a:noFill/>
        </p:spPr>
        <p:txBody>
          <a:bodyPr wrap="square" rtlCol="0">
            <a:spAutoFit/>
          </a:bodyPr>
          <a:lstStyle/>
          <a:p>
            <a:pPr algn="r"/>
            <a:r>
              <a:rPr lang="en-US" sz="1400" b="1" dirty="0" smtClean="0">
                <a:solidFill>
                  <a:srgbClr val="00FF00"/>
                </a:solidFill>
              </a:rPr>
              <a:t>N at risk = 88</a:t>
            </a:r>
            <a:endParaRPr lang="en-US" sz="1400" b="1" dirty="0">
              <a:solidFill>
                <a:srgbClr val="00FF00"/>
              </a:solidFill>
            </a:endParaRPr>
          </a:p>
        </p:txBody>
      </p:sp>
      <p:sp>
        <p:nvSpPr>
          <p:cNvPr id="11" name="TextBox 10"/>
          <p:cNvSpPr txBox="1"/>
          <p:nvPr/>
        </p:nvSpPr>
        <p:spPr>
          <a:xfrm>
            <a:off x="7010400" y="4953000"/>
            <a:ext cx="1524000" cy="307777"/>
          </a:xfrm>
          <a:prstGeom prst="rect">
            <a:avLst/>
          </a:prstGeom>
          <a:noFill/>
        </p:spPr>
        <p:txBody>
          <a:bodyPr wrap="square" rtlCol="0">
            <a:spAutoFit/>
          </a:bodyPr>
          <a:lstStyle/>
          <a:p>
            <a:pPr algn="r"/>
            <a:r>
              <a:rPr lang="en-US" sz="1400" b="1" dirty="0" smtClean="0">
                <a:solidFill>
                  <a:srgbClr val="00FFFF"/>
                </a:solidFill>
              </a:rPr>
              <a:t>N at risk = 78</a:t>
            </a:r>
            <a:endParaRPr lang="en-US" sz="1400" b="1" dirty="0">
              <a:solidFill>
                <a:srgbClr val="00FFFF"/>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Kaplan-Meier Survival by Transplant Type and Gender</a:t>
            </a:r>
            <a:br>
              <a:rPr lang="en-US" sz="24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552990"/>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2590800"/>
            <a:ext cx="3191934" cy="738664"/>
          </a:xfrm>
          <a:prstGeom prst="rect">
            <a:avLst/>
          </a:prstGeom>
          <a:solidFill>
            <a:schemeClr val="bg2"/>
          </a:solidFill>
        </p:spPr>
        <p:txBody>
          <a:bodyPr wrap="square" rtlCol="0">
            <a:spAutoFit/>
          </a:bodyPr>
          <a:lstStyle/>
          <a:p>
            <a:r>
              <a:rPr lang="en-US" sz="1400" b="1" dirty="0" smtClean="0">
                <a:solidFill>
                  <a:srgbClr val="FFFF00"/>
                </a:solidFill>
              </a:rPr>
              <a:t>All pair-wise comparisons were significant at p &lt; 0.05 except</a:t>
            </a:r>
          </a:p>
          <a:p>
            <a:r>
              <a:rPr lang="en-US" sz="1400" b="1" dirty="0" err="1" smtClean="0">
                <a:solidFill>
                  <a:srgbClr val="FFFF00"/>
                </a:solidFill>
              </a:rPr>
              <a:t>Retx</a:t>
            </a:r>
            <a:r>
              <a:rPr lang="en-US" sz="1400" b="1" dirty="0" smtClean="0">
                <a:solidFill>
                  <a:srgbClr val="FFFF00"/>
                </a:solidFill>
              </a:rPr>
              <a:t>: male vs. female</a:t>
            </a:r>
            <a:endParaRPr lang="en-US" sz="1400" b="1" dirty="0">
              <a:solidFill>
                <a:srgbClr val="FFFF00"/>
              </a:solidFill>
            </a:endParaRPr>
          </a:p>
        </p:txBody>
      </p:sp>
      <p:grpSp>
        <p:nvGrpSpPr>
          <p:cNvPr id="17"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778118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br>
              <a:rPr lang="en-US" sz="2600" dirty="0" smtClean="0"/>
            </a:br>
            <a:r>
              <a:rPr lang="en-US" sz="2400" dirty="0" smtClean="0"/>
              <a:t>Kaplan-Meier Survival by Diagnosis</a:t>
            </a:r>
            <a:br>
              <a:rPr lang="en-US" sz="24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2272646"/>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19913" y="4060935"/>
            <a:ext cx="3223487" cy="1384995"/>
          </a:xfrm>
          <a:prstGeom prst="rect">
            <a:avLst/>
          </a:prstGeom>
          <a:solidFill>
            <a:schemeClr val="bg2"/>
          </a:solidFill>
        </p:spPr>
        <p:txBody>
          <a:bodyPr wrap="square" rtlCol="0">
            <a:spAutoFit/>
          </a:bodyPr>
          <a:lstStyle/>
          <a:p>
            <a:r>
              <a:rPr lang="en-US" sz="1400" b="1" dirty="0" smtClean="0">
                <a:solidFill>
                  <a:srgbClr val="FFFF00"/>
                </a:solidFill>
              </a:rPr>
              <a:t>All pair-wise comparisons with CF were significant at p &lt; 0.0001</a:t>
            </a:r>
          </a:p>
          <a:p>
            <a:r>
              <a:rPr lang="en-US" sz="1400" b="1" dirty="0" smtClean="0">
                <a:solidFill>
                  <a:srgbClr val="FFFF00"/>
                </a:solidFill>
              </a:rPr>
              <a:t>Alpha-1 vs. COPD: p &lt; 0.0001</a:t>
            </a:r>
          </a:p>
          <a:p>
            <a:r>
              <a:rPr lang="en-US" sz="1400" b="1" dirty="0" smtClean="0">
                <a:solidFill>
                  <a:srgbClr val="FFFF00"/>
                </a:solidFill>
              </a:rPr>
              <a:t>Alpha-1 vs. IPF: p &lt; 0.0001</a:t>
            </a:r>
          </a:p>
          <a:p>
            <a:r>
              <a:rPr lang="en-US" sz="1400" b="1" dirty="0" smtClean="0">
                <a:solidFill>
                  <a:srgbClr val="FFFF00"/>
                </a:solidFill>
              </a:rPr>
              <a:t>COPD vs. IPF: p &lt; 0.001</a:t>
            </a:r>
          </a:p>
          <a:p>
            <a:r>
              <a:rPr lang="en-US" sz="1400" b="1" dirty="0" smtClean="0">
                <a:solidFill>
                  <a:srgbClr val="FFFF00"/>
                </a:solidFill>
              </a:rPr>
              <a:t>IPF vs. IPAH: p = 0.0362</a:t>
            </a:r>
          </a:p>
        </p:txBody>
      </p:sp>
      <p:grpSp>
        <p:nvGrpSpPr>
          <p:cNvPr id="20" name="Group 19"/>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p:spPr>
        </p:pic>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400" dirty="0" smtClean="0"/>
              <a:t>Kaplan-Meier Survival by </a:t>
            </a:r>
            <a:r>
              <a:rPr lang="en-US" sz="2400" dirty="0"/>
              <a:t>Transplant Type </a:t>
            </a:r>
            <a:r>
              <a:rPr lang="en-US" sz="2400" dirty="0" smtClean="0"/>
              <a:t>and Diagnosis</a:t>
            </a:r>
            <a:r>
              <a:rPr lang="en-US" sz="2800" dirty="0" smtClean="0"/>
              <a:t/>
            </a:r>
            <a:br>
              <a:rPr lang="en-US" sz="2800" dirty="0" smtClean="0"/>
            </a:b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8508796"/>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581400" y="2286000"/>
            <a:ext cx="5029200" cy="830997"/>
          </a:xfrm>
          <a:prstGeom prst="rect">
            <a:avLst/>
          </a:prstGeom>
          <a:solidFill>
            <a:schemeClr val="bg2"/>
          </a:solidFill>
        </p:spPr>
        <p:txBody>
          <a:bodyPr wrap="square" rtlCol="0">
            <a:spAutoFit/>
          </a:bodyPr>
          <a:lstStyle/>
          <a:p>
            <a:r>
              <a:rPr lang="en-US" sz="1200" b="1" dirty="0" smtClean="0">
                <a:solidFill>
                  <a:srgbClr val="FFFF00"/>
                </a:solidFill>
              </a:rPr>
              <a:t>All pair-wise comparisons between transplant types within COPD and CF and between diagnoses for primary transplants were significant at p &lt; 0.001</a:t>
            </a:r>
            <a:r>
              <a:rPr lang="en-US" sz="1200" b="1" dirty="0">
                <a:solidFill>
                  <a:srgbClr val="FFFF00"/>
                </a:solidFill>
              </a:rPr>
              <a:t>. </a:t>
            </a:r>
            <a:r>
              <a:rPr lang="en-US" sz="1200" b="1" dirty="0" smtClean="0">
                <a:solidFill>
                  <a:srgbClr val="FFFF00"/>
                </a:solidFill>
              </a:rPr>
              <a:t>No other </a:t>
            </a:r>
            <a:r>
              <a:rPr lang="en-US" sz="1200" b="1" dirty="0">
                <a:solidFill>
                  <a:srgbClr val="FFFF00"/>
                </a:solidFill>
              </a:rPr>
              <a:t>pair-wise comparisons </a:t>
            </a:r>
            <a:r>
              <a:rPr lang="en-US" sz="1200" b="1" dirty="0" smtClean="0">
                <a:solidFill>
                  <a:srgbClr val="FFFF00"/>
                </a:solidFill>
              </a:rPr>
              <a:t>within diagnosis or transplant type </a:t>
            </a:r>
            <a:r>
              <a:rPr lang="en-US" sz="1200" b="1" dirty="0">
                <a:solidFill>
                  <a:srgbClr val="FFFF00"/>
                </a:solidFill>
              </a:rPr>
              <a:t>were significant at </a:t>
            </a:r>
            <a:r>
              <a:rPr lang="en-US" sz="1200" b="1" dirty="0" smtClean="0">
                <a:solidFill>
                  <a:srgbClr val="FFFF00"/>
                </a:solidFill>
              </a:rPr>
              <a:t>&lt; 0.05</a:t>
            </a:r>
            <a:endParaRPr lang="en-US" sz="1200" b="1" dirty="0">
              <a:solidFill>
                <a:srgbClr val="FFFF00"/>
              </a:solidFil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1352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r>
              <a:rPr lang="en-US" sz="2800" dirty="0" smtClean="0"/>
              <a:t/>
            </a:r>
            <a:br>
              <a:rPr lang="en-US" sz="2800" dirty="0" smtClean="0"/>
            </a:br>
            <a:r>
              <a:rPr lang="en-US" sz="2400" dirty="0" smtClean="0"/>
              <a:t>Kaplan-Meier Survival by Diagnosis Conditional on </a:t>
            </a:r>
            <a:br>
              <a:rPr lang="en-US" sz="2400" dirty="0" smtClean="0"/>
            </a:br>
            <a:r>
              <a:rPr lang="en-US" sz="2400" dirty="0" smtClean="0"/>
              <a:t>Survival to 3 Months </a:t>
            </a: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1080376"/>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276600" y="1447800"/>
            <a:ext cx="5181600" cy="738664"/>
          </a:xfrm>
          <a:prstGeom prst="rect">
            <a:avLst/>
          </a:prstGeom>
          <a:solidFill>
            <a:srgbClr val="000000"/>
          </a:solidFill>
        </p:spPr>
        <p:txBody>
          <a:bodyPr wrap="square" lIns="9144" rIns="9144" rtlCol="0">
            <a:spAutoFit/>
          </a:bodyPr>
          <a:lstStyle/>
          <a:p>
            <a:r>
              <a:rPr lang="en-US" sz="1400" b="1" dirty="0" smtClean="0">
                <a:solidFill>
                  <a:srgbClr val="FFFF00"/>
                </a:solidFill>
              </a:rPr>
              <a:t>All pair-wise comparisons were significant at p &lt; 0.05 except </a:t>
            </a:r>
          </a:p>
          <a:p>
            <a:r>
              <a:rPr lang="en-US" sz="1400" b="1" dirty="0" smtClean="0">
                <a:solidFill>
                  <a:srgbClr val="FFFF00"/>
                </a:solidFill>
              </a:rPr>
              <a:t>Alpha-1 vs. Sarcoidosis, COPD vs. IPF, CF vs. IPAH and IPAH vs. Sarcoidosis</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Adult Lung Retransplants</a:t>
            </a:r>
            <a:r>
              <a:rPr lang="en-US" sz="2800" dirty="0" smtClean="0"/>
              <a:t/>
            </a:r>
            <a:br>
              <a:rPr lang="en-US" sz="2800" dirty="0" smtClean="0"/>
            </a:br>
            <a:r>
              <a:rPr lang="en-US" sz="2400" dirty="0" smtClean="0"/>
              <a:t>Retransplants by Year and Location</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4735599"/>
              </p:ext>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049042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Adult Lung Transplants</a:t>
            </a:r>
            <a:r>
              <a:rPr lang="en-US" sz="2800" dirty="0" smtClean="0"/>
              <a:t/>
            </a:r>
            <a:br>
              <a:rPr lang="en-US" sz="2800" dirty="0" smtClean="0"/>
            </a:br>
            <a:r>
              <a:rPr lang="en-US" sz="2100" dirty="0" smtClean="0"/>
              <a:t>Kaplan-Meier Survival by Transplant </a:t>
            </a:r>
            <a:r>
              <a:rPr lang="en-US" sz="2100" dirty="0"/>
              <a:t>Type and Diagnosis </a:t>
            </a:r>
            <a:r>
              <a:rPr lang="en-US" sz="2100" dirty="0" smtClean="0"/>
              <a:t>Conditional on Survival to 3 Months </a:t>
            </a: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8101479"/>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20493" y="1752600"/>
            <a:ext cx="6324600" cy="646331"/>
          </a:xfrm>
          <a:prstGeom prst="rect">
            <a:avLst/>
          </a:prstGeom>
          <a:solidFill>
            <a:schemeClr val="bg2"/>
          </a:solidFill>
        </p:spPr>
        <p:txBody>
          <a:bodyPr wrap="square" lIns="0" tIns="0" rIns="0" bIns="0" rtlCol="0">
            <a:spAutoFit/>
          </a:bodyPr>
          <a:lstStyle/>
          <a:p>
            <a:r>
              <a:rPr lang="en-US" sz="1400" b="1" dirty="0" smtClean="0">
                <a:solidFill>
                  <a:srgbClr val="FFFF00"/>
                </a:solidFill>
              </a:rPr>
              <a:t>No pair-wise comparisons between transplant types within each diagnosis and between diagnoses within each transplant type were significant at p &lt; 0.05 except Primary: CF vs. COPD and Primary: CF vs. IPF</a:t>
            </a:r>
            <a:endParaRPr lang="en-US" sz="1400" b="1" dirty="0">
              <a:solidFill>
                <a:srgbClr val="FFFF00"/>
              </a:solidFil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19819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Adult Lung Transplants</a:t>
            </a:r>
            <a:r>
              <a:rPr lang="en-US" sz="2800" dirty="0" smtClean="0"/>
              <a:t/>
            </a:r>
            <a:br>
              <a:rPr lang="en-US" sz="2800" dirty="0" smtClean="0"/>
            </a:br>
            <a:r>
              <a:rPr lang="en-US" sz="2400" dirty="0" smtClean="0"/>
              <a:t>Kaplan-Meier Survival by Diagnosis Conditional on </a:t>
            </a:r>
            <a:br>
              <a:rPr lang="en-US" sz="2400" dirty="0" smtClean="0"/>
            </a:br>
            <a:r>
              <a:rPr lang="en-US" sz="2400" dirty="0" smtClean="0"/>
              <a:t>Survival to 1 Year </a:t>
            </a:r>
            <a:r>
              <a:rPr lang="en-US" sz="2000" dirty="0" smtClean="0"/>
              <a:t>(Transplants: January 1990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5501158"/>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267200"/>
            <a:ext cx="5029200" cy="492443"/>
          </a:xfrm>
          <a:prstGeom prst="rect">
            <a:avLst/>
          </a:prstGeom>
          <a:noFill/>
        </p:spPr>
        <p:txBody>
          <a:bodyPr wrap="square" rtlCol="0">
            <a:spAutoFit/>
          </a:bodyPr>
          <a:lstStyle/>
          <a:p>
            <a:r>
              <a:rPr lang="en-US" sz="1300" b="1" dirty="0" smtClean="0">
                <a:solidFill>
                  <a:srgbClr val="FFFF00"/>
                </a:solidFill>
              </a:rPr>
              <a:t>All pair-wise comparisons were significant at p &lt; 0.05 except CF vs. IPAH, COPD vs. IPF and IPAH vs. Sarcoidosis</a:t>
            </a:r>
            <a:endParaRPr lang="en-US" sz="13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a:t>
            </a:r>
            <a:br>
              <a:rPr lang="en-US" sz="2400" dirty="0" smtClean="0"/>
            </a:br>
            <a:r>
              <a:rPr lang="en-US" sz="2000" dirty="0" smtClean="0"/>
              <a:t>(Transplants: January 1990 – June 2012)</a:t>
            </a:r>
            <a:br>
              <a:rPr lang="en-US" sz="2000" dirty="0" smtClean="0"/>
            </a:br>
            <a:r>
              <a:rPr lang="en-US" sz="2000" dirty="0" smtClean="0">
                <a:solidFill>
                  <a:srgbClr val="FFFF00"/>
                </a:solidFill>
              </a:rPr>
              <a:t>Diagnosis: Alpha-1 Antitrypsin Deficiency</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5082330"/>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a:t>
            </a:r>
            <a:br>
              <a:rPr lang="en-US" sz="2400" dirty="0" smtClean="0"/>
            </a:br>
            <a:r>
              <a:rPr lang="en-US" sz="2000" dirty="0" smtClean="0"/>
              <a:t>(Transplants: January 1990 – June 2012)</a:t>
            </a:r>
            <a:br>
              <a:rPr lang="en-US" sz="2000" dirty="0" smtClean="0"/>
            </a:br>
            <a:r>
              <a:rPr lang="en-US" sz="2000" dirty="0" smtClean="0">
                <a:solidFill>
                  <a:srgbClr val="FFFF00"/>
                </a:solidFill>
              </a:rPr>
              <a:t>Diagnosis: COPD/Emphysema</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3115000"/>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 and Era</a:t>
            </a:r>
            <a:br>
              <a:rPr lang="en-US" sz="2400" dirty="0" smtClean="0"/>
            </a:br>
            <a:r>
              <a:rPr lang="en-US" sz="2000" dirty="0" smtClean="0"/>
              <a:t>(Transplants: January 1990 – June 2012)</a:t>
            </a:r>
            <a:br>
              <a:rPr lang="en-US" sz="2000" dirty="0" smtClean="0"/>
            </a:br>
            <a:r>
              <a:rPr lang="en-US" sz="2000" dirty="0" smtClean="0">
                <a:solidFill>
                  <a:srgbClr val="FFFF00"/>
                </a:solidFill>
              </a:rPr>
              <a:t>Diagnosis: COPD/Emphysema, Single Lung</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2610924"/>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733800" cy="738664"/>
          </a:xfrm>
          <a:prstGeom prst="rect">
            <a:avLst/>
          </a:prstGeom>
          <a:noFill/>
        </p:spPr>
        <p:txBody>
          <a:bodyPr wrap="square" rtlCol="0">
            <a:spAutoFit/>
          </a:bodyPr>
          <a:lstStyle/>
          <a:p>
            <a:r>
              <a:rPr lang="en-US" sz="1400" b="1" dirty="0" smtClean="0">
                <a:solidFill>
                  <a:srgbClr val="FFFF00"/>
                </a:solidFill>
              </a:rPr>
              <a:t>1990-1997 vs. 1998-2004:    p &lt; 0.0001</a:t>
            </a:r>
          </a:p>
          <a:p>
            <a:r>
              <a:rPr lang="en-US" sz="1400" b="1" dirty="0" smtClean="0">
                <a:solidFill>
                  <a:srgbClr val="FFFF00"/>
                </a:solidFill>
              </a:rPr>
              <a:t>1990-1997 vs. 2005-6/2012: p &lt; 0.0001</a:t>
            </a:r>
          </a:p>
          <a:p>
            <a:r>
              <a:rPr lang="en-US" sz="1400" b="1" dirty="0" smtClean="0">
                <a:solidFill>
                  <a:srgbClr val="FFFF00"/>
                </a:solidFill>
              </a:rPr>
              <a:t>1998-2004 vs. 2005-6/2012: p = 0.9981</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 and Era</a:t>
            </a:r>
            <a:br>
              <a:rPr lang="en-US" sz="2400" dirty="0" smtClean="0"/>
            </a:br>
            <a:r>
              <a:rPr lang="en-US" sz="2000" dirty="0" smtClean="0"/>
              <a:t>(Transplants: January 1990 – June 2012)</a:t>
            </a:r>
            <a:br>
              <a:rPr lang="en-US" sz="2000" dirty="0" smtClean="0"/>
            </a:br>
            <a:r>
              <a:rPr lang="en-US" sz="2000" dirty="0" smtClean="0">
                <a:solidFill>
                  <a:srgbClr val="FFFF00"/>
                </a:solidFill>
              </a:rPr>
              <a:t>Diagnosis: COPD/Emphysema, </a:t>
            </a:r>
            <a:r>
              <a:rPr lang="en-US" sz="2000" dirty="0">
                <a:solidFill>
                  <a:srgbClr val="FFFF00"/>
                </a:solidFill>
              </a:rPr>
              <a:t>Bilateral/Double </a:t>
            </a:r>
            <a:r>
              <a:rPr lang="en-US" sz="2000" dirty="0" smtClean="0">
                <a:solidFill>
                  <a:srgbClr val="FFFF00"/>
                </a:solidFill>
              </a:rPr>
              <a:t>Lung</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4228902"/>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800600"/>
            <a:ext cx="3733800" cy="738664"/>
          </a:xfrm>
          <a:prstGeom prst="rect">
            <a:avLst/>
          </a:prstGeom>
          <a:noFill/>
        </p:spPr>
        <p:txBody>
          <a:bodyPr wrap="square" rtlCol="0">
            <a:spAutoFit/>
          </a:bodyPr>
          <a:lstStyle/>
          <a:p>
            <a:r>
              <a:rPr lang="en-US" sz="1400" b="1" dirty="0" smtClean="0">
                <a:solidFill>
                  <a:srgbClr val="FFFF00"/>
                </a:solidFill>
              </a:rPr>
              <a:t>1990-1997 vs. 1998-2004:    p = 0.0131</a:t>
            </a:r>
          </a:p>
          <a:p>
            <a:r>
              <a:rPr lang="en-US" sz="1400" b="1" dirty="0" smtClean="0">
                <a:solidFill>
                  <a:srgbClr val="FFFF00"/>
                </a:solidFill>
              </a:rPr>
              <a:t>1990-1997 vs. 2005-6/2012: p = 0.0031</a:t>
            </a:r>
          </a:p>
          <a:p>
            <a:r>
              <a:rPr lang="en-US" sz="1400" b="1" dirty="0" smtClean="0">
                <a:solidFill>
                  <a:srgbClr val="FFFF00"/>
                </a:solidFill>
              </a:rPr>
              <a:t>1998-2004 vs. 2005-6/2012: p = 0.7588</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a:t>
            </a:r>
            <a:br>
              <a:rPr lang="en-US" sz="2400" dirty="0" smtClean="0"/>
            </a:br>
            <a:r>
              <a:rPr lang="en-US" sz="2000" dirty="0" smtClean="0"/>
              <a:t>(Transplants: January 1990 – June 2012)</a:t>
            </a:r>
            <a:br>
              <a:rPr lang="en-US" sz="2000" dirty="0" smtClean="0"/>
            </a:br>
            <a:r>
              <a:rPr lang="en-US" sz="2000" dirty="0" smtClean="0">
                <a:solidFill>
                  <a:srgbClr val="FFFF00"/>
                </a:solidFill>
              </a:rPr>
              <a:t>Diagnosis: Idiopathic Pulmonary Fibrosis</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3223639"/>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 and Era</a:t>
            </a:r>
            <a:br>
              <a:rPr lang="en-US" sz="2400" dirty="0" smtClean="0"/>
            </a:br>
            <a:r>
              <a:rPr lang="en-US" sz="2000" dirty="0" smtClean="0"/>
              <a:t>(Transplants: January 1990 – June 2012)</a:t>
            </a:r>
            <a:br>
              <a:rPr lang="en-US" sz="2000" dirty="0" smtClean="0"/>
            </a:br>
            <a:r>
              <a:rPr lang="en-US" sz="2000" dirty="0" smtClean="0">
                <a:solidFill>
                  <a:srgbClr val="FFFF00"/>
                </a:solidFill>
              </a:rPr>
              <a:t>Diagnosis: Idiopathic Pulmonary Fibrosis, Single Lung</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0743019"/>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800600"/>
            <a:ext cx="3733800" cy="738664"/>
          </a:xfrm>
          <a:prstGeom prst="rect">
            <a:avLst/>
          </a:prstGeom>
          <a:noFill/>
        </p:spPr>
        <p:txBody>
          <a:bodyPr wrap="square" rtlCol="0">
            <a:spAutoFit/>
          </a:bodyPr>
          <a:lstStyle/>
          <a:p>
            <a:r>
              <a:rPr lang="en-US" sz="1400" b="1" dirty="0" smtClean="0">
                <a:solidFill>
                  <a:srgbClr val="FFFF00"/>
                </a:solidFill>
              </a:rPr>
              <a:t>1990-1997 vs. 1998-2004:    p = 0.0154</a:t>
            </a:r>
          </a:p>
          <a:p>
            <a:r>
              <a:rPr lang="en-US" sz="1400" b="1" dirty="0" smtClean="0">
                <a:solidFill>
                  <a:srgbClr val="FFFF00"/>
                </a:solidFill>
              </a:rPr>
              <a:t>1990-1997 vs. 2005-6/2012: p = 0.0044</a:t>
            </a:r>
          </a:p>
          <a:p>
            <a:r>
              <a:rPr lang="en-US" sz="1400" b="1" dirty="0" smtClean="0">
                <a:solidFill>
                  <a:srgbClr val="FFFF00"/>
                </a:solidFill>
              </a:rPr>
              <a:t>1998-2004 vs. 2005-6/2012: p = 0.7211</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 and Era</a:t>
            </a:r>
            <a:br>
              <a:rPr lang="en-US" sz="2400" dirty="0" smtClean="0"/>
            </a:br>
            <a:r>
              <a:rPr lang="en-US" sz="2000" dirty="0" smtClean="0"/>
              <a:t>(Transplants: January 1990 – June 2012)</a:t>
            </a:r>
            <a:br>
              <a:rPr lang="en-US" sz="2000" dirty="0" smtClean="0"/>
            </a:br>
            <a:r>
              <a:rPr lang="en-US" sz="2000" dirty="0" smtClean="0">
                <a:solidFill>
                  <a:srgbClr val="FFFF00"/>
                </a:solidFill>
              </a:rPr>
              <a:t>Diagnosis: Idiopathic Pulmonary Fibrosis, </a:t>
            </a:r>
            <a:r>
              <a:rPr lang="en-US" sz="2000" dirty="0">
                <a:solidFill>
                  <a:srgbClr val="FFFF00"/>
                </a:solidFill>
              </a:rPr>
              <a:t>Bilateral/Double Lung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4850527"/>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733800" cy="738664"/>
          </a:xfrm>
          <a:prstGeom prst="rect">
            <a:avLst/>
          </a:prstGeom>
          <a:noFill/>
        </p:spPr>
        <p:txBody>
          <a:bodyPr wrap="square" rtlCol="0">
            <a:spAutoFit/>
          </a:bodyPr>
          <a:lstStyle/>
          <a:p>
            <a:r>
              <a:rPr lang="en-US" sz="1400" b="1" dirty="0" smtClean="0">
                <a:solidFill>
                  <a:srgbClr val="FFFF00"/>
                </a:solidFill>
              </a:rPr>
              <a:t>1990-1997 vs. 1998-2004:  p = 0.0022</a:t>
            </a:r>
          </a:p>
          <a:p>
            <a:r>
              <a:rPr lang="en-US" sz="1400" b="1" dirty="0" smtClean="0">
                <a:solidFill>
                  <a:srgbClr val="FFFF00"/>
                </a:solidFill>
              </a:rPr>
              <a:t>1990-1997 vs. 2005-6/2012: p &lt; 0.0001</a:t>
            </a:r>
          </a:p>
          <a:p>
            <a:r>
              <a:rPr lang="en-US" sz="1400" b="1" dirty="0" smtClean="0">
                <a:solidFill>
                  <a:srgbClr val="FFFF00"/>
                </a:solidFill>
              </a:rPr>
              <a:t>1998-2004 vs. 2005-6/2012: p = 0.0035</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br>
              <a:rPr lang="en-US" sz="2600" dirty="0" smtClean="0"/>
            </a:br>
            <a:r>
              <a:rPr lang="en-US" sz="2400" dirty="0" smtClean="0"/>
              <a:t>Kaplan-Meier Survival by Procedure Type</a:t>
            </a:r>
            <a:br>
              <a:rPr lang="en-US" sz="2400" dirty="0" smtClean="0"/>
            </a:br>
            <a:r>
              <a:rPr lang="en-US" sz="2000" dirty="0" smtClean="0"/>
              <a:t>(Transplants: January 1990 – June 2012)</a:t>
            </a:r>
            <a:br>
              <a:rPr lang="en-US" sz="2000" dirty="0" smtClean="0"/>
            </a:br>
            <a:r>
              <a:rPr lang="en-US" sz="2000" dirty="0" smtClean="0">
                <a:solidFill>
                  <a:srgbClr val="FFFF00"/>
                </a:solidFill>
              </a:rPr>
              <a:t>Diagnosis: Idiopathic Arterial Pulmonary Hypertension</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289260"/>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1219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z="2600" dirty="0" smtClean="0"/>
              <a:t>Adult Lung Retransplants</a:t>
            </a:r>
            <a:r>
              <a:rPr lang="en-US" sz="3600" dirty="0" smtClean="0"/>
              <a:t/>
            </a:r>
            <a:br>
              <a:rPr lang="en-US" sz="3600" dirty="0" smtClean="0"/>
            </a:br>
            <a:r>
              <a:rPr lang="en-US" sz="2400" dirty="0" smtClean="0"/>
              <a:t>Retransplants by </a:t>
            </a:r>
            <a:r>
              <a:rPr lang="en-US" sz="2400" dirty="0"/>
              <a:t>Inter-transplant Interval </a:t>
            </a:r>
            <a:r>
              <a:rPr lang="en-US" sz="2400" dirty="0" smtClean="0"/>
              <a:t/>
            </a:r>
            <a:br>
              <a:rPr lang="en-US" sz="2400" dirty="0" smtClean="0"/>
            </a:br>
            <a:r>
              <a:rPr lang="en-US" sz="2000" dirty="0" smtClean="0"/>
              <a:t>(</a:t>
            </a:r>
            <a:r>
              <a:rPr lang="en-US" sz="2000" dirty="0"/>
              <a:t>Retransplants: January </a:t>
            </a:r>
            <a:r>
              <a:rPr lang="en-US" sz="2000" dirty="0" smtClean="0"/>
              <a:t>1990 </a:t>
            </a:r>
            <a:r>
              <a:rPr lang="en-US" sz="2000" dirty="0"/>
              <a:t>– June 2013)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4126180"/>
              </p:ext>
            </p:extLst>
          </p:nvPr>
        </p:nvGraphicFramePr>
        <p:xfrm>
          <a:off x="3048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746228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Procedure Type and Era</a:t>
            </a:r>
            <a:br>
              <a:rPr lang="en-US" sz="2400" dirty="0" smtClean="0"/>
            </a:br>
            <a:r>
              <a:rPr lang="en-US" sz="2000" dirty="0" smtClean="0"/>
              <a:t>(Transplants: January 1990 – June 2012)</a:t>
            </a:r>
            <a:br>
              <a:rPr lang="en-US" sz="2000" dirty="0" smtClean="0"/>
            </a:br>
            <a:r>
              <a:rPr lang="en-US" sz="2000" dirty="0" smtClean="0">
                <a:solidFill>
                  <a:srgbClr val="FFFF00"/>
                </a:solidFill>
              </a:rPr>
              <a:t>Diagnosis: Cystic Fibrosis, </a:t>
            </a:r>
            <a:r>
              <a:rPr lang="en-US" sz="2000" dirty="0">
                <a:solidFill>
                  <a:srgbClr val="FFFF00"/>
                </a:solidFill>
              </a:rPr>
              <a:t>Bilateral/Double Lung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1681213"/>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724400"/>
            <a:ext cx="3733800" cy="738664"/>
          </a:xfrm>
          <a:prstGeom prst="rect">
            <a:avLst/>
          </a:prstGeom>
          <a:noFill/>
        </p:spPr>
        <p:txBody>
          <a:bodyPr wrap="square" rtlCol="0">
            <a:spAutoFit/>
          </a:bodyPr>
          <a:lstStyle/>
          <a:p>
            <a:r>
              <a:rPr lang="en-US" sz="1400" b="1" dirty="0" smtClean="0">
                <a:solidFill>
                  <a:srgbClr val="FFFF00"/>
                </a:solidFill>
              </a:rPr>
              <a:t>1990-1997 vs. 1998-2004:    p &lt; 0.0001</a:t>
            </a:r>
          </a:p>
          <a:p>
            <a:r>
              <a:rPr lang="en-US" sz="1400" b="1" dirty="0" smtClean="0">
                <a:solidFill>
                  <a:srgbClr val="FFFF00"/>
                </a:solidFill>
              </a:rPr>
              <a:t>1990-1997 vs. 2005-6/2012: p &lt; 0.0001</a:t>
            </a:r>
          </a:p>
          <a:p>
            <a:r>
              <a:rPr lang="en-US" sz="1400" b="1" dirty="0" smtClean="0">
                <a:solidFill>
                  <a:srgbClr val="FFFF00"/>
                </a:solidFill>
              </a:rPr>
              <a:t>1998-2004 vs. 2005-6/2012: p = 0.0032</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300" dirty="0" smtClean="0"/>
              <a:t>Percentage Experiencing </a:t>
            </a:r>
            <a:r>
              <a:rPr lang="en-US" sz="2300" i="1" u="sng" dirty="0" smtClean="0"/>
              <a:t>Treated</a:t>
            </a:r>
            <a:r>
              <a:rPr lang="en-US" sz="2300" dirty="0" smtClean="0"/>
              <a:t> Rejection between Discharge and 1-Year Follow-Up</a:t>
            </a:r>
            <a:r>
              <a:rPr lang="en-US" sz="2400" dirty="0" smtClean="0"/>
              <a:t> </a:t>
            </a:r>
            <a:r>
              <a:rPr lang="en-US" sz="2000" dirty="0" smtClean="0"/>
              <a:t>(Follow-ups: July 2004 – June 2013)</a:t>
            </a:r>
            <a:endParaRPr lang="en-US" sz="2000" dirty="0"/>
          </a:p>
        </p:txBody>
      </p:sp>
      <p:graphicFrame>
        <p:nvGraphicFramePr>
          <p:cNvPr id="4" name="Content Placeholder 3"/>
          <p:cNvGraphicFramePr>
            <a:graphicFrameLocks noGrp="1"/>
          </p:cNvGraphicFramePr>
          <p:nvPr>
            <p:ph idx="1"/>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3" name="TextBox 12"/>
          <p:cNvSpPr txBox="1"/>
          <p:nvPr/>
        </p:nvSpPr>
        <p:spPr>
          <a:xfrm>
            <a:off x="1295400" y="1905000"/>
            <a:ext cx="6629400" cy="492443"/>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&lt; 0.05 except 18-34 vs. 35-49 and 18-34 vs. 60-65 </a:t>
            </a: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45149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Percentage Experiencing </a:t>
            </a:r>
            <a:r>
              <a:rPr lang="en-US" sz="2400" i="1" u="sng" dirty="0" smtClean="0"/>
              <a:t>Any</a:t>
            </a:r>
            <a:r>
              <a:rPr lang="en-US" sz="2400" dirty="0" smtClean="0"/>
              <a:t> Rejection between Discharge and 1-Year Follow-Up </a:t>
            </a:r>
            <a:r>
              <a:rPr lang="en-US" sz="2000" dirty="0" smtClean="0"/>
              <a:t>(Follow-ups: July 2004 – June 2013)</a:t>
            </a:r>
            <a:endParaRPr lang="en-US" sz="2000" dirty="0"/>
          </a:p>
        </p:txBody>
      </p:sp>
      <p:graphicFrame>
        <p:nvGraphicFramePr>
          <p:cNvPr id="4" name="Content Placeholder 3"/>
          <p:cNvGraphicFramePr>
            <a:graphicFrameLocks noGrp="1"/>
          </p:cNvGraphicFramePr>
          <p:nvPr>
            <p:ph idx="1"/>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err="1" smtClean="0"/>
              <a:t>i</a:t>
            </a:r>
            <a:r>
              <a:rPr lang="en-US" sz="1200" b="1" dirty="0" smtClean="0"/>
              <a:t>) no acute rejection episodes and (ii) was reported either as not hospitalized for rejection or did not receive anti-rejection agents.</a:t>
            </a:r>
            <a:endParaRPr lang="en-US" sz="1200" dirty="0"/>
          </a:p>
        </p:txBody>
      </p:sp>
      <p:sp>
        <p:nvSpPr>
          <p:cNvPr id="13" name="TextBox 12"/>
          <p:cNvSpPr txBox="1"/>
          <p:nvPr/>
        </p:nvSpPr>
        <p:spPr>
          <a:xfrm>
            <a:off x="1295400" y="1905000"/>
            <a:ext cx="6629400" cy="492443"/>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&lt; 0.05 except 18-34 vs. 35-49 and 18-34 vs.  60-65 </a:t>
            </a:r>
          </a:p>
        </p:txBody>
      </p:sp>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376700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300" dirty="0" smtClean="0"/>
              <a:t>Percentage Experiencing </a:t>
            </a:r>
            <a:r>
              <a:rPr lang="en-US" sz="2300" i="1" u="sng" dirty="0" smtClean="0"/>
              <a:t>Treated</a:t>
            </a:r>
            <a:r>
              <a:rPr lang="en-US" sz="2300" dirty="0" smtClean="0"/>
              <a:t> Rejection between Discharge and 1-Year Follow-Up</a:t>
            </a:r>
            <a:r>
              <a:rPr lang="en-US" sz="2400" dirty="0" smtClean="0"/>
              <a:t> </a:t>
            </a:r>
            <a:r>
              <a:rPr lang="en-US" sz="2000" dirty="0" smtClean="0"/>
              <a:t>(Follow-ups: July 2004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3230849"/>
              </p:ext>
            </p:extLst>
          </p:nvPr>
        </p:nvGraphicFramePr>
        <p:xfrm>
          <a:off x="152400" y="14478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86735"/>
            <a:ext cx="4267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12" name="TextBox 11"/>
          <p:cNvSpPr txBox="1"/>
          <p:nvPr/>
        </p:nvSpPr>
        <p:spPr>
          <a:xfrm>
            <a:off x="48006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3" name="TextBox 12"/>
          <p:cNvSpPr txBox="1"/>
          <p:nvPr/>
        </p:nvSpPr>
        <p:spPr>
          <a:xfrm>
            <a:off x="1310413" y="2133600"/>
            <a:ext cx="6629400" cy="292388"/>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&lt; 0.05</a:t>
            </a: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143940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400" dirty="0" smtClean="0"/>
              <a:t>Kaplan-Meier Survival</a:t>
            </a:r>
            <a:r>
              <a:rPr lang="en-US" sz="2200" dirty="0" smtClean="0"/>
              <a:t> by Donor/Recipient CMV Status</a:t>
            </a:r>
            <a:r>
              <a:rPr lang="en-US" sz="2400" dirty="0" smtClean="0"/>
              <a:t/>
            </a:r>
            <a:br>
              <a:rPr lang="en-US" sz="2400" dirty="0" smtClean="0"/>
            </a:br>
            <a:r>
              <a:rPr lang="en-US" sz="2000" dirty="0" smtClean="0"/>
              <a:t>(Transplants: October 1999 – June 2012)</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022825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219200" y="4953000"/>
            <a:ext cx="3962400" cy="523220"/>
          </a:xfrm>
          <a:prstGeom prst="rect">
            <a:avLst/>
          </a:prstGeom>
          <a:solidFill>
            <a:schemeClr val="bg2"/>
          </a:solidFill>
        </p:spPr>
        <p:txBody>
          <a:bodyPr wrap="square" rtlCol="0">
            <a:spAutoFit/>
          </a:bodyPr>
          <a:lstStyle/>
          <a:p>
            <a:r>
              <a:rPr lang="pt-BR" sz="1400" b="1" dirty="0" smtClean="0">
                <a:solidFill>
                  <a:srgbClr val="FFFF00"/>
                </a:solidFill>
              </a:rPr>
              <a:t>All pair-wise comparisons were significant at p &lt; 0.05 except D(+)/R(-) vs. D(+)/R(+) </a:t>
            </a:r>
            <a:endParaRPr lang="en-US" sz="14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800" dirty="0" smtClean="0"/>
              <a:t/>
            </a:r>
            <a:br>
              <a:rPr lang="en-US" sz="2800" dirty="0" smtClean="0"/>
            </a:br>
            <a:r>
              <a:rPr lang="en-US" sz="2400" dirty="0" smtClean="0"/>
              <a:t>Kaplan-Meier Survival by Donor/Recipient CMV Status and Era </a:t>
            </a:r>
            <a:r>
              <a:rPr lang="en-US" sz="2000" dirty="0" smtClean="0"/>
              <a:t>(Transplants: October 1999 – June 2012)</a:t>
            </a:r>
            <a:br>
              <a:rPr lang="en-US" sz="2000" dirty="0" smtClean="0"/>
            </a:br>
            <a:r>
              <a:rPr lang="en-US" sz="2000" dirty="0" smtClean="0"/>
              <a:t>Era 1 = 10/1999-2004; Era 2 = 2005-6/2012</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2144741"/>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4572000"/>
            <a:ext cx="7162800" cy="892552"/>
          </a:xfrm>
          <a:prstGeom prst="rect">
            <a:avLst/>
          </a:prstGeom>
          <a:solidFill>
            <a:schemeClr val="bg2"/>
          </a:solidFill>
        </p:spPr>
        <p:txBody>
          <a:bodyPr wrap="square" rtlCol="0">
            <a:spAutoFit/>
          </a:bodyPr>
          <a:lstStyle/>
          <a:p>
            <a:r>
              <a:rPr lang="en-US" sz="1300" b="1" dirty="0">
                <a:solidFill>
                  <a:srgbClr val="FFFF00"/>
                </a:solidFill>
              </a:rPr>
              <a:t>No </a:t>
            </a:r>
            <a:r>
              <a:rPr lang="en-US" sz="1300" b="1" dirty="0" smtClean="0">
                <a:solidFill>
                  <a:srgbClr val="FFFF00"/>
                </a:solidFill>
              </a:rPr>
              <a:t>pair-wise comparisons between eras within each CMV group and between CMV groups within each era were significant at p&lt;0.05 except</a:t>
            </a:r>
            <a:endParaRPr lang="pt-BR" sz="1300" b="1" u="sng" dirty="0" smtClean="0">
              <a:solidFill>
                <a:srgbClr val="FFFF00"/>
              </a:solidFill>
            </a:endParaRPr>
          </a:p>
          <a:p>
            <a:r>
              <a:rPr lang="pt-BR" sz="1300" b="1" u="sng" dirty="0" smtClean="0">
                <a:solidFill>
                  <a:srgbClr val="FFFF00"/>
                </a:solidFill>
              </a:rPr>
              <a:t>10/1999-2004</a:t>
            </a:r>
            <a:r>
              <a:rPr lang="pt-BR" sz="1300" b="1" dirty="0" smtClean="0">
                <a:solidFill>
                  <a:srgbClr val="FFFF00"/>
                </a:solidFill>
              </a:rPr>
              <a:t>: D(-)/R(-) vs. D(+)/R(-) and D(-)/R(-) vs. D(+)/R(+)</a:t>
            </a:r>
          </a:p>
          <a:p>
            <a:r>
              <a:rPr lang="pt-BR" sz="1300" b="1" u="sng" dirty="0" smtClean="0">
                <a:solidFill>
                  <a:srgbClr val="FFFF00"/>
                </a:solidFill>
              </a:rPr>
              <a:t>2005-6/2012</a:t>
            </a:r>
            <a:r>
              <a:rPr lang="pt-BR" sz="1300" b="1" dirty="0" smtClean="0">
                <a:solidFill>
                  <a:srgbClr val="FFFF00"/>
                </a:solidFill>
              </a:rPr>
              <a:t>: D(-)/R(-) vs. D(+)/R(-), D(-)/R(-) vs. D(+)/R(+) and D(-)/R(+) vs. D(+)/R(-) </a:t>
            </a:r>
            <a:endParaRPr lang="en-US" sz="1300" b="1"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400" dirty="0" smtClean="0"/>
              <a:t/>
            </a:r>
            <a:br>
              <a:rPr lang="en-US" sz="2400" dirty="0" smtClean="0"/>
            </a:br>
            <a:r>
              <a:rPr lang="en-US" sz="2200" dirty="0" smtClean="0"/>
              <a:t>Percentage Experiencing </a:t>
            </a:r>
            <a:r>
              <a:rPr lang="en-US" sz="2200" i="1" u="sng" dirty="0" smtClean="0"/>
              <a:t>Treated</a:t>
            </a:r>
            <a:r>
              <a:rPr lang="en-US" sz="2200" dirty="0" smtClean="0"/>
              <a:t> Rejection between Discharge and 1-Year Follow-Up by Donor/Recipient CMV Status</a:t>
            </a:r>
            <a:r>
              <a:rPr lang="en-US" sz="2000" dirty="0" smtClean="0"/>
              <a:t/>
            </a:r>
            <a:br>
              <a:rPr lang="en-US" sz="2000" dirty="0" smtClean="0"/>
            </a:b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256512"/>
              </p:ext>
            </p:extLst>
          </p:nvPr>
        </p:nvGraphicFramePr>
        <p:xfrm>
          <a:off x="152400" y="16002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10535"/>
            <a:ext cx="4419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sp>
        <p:nvSpPr>
          <p:cNvPr id="23" name="TextBox 22"/>
          <p:cNvSpPr txBox="1"/>
          <p:nvPr/>
        </p:nvSpPr>
        <p:spPr>
          <a:xfrm>
            <a:off x="4953000" y="5867400"/>
            <a:ext cx="40386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600" dirty="0" smtClean="0"/>
              <a:t>Adult Lung Transplants</a:t>
            </a:r>
            <a:r>
              <a:rPr lang="en-US" sz="2400" dirty="0" smtClean="0"/>
              <a:t/>
            </a:r>
            <a:br>
              <a:rPr lang="en-US" sz="2400" dirty="0" smtClean="0"/>
            </a:br>
            <a:r>
              <a:rPr lang="en-US" sz="2200" dirty="0" smtClean="0"/>
              <a:t>Percentage Experiencing </a:t>
            </a:r>
            <a:r>
              <a:rPr lang="en-US" sz="2200" i="1" u="sng" dirty="0" smtClean="0"/>
              <a:t>Any</a:t>
            </a:r>
            <a:r>
              <a:rPr lang="en-US" sz="2200" dirty="0" smtClean="0"/>
              <a:t> Rejection between Discharge and 1-Year Follow-Up by Donor/Recipient CMV Status</a:t>
            </a:r>
            <a:r>
              <a:rPr lang="en-US" sz="2000" dirty="0" smtClean="0"/>
              <a:t/>
            </a:r>
            <a:br>
              <a:rPr lang="en-US" sz="2000" dirty="0" smtClean="0"/>
            </a:b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1147694"/>
              </p:ext>
            </p:extLst>
          </p:nvPr>
        </p:nvGraphicFramePr>
        <p:xfrm>
          <a:off x="152400" y="16002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04800" y="5710535"/>
            <a:ext cx="44196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4800600" y="6019800"/>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Any rejection  = Recipient was reported to  (1) have at least one acute rejection episode; or (2) have been hospitalized for rejection.</a:t>
            </a:r>
            <a:endParaRPr lang="en-US" sz="1200" dirty="0"/>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191150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Functional and Employment Status and Rehospitalization Post Transplant</a:t>
            </a:r>
            <a:endParaRPr lang="en-US" sz="4000" dirty="0"/>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a:t>
            </a:r>
            <a:r>
              <a:rPr lang="en-US" sz="2400" dirty="0" smtClean="0"/>
              <a:t/>
            </a:r>
            <a:br>
              <a:rPr lang="en-US" sz="2400" dirty="0" smtClean="0"/>
            </a:br>
            <a:r>
              <a:rPr lang="en-US" sz="2400" dirty="0" smtClean="0"/>
              <a:t>Functional Status of Surviving Recipients </a:t>
            </a:r>
            <a:br>
              <a:rPr lang="en-US" sz="2400" dirty="0" smtClean="0"/>
            </a:br>
            <a:r>
              <a:rPr lang="en-US" sz="2000" dirty="0" smtClean="0"/>
              <a:t>(Follow-ups: March 2005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42431251"/>
              </p:ext>
            </p:extLst>
          </p:nvPr>
        </p:nvGraphicFramePr>
        <p:xfrm>
          <a:off x="152400" y="1524000"/>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z="2600" dirty="0" smtClean="0"/>
              <a:t>Adult Lung Transplants</a:t>
            </a:r>
            <a:r>
              <a:rPr lang="en-US" sz="3600" dirty="0" smtClean="0"/>
              <a:t/>
            </a:r>
            <a:br>
              <a:rPr lang="en-US" sz="3600" dirty="0" smtClean="0"/>
            </a:br>
            <a:r>
              <a:rPr lang="en-US" sz="2400" dirty="0" smtClean="0"/>
              <a:t>Average Center Volume by Location</a:t>
            </a:r>
            <a:br>
              <a:rPr lang="en-US" sz="2400" dirty="0" smtClean="0"/>
            </a:br>
            <a:r>
              <a:rPr lang="en-US" sz="2000" dirty="0" smtClean="0"/>
              <a:t>(Transplants: January  2000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7083994"/>
              </p:ext>
            </p:extLst>
          </p:nvPr>
        </p:nvGraphicFramePr>
        <p:xfrm>
          <a:off x="3048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992424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400" dirty="0" smtClean="0"/>
              <a:t/>
            </a:r>
            <a:br>
              <a:rPr lang="en-US" sz="2400" dirty="0" smtClean="0"/>
            </a:br>
            <a:r>
              <a:rPr lang="en-US" sz="2400" dirty="0" smtClean="0"/>
              <a:t>Employment Status of Surviving Recipients </a:t>
            </a:r>
            <a:br>
              <a:rPr lang="en-US" sz="2400" dirty="0" smtClean="0"/>
            </a:br>
            <a:r>
              <a:rPr lang="en-US" sz="2000" dirty="0" smtClean="0"/>
              <a:t>(Follow-ups: April 1994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71102022"/>
              </p:ext>
            </p:extLst>
          </p:nvPr>
        </p:nvGraphicFramePr>
        <p:xfrm>
          <a:off x="152400" y="1447800"/>
          <a:ext cx="87630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400" dirty="0" smtClean="0"/>
              <a:t/>
            </a:r>
            <a:br>
              <a:rPr lang="en-US" sz="2400" dirty="0" smtClean="0"/>
            </a:br>
            <a:r>
              <a:rPr lang="en-US" sz="2400" dirty="0" smtClean="0"/>
              <a:t>Rehospitalization Post Transplant of Surviving Recipients </a:t>
            </a:r>
            <a:r>
              <a:rPr lang="en-US" sz="2600" dirty="0" smtClean="0"/>
              <a:t/>
            </a:r>
            <a:br>
              <a:rPr lang="en-US" sz="2600" dirty="0" smtClean="0"/>
            </a:br>
            <a:r>
              <a:rPr lang="en-US" sz="2000" dirty="0" smtClean="0"/>
              <a:t>(Follow-ups: April 1994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25171514"/>
              </p:ext>
            </p:extLst>
          </p:nvPr>
        </p:nvGraphicFramePr>
        <p:xfrm>
          <a:off x="152400" y="1447800"/>
          <a:ext cx="87630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Induction and Maintenance Immunosuppression</a:t>
            </a:r>
            <a:endParaRPr lang="en-US" sz="4000" dirty="0"/>
          </a:p>
        </p:txBody>
      </p:sp>
      <p:grpSp>
        <p:nvGrpSpPr>
          <p:cNvPr id="7" name="Group 6"/>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Induction Immunosuppression</a:t>
            </a:r>
            <a:br>
              <a:rPr lang="en-US" sz="2400" dirty="0" smtClean="0"/>
            </a:br>
            <a:r>
              <a:rPr lang="en-US" sz="2400" i="1" dirty="0" smtClean="0"/>
              <a:t>Analysis limited to patients</a:t>
            </a:r>
            <a:r>
              <a:rPr lang="en-US" sz="2000" i="1" dirty="0" smtClean="0">
                <a:solidFill>
                  <a:srgbClr val="FFFF00"/>
                </a:solidFill>
              </a:rPr>
              <a:t> receiving prednisone</a:t>
            </a:r>
            <a:r>
              <a:rPr lang="en-US" sz="2400" dirty="0" smtClean="0"/>
              <a:t/>
            </a:r>
            <a:br>
              <a:rPr lang="en-US" sz="2400" dirty="0" smtClean="0"/>
            </a:br>
            <a:r>
              <a:rPr lang="en-US" sz="2000" dirty="0" smtClean="0"/>
              <a:t>(Transplants: January 2002 – June 2013)</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5828067"/>
              </p:ext>
            </p:extLst>
          </p:nvPr>
        </p:nvGraphicFramePr>
        <p:xfrm>
          <a:off x="152400" y="16002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295400"/>
          </a:xfrm>
        </p:spPr>
        <p:txBody>
          <a:bodyPr/>
          <a:lstStyle/>
          <a:p>
            <a:r>
              <a:rPr lang="en-US" sz="2600" dirty="0" smtClean="0"/>
              <a:t>Adult Lung Transplants</a:t>
            </a:r>
            <a:r>
              <a:rPr lang="en-US" sz="2800" dirty="0" smtClean="0"/>
              <a:t/>
            </a:r>
            <a:br>
              <a:rPr lang="en-US" sz="2800" dirty="0" smtClean="0"/>
            </a:br>
            <a:r>
              <a:rPr lang="en-US" sz="2400" dirty="0" smtClean="0"/>
              <a:t>Induction Immunosuppression</a:t>
            </a:r>
            <a:br>
              <a:rPr lang="en-US" sz="2400" dirty="0" smtClean="0"/>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(Transplants: 2002, 2006 and January 2013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6448449"/>
              </p:ext>
            </p:extLst>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sz="2600" dirty="0" smtClean="0"/>
              <a:t>Adult Lung Transplants</a:t>
            </a:r>
            <a:r>
              <a:rPr lang="en-US" sz="2400" dirty="0" smtClean="0"/>
              <a:t/>
            </a:r>
            <a:br>
              <a:rPr lang="en-US" sz="2400" dirty="0" smtClean="0"/>
            </a:br>
            <a:r>
              <a:rPr lang="en-US" sz="2400" dirty="0" smtClean="0"/>
              <a:t>Induction Immunosuppression</a:t>
            </a:r>
            <a:br>
              <a:rPr lang="en-US" sz="2400" dirty="0" smtClean="0"/>
            </a:br>
            <a:r>
              <a:rPr lang="en-US" sz="2000" i="1" dirty="0" smtClean="0">
                <a:solidFill>
                  <a:srgbClr val="FFFF00"/>
                </a:solidFill>
              </a:rPr>
              <a:t>Analysis limited to patients receiving prednisone</a:t>
            </a:r>
            <a:r>
              <a:rPr lang="en-US" sz="2000" dirty="0" smtClean="0"/>
              <a:t/>
            </a:r>
            <a:br>
              <a:rPr lang="en-US" sz="2000" dirty="0" smtClean="0"/>
            </a:br>
            <a:r>
              <a:rPr lang="en-US" sz="2000" dirty="0" smtClean="0"/>
              <a:t>(Transplants: January 2000 – December 2012)</a:t>
            </a:r>
            <a:br>
              <a:rPr lang="en-US" sz="2000" dirty="0" smtClean="0"/>
            </a:br>
            <a:endParaRPr lang="en-US" sz="2000" dirty="0"/>
          </a:p>
        </p:txBody>
      </p:sp>
      <p:sp>
        <p:nvSpPr>
          <p:cNvPr id="9" name="TextBox 8"/>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384119153"/>
              </p:ext>
            </p:extLst>
          </p:nvPr>
        </p:nvGraphicFramePr>
        <p:xfrm>
          <a:off x="304800" y="1676400"/>
          <a:ext cx="84582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Survival by Induction Usage Conditional on Survival to 14 Days </a:t>
            </a:r>
            <a:r>
              <a:rPr lang="en-US" sz="2000" dirty="0" smtClean="0"/>
              <a:t>(Transplants: April 1994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477672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1905000"/>
            <a:ext cx="20574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Survival by Induction Usage Conditional on Survival to 14 Days </a:t>
            </a:r>
            <a:r>
              <a:rPr lang="en-US" sz="2000" dirty="0" smtClean="0"/>
              <a:t>(Transplants: January 2000 – June 2012)</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888034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1905000"/>
            <a:ext cx="20574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600" dirty="0" smtClean="0"/>
              <a:t>Adult Lung Transplants</a:t>
            </a:r>
            <a:r>
              <a:rPr lang="en-US" sz="2800" dirty="0" smtClean="0"/>
              <a:t/>
            </a:r>
            <a:br>
              <a:rPr lang="en-US" sz="2800" dirty="0" smtClean="0"/>
            </a:br>
            <a:r>
              <a:rPr lang="en-US" sz="2400" dirty="0" smtClean="0"/>
              <a:t>Maintenance Immunosuppression at Time of Follow-up</a:t>
            </a:r>
            <a:r>
              <a:rPr lang="en-US" sz="3200" i="1" dirty="0" smtClean="0">
                <a:solidFill>
                  <a:srgbClr val="FFFF00"/>
                </a:solidFill>
              </a:rPr>
              <a:t/>
            </a:r>
            <a:br>
              <a:rPr lang="en-US" sz="3200" i="1" dirty="0" smtClean="0">
                <a:solidFill>
                  <a:srgbClr val="FFFF00"/>
                </a:solidFill>
              </a:rPr>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(Follow-ups: January 2002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8815067"/>
              </p:ext>
            </p:extLst>
          </p:nvPr>
        </p:nvGraphicFramePr>
        <p:xfrm>
          <a:off x="228600" y="15240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243935"/>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0" y="63963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574370532"/>
              </p:ext>
            </p:extLst>
          </p:nvPr>
        </p:nvGraphicFramePr>
        <p:xfrm>
          <a:off x="228600" y="14478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152400" y="3810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kumimoji="0" lang="en-US" sz="2600" b="1" i="0" u="none" strike="noStrike" kern="0" cap="none" spc="0" normalizeH="0" baseline="0" noProof="0" dirty="0" smtClean="0">
                <a:ln>
                  <a:noFill/>
                </a:ln>
                <a:solidFill>
                  <a:schemeClr val="tx1"/>
                </a:solidFill>
                <a:effectLst/>
                <a:uLnTx/>
                <a:uFillTx/>
                <a:latin typeface="+mj-lt"/>
                <a:ea typeface="+mj-ea"/>
                <a:cs typeface="+mj-cs"/>
              </a:rPr>
              <a:t>Adult Lung </a:t>
            </a:r>
            <a:r>
              <a:rPr lang="en-US" sz="2600" b="1" dirty="0" smtClean="0"/>
              <a:t>Transplants</a:t>
            </a:r>
            <a:r>
              <a:rPr kumimoji="0" lang="en-US" sz="2800" b="1" i="0" u="none" strike="noStrike" kern="0" cap="none" spc="0" normalizeH="0" baseline="0" noProof="0" dirty="0" smtClean="0">
                <a:ln>
                  <a:noFill/>
                </a:ln>
                <a:solidFill>
                  <a:schemeClr val="tx1"/>
                </a:solidFill>
                <a:effectLst/>
                <a:uLnTx/>
                <a:uFillTx/>
                <a:latin typeface="+mj-lt"/>
                <a:ea typeface="+mj-ea"/>
                <a:cs typeface="+mj-cs"/>
              </a:rPr>
              <a:t/>
            </a:r>
            <a:br>
              <a:rPr kumimoji="0" lang="en-US" sz="2800" b="1" i="0" u="none" strike="noStrike" kern="0" cap="none" spc="0" normalizeH="0" baseline="0" noProof="0" dirty="0" smtClean="0">
                <a:ln>
                  <a:noFill/>
                </a:ln>
                <a:solidFill>
                  <a:schemeClr val="tx1"/>
                </a:solidFill>
                <a:effectLst/>
                <a:uLnTx/>
                <a:uFillTx/>
                <a:latin typeface="+mj-lt"/>
                <a:ea typeface="+mj-ea"/>
                <a:cs typeface="+mj-cs"/>
              </a:rPr>
            </a:br>
            <a:r>
              <a:rPr kumimoji="0" lang="en-US" sz="2400" b="1" i="0" u="none" strike="noStrike" kern="0" cap="none" spc="0" normalizeH="0" baseline="0" noProof="0" dirty="0" smtClean="0">
                <a:ln>
                  <a:noFill/>
                </a:ln>
                <a:solidFill>
                  <a:schemeClr val="tx1"/>
                </a:solidFill>
                <a:effectLst/>
                <a:uLnTx/>
                <a:uFillTx/>
                <a:latin typeface="+mj-lt"/>
                <a:ea typeface="+mj-ea"/>
                <a:cs typeface="+mj-cs"/>
              </a:rPr>
              <a:t>Maintenance Immunosuppression at Time of Follow-up</a:t>
            </a:r>
            <a:r>
              <a:rPr kumimoji="0" lang="en-US" sz="3200" b="1" i="1" u="none" strike="noStrike" kern="0" cap="none" spc="0" normalizeH="0" baseline="0" noProof="0" dirty="0" smtClean="0">
                <a:ln>
                  <a:noFill/>
                </a:ln>
                <a:solidFill>
                  <a:srgbClr val="FFFF00"/>
                </a:solidFill>
                <a:effectLst/>
                <a:uLnTx/>
                <a:uFillTx/>
                <a:latin typeface="+mj-lt"/>
                <a:ea typeface="+mj-ea"/>
                <a:cs typeface="+mj-cs"/>
              </a:rPr>
              <a:t/>
            </a:r>
            <a:br>
              <a:rPr kumimoji="0" lang="en-US" sz="3200" b="1" i="1" u="none" strike="noStrike" kern="0" cap="none" spc="0" normalizeH="0" baseline="0" noProof="0" dirty="0" smtClean="0">
                <a:ln>
                  <a:noFill/>
                </a:ln>
                <a:solidFill>
                  <a:srgbClr val="FFFF00"/>
                </a:solidFill>
                <a:effectLst/>
                <a:uLnTx/>
                <a:uFillTx/>
                <a:latin typeface="+mj-lt"/>
                <a:ea typeface="+mj-ea"/>
                <a:cs typeface="+mj-cs"/>
              </a:rPr>
            </a:br>
            <a:r>
              <a:rPr kumimoji="0" lang="en-US" sz="2000" b="1" i="1" u="none" strike="noStrike" kern="0" cap="none" spc="0" normalizeH="0" baseline="0" noProof="0" dirty="0" smtClean="0">
                <a:ln>
                  <a:noFill/>
                </a:ln>
                <a:solidFill>
                  <a:srgbClr val="FFFF00"/>
                </a:solidFill>
                <a:effectLst/>
                <a:uLnTx/>
                <a:uFillTx/>
                <a:latin typeface="+mj-lt"/>
                <a:ea typeface="+mj-ea"/>
                <a:cs typeface="+mj-cs"/>
              </a:rPr>
              <a:t>Analysis limited to patients receiving prednisone</a:t>
            </a:r>
            <a:br>
              <a:rPr kumimoji="0" lang="en-US" sz="2000" b="1" i="1" u="none" strike="noStrike" kern="0" cap="none" spc="0" normalizeH="0" baseline="0" noProof="0" dirty="0" smtClean="0">
                <a:ln>
                  <a:noFill/>
                </a:ln>
                <a:solidFill>
                  <a:srgbClr val="FFFF00"/>
                </a:solidFill>
                <a:effectLst/>
                <a:uLnTx/>
                <a:uFillTx/>
                <a:latin typeface="+mj-lt"/>
                <a:ea typeface="+mj-ea"/>
                <a:cs typeface="+mj-cs"/>
              </a:rPr>
            </a:br>
            <a:r>
              <a:rPr kumimoji="0" lang="en-US" sz="2000" b="1" i="0" u="none" strike="noStrike" kern="0" cap="none" spc="0" normalizeH="0" baseline="0" noProof="0" dirty="0" smtClean="0">
                <a:ln>
                  <a:noFill/>
                </a:ln>
                <a:solidFill>
                  <a:schemeClr val="tx1"/>
                </a:solidFill>
                <a:effectLst/>
                <a:uLnTx/>
                <a:uFillTx/>
                <a:latin typeface="+mj-lt"/>
                <a:ea typeface="+mj-ea"/>
                <a:cs typeface="+mj-cs"/>
              </a:rPr>
              <a:t>(Follow-ups: January 2002 – June 2013)</a:t>
            </a:r>
            <a:endParaRPr kumimoji="0" lang="en-US" sz="2000" b="1" i="0" u="none" strike="noStrike" kern="0" cap="none" spc="0" normalizeH="0" baseline="0" noProof="0" dirty="0">
              <a:ln>
                <a:noFill/>
              </a:ln>
              <a:solidFill>
                <a:schemeClr val="tx1"/>
              </a:solidFill>
              <a:effectLst/>
              <a:uLnTx/>
              <a:uFillTx/>
              <a:latin typeface="+mj-lt"/>
              <a:ea typeface="+mj-ea"/>
              <a:cs typeface="+mj-cs"/>
            </a:endParaRPr>
          </a:p>
        </p:txBody>
      </p:sp>
      <p:sp>
        <p:nvSpPr>
          <p:cNvPr id="11" name="TextBox 10"/>
          <p:cNvSpPr txBox="1"/>
          <p:nvPr/>
        </p:nvSpPr>
        <p:spPr>
          <a:xfrm>
            <a:off x="2133600" y="5867400"/>
            <a:ext cx="6096000" cy="307777"/>
          </a:xfrm>
          <a:prstGeom prst="rect">
            <a:avLst/>
          </a:prstGeom>
          <a:noFill/>
        </p:spPr>
        <p:txBody>
          <a:bodyPr wrap="square" rtlCol="0">
            <a:spAutoFit/>
          </a:bodyPr>
          <a:lstStyle/>
          <a:p>
            <a:pPr algn="ctr"/>
            <a:r>
              <a:rPr lang="en-US" sz="1400" b="1" dirty="0" smtClean="0"/>
              <a:t>NOTE: Different patients are analyzed in Year 1 and Year 5</a:t>
            </a:r>
            <a:endParaRPr lang="en-US" sz="1400" b="1" dirty="0"/>
          </a:p>
        </p:txBody>
      </p:sp>
      <p:grpSp>
        <p:nvGrpSpPr>
          <p:cNvPr id="17"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3" name="TextBox 12"/>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sz="2600" dirty="0" smtClean="0"/>
              <a:t>Adult Lung Transplants</a:t>
            </a:r>
            <a:r>
              <a:rPr lang="en-US" sz="3600" dirty="0" smtClean="0"/>
              <a:t/>
            </a:r>
            <a:br>
              <a:rPr lang="en-US" sz="3600" dirty="0" smtClean="0"/>
            </a:br>
            <a:r>
              <a:rPr lang="en-US" sz="2400" dirty="0" smtClean="0"/>
              <a:t>Average Center Volume by Location</a:t>
            </a:r>
            <a:br>
              <a:rPr lang="en-US" sz="2400" dirty="0" smtClean="0"/>
            </a:br>
            <a:r>
              <a:rPr lang="en-US" sz="2000" dirty="0" smtClean="0"/>
              <a:t>(Transplants: January  2008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0610307"/>
              </p:ext>
            </p:extLst>
          </p:nvPr>
        </p:nvGraphicFramePr>
        <p:xfrm>
          <a:off x="3048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333272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95400"/>
          </a:xfrm>
        </p:spPr>
        <p:txBody>
          <a:bodyPr/>
          <a:lstStyle/>
          <a:p>
            <a:r>
              <a:rPr lang="en-US" sz="2600" dirty="0" smtClean="0"/>
              <a:t>Adult Lung Transplants</a:t>
            </a:r>
            <a:r>
              <a:rPr lang="en-US" sz="2800" dirty="0" smtClean="0"/>
              <a:t/>
            </a:r>
            <a:br>
              <a:rPr lang="en-US" sz="2800" dirty="0" smtClean="0"/>
            </a:br>
            <a:r>
              <a:rPr lang="en-US" sz="2300" dirty="0" smtClean="0"/>
              <a:t>Maintenance Immunosuppression at Time of 1 Year Follow-up</a:t>
            </a:r>
            <a:r>
              <a:rPr lang="en-US" sz="2400" dirty="0" smtClean="0"/>
              <a:t/>
            </a:r>
            <a:br>
              <a:rPr lang="en-US" sz="2400" dirty="0" smtClean="0"/>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(Follow-ups: 2002, 2006 and July 2011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1863512"/>
              </p:ext>
            </p:extLst>
          </p:nvPr>
        </p:nvGraphicFramePr>
        <p:xfrm>
          <a:off x="228600" y="17526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0" y="6243935"/>
            <a:ext cx="3505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11" name="TextBox 10"/>
          <p:cNvSpPr txBox="1"/>
          <p:nvPr/>
        </p:nvSpPr>
        <p:spPr>
          <a:xfrm>
            <a:off x="2057400" y="5940623"/>
            <a:ext cx="6096000" cy="307777"/>
          </a:xfrm>
          <a:prstGeom prst="rect">
            <a:avLst/>
          </a:prstGeom>
          <a:noFill/>
        </p:spPr>
        <p:txBody>
          <a:bodyPr wrap="square" rtlCol="0">
            <a:spAutoFit/>
          </a:bodyPr>
          <a:lstStyle/>
          <a:p>
            <a:r>
              <a:rPr lang="en-US" sz="1400" b="1" dirty="0" smtClean="0">
                <a:solidFill>
                  <a:srgbClr val="FFFF00"/>
                </a:solidFill>
              </a:rPr>
              <a:t>NOTE: Different patients are analyzed in each time frame</a:t>
            </a: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1295400"/>
          </a:xfrm>
        </p:spPr>
        <p:txBody>
          <a:bodyPr/>
          <a:lstStyle/>
          <a:p>
            <a:r>
              <a:rPr lang="en-US" sz="2600" dirty="0" smtClean="0"/>
              <a:t>Adult Lung Transplants</a:t>
            </a:r>
            <a:r>
              <a:rPr lang="en-US" sz="2400" dirty="0" smtClean="0"/>
              <a:t/>
            </a:r>
            <a:br>
              <a:rPr lang="en-US" sz="2400" dirty="0" smtClean="0"/>
            </a:br>
            <a:r>
              <a:rPr lang="en-US" sz="2400" dirty="0" smtClean="0"/>
              <a:t>Maintenance Immunosuppression at Time of Follow-up</a:t>
            </a:r>
            <a:br>
              <a:rPr lang="en-US" sz="2400" dirty="0" smtClean="0"/>
            </a:br>
            <a:r>
              <a:rPr lang="en-US" sz="2000" i="1" dirty="0" smtClean="0">
                <a:solidFill>
                  <a:srgbClr val="FFFF00"/>
                </a:solidFill>
              </a:rPr>
              <a:t>Analysis limited to patients receiving prednisone</a:t>
            </a:r>
            <a:br>
              <a:rPr lang="en-US" sz="2000" i="1" dirty="0" smtClean="0">
                <a:solidFill>
                  <a:srgbClr val="FFFF00"/>
                </a:solidFill>
              </a:rPr>
            </a:br>
            <a:r>
              <a:rPr lang="en-US" sz="2000" dirty="0" smtClean="0"/>
              <a:t>(Follow-ups: January 2002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7934479"/>
              </p:ext>
            </p:extLst>
          </p:nvPr>
        </p:nvGraphicFramePr>
        <p:xfrm>
          <a:off x="3048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562600" y="6172200"/>
            <a:ext cx="35814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Maintenance Immunosuppression Drug Combinations at Time of Follow-up </a:t>
            </a:r>
            <a:r>
              <a:rPr lang="en-US" sz="2000" dirty="0" smtClean="0"/>
              <a:t>(Follow-ups: January 2002 – June 2013)</a:t>
            </a:r>
            <a:r>
              <a:rPr lang="en-US" sz="1900" dirty="0" smtClean="0"/>
              <a:t/>
            </a:r>
            <a:br>
              <a:rPr lang="en-US" sz="1900" dirty="0" smtClean="0"/>
            </a:br>
            <a:r>
              <a:rPr lang="en-US" sz="2000" i="1" dirty="0" smtClean="0">
                <a:solidFill>
                  <a:srgbClr val="FFFF00"/>
                </a:solidFill>
              </a:rPr>
              <a:t>Analysis limited to patients receiving prednisone</a:t>
            </a:r>
            <a:endParaRPr lang="en-US" sz="19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65916421"/>
              </p:ext>
            </p:extLst>
          </p:nvPr>
        </p:nvGraphicFramePr>
        <p:xfrm>
          <a:off x="152400" y="1600200"/>
          <a:ext cx="8763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243935"/>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2" name="TextBox 11"/>
          <p:cNvSpPr txBox="1"/>
          <p:nvPr/>
        </p:nvSpPr>
        <p:spPr>
          <a:xfrm>
            <a:off x="1752600" y="5849035"/>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1" name="TextBox 10"/>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t>Adult Lung Transplants</a:t>
            </a:r>
            <a:r>
              <a:rPr lang="en-US" sz="2800" dirty="0" smtClean="0"/>
              <a:t/>
            </a:r>
            <a:br>
              <a:rPr lang="en-US" sz="2800" dirty="0" smtClean="0"/>
            </a:br>
            <a:r>
              <a:rPr lang="en-US" sz="2000" dirty="0" smtClean="0"/>
              <a:t>Kaplan-Meier Survival by Maintenance Immunosuppression Combinations  Conditional on Survival to 1 Year (Transplants: January 2000 – June 2012)</a:t>
            </a:r>
            <a:br>
              <a:rPr lang="en-US" sz="2000" dirty="0" smtClean="0"/>
            </a:br>
            <a:r>
              <a:rPr lang="en-US" sz="2000" i="1" dirty="0" smtClean="0">
                <a:solidFill>
                  <a:srgbClr val="FFFF00"/>
                </a:solidFill>
              </a:rPr>
              <a:t>Analysis limited to patients receiving prednisone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690727"/>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1905000"/>
            <a:ext cx="2057400" cy="323165"/>
          </a:xfrm>
          <a:prstGeom prst="rect">
            <a:avLst/>
          </a:prstGeom>
          <a:noFill/>
        </p:spPr>
        <p:txBody>
          <a:bodyPr wrap="square" rtlCol="0">
            <a:spAutoFit/>
          </a:bodyPr>
          <a:lstStyle/>
          <a:p>
            <a:pPr algn="ctr"/>
            <a:r>
              <a:rPr lang="en-US" sz="1500" b="1" dirty="0" smtClean="0">
                <a:solidFill>
                  <a:srgbClr val="FFFF00"/>
                </a:solidFill>
              </a:rPr>
              <a:t>p &lt; 0.0001</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Adult Lung Transplants</a:t>
            </a:r>
            <a:r>
              <a:rPr lang="en-US" sz="2800" dirty="0" smtClean="0"/>
              <a:t/>
            </a:r>
            <a:br>
              <a:rPr lang="en-US" sz="2800" dirty="0" smtClean="0"/>
            </a:br>
            <a:r>
              <a:rPr lang="en-US" sz="2000" dirty="0" smtClean="0"/>
              <a:t>Kaplan-Meier Survival by Maintenance Immunosuppression Combinations  Conditional on Survival to 1 Year (Transplants: January 2000 – June 2012)</a:t>
            </a:r>
            <a:br>
              <a:rPr lang="en-US" sz="2000" dirty="0" smtClean="0"/>
            </a:br>
            <a:r>
              <a:rPr lang="en-US" sz="2000" i="1" dirty="0" smtClean="0">
                <a:solidFill>
                  <a:srgbClr val="FFFF00"/>
                </a:solidFill>
              </a:rPr>
              <a:t>Analysis limited to patients receiving prednisone </a:t>
            </a:r>
            <a:br>
              <a:rPr lang="en-US" sz="2000" i="1" dirty="0" smtClean="0">
                <a:solidFill>
                  <a:srgbClr val="FFFF00"/>
                </a:solidFill>
              </a:rPr>
            </a:br>
            <a:r>
              <a:rPr lang="en-US" sz="2000" dirty="0" smtClean="0">
                <a:solidFill>
                  <a:srgbClr val="FFFF00"/>
                </a:solidFill>
              </a:rPr>
              <a:t>Diagnosis: COPD/Emphysema</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2465483"/>
              </p:ext>
            </p:extLst>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209800"/>
            <a:ext cx="2057400" cy="323165"/>
          </a:xfrm>
          <a:prstGeom prst="rect">
            <a:avLst/>
          </a:prstGeom>
          <a:noFill/>
        </p:spPr>
        <p:txBody>
          <a:bodyPr wrap="square" rtlCol="0">
            <a:spAutoFit/>
          </a:bodyPr>
          <a:lstStyle/>
          <a:p>
            <a:pPr algn="ctr"/>
            <a:r>
              <a:rPr lang="en-US" sz="1500" b="1" dirty="0" smtClean="0">
                <a:solidFill>
                  <a:srgbClr val="FFFF00"/>
                </a:solidFill>
              </a:rPr>
              <a:t>p = 0.0088</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Adult Lung Transplants</a:t>
            </a:r>
            <a:br>
              <a:rPr lang="en-US" sz="2600" dirty="0" smtClean="0"/>
            </a:br>
            <a:r>
              <a:rPr lang="en-US" sz="2000" dirty="0" smtClean="0"/>
              <a:t>Kaplan-Meier Survival by Maintenance Immunosuppression Combinations  Conditional on Survival to 1 Year (Transplants: January 2000 – June 2012)</a:t>
            </a:r>
            <a:br>
              <a:rPr lang="en-US" sz="2000" dirty="0" smtClean="0"/>
            </a:br>
            <a:r>
              <a:rPr lang="en-US" sz="2000" i="1" dirty="0" smtClean="0">
                <a:solidFill>
                  <a:srgbClr val="FFFF00"/>
                </a:solidFill>
              </a:rPr>
              <a:t>Analysis limited to patients receiving prednisone </a:t>
            </a:r>
            <a:br>
              <a:rPr lang="en-US" sz="2000" i="1" dirty="0" smtClean="0">
                <a:solidFill>
                  <a:srgbClr val="FFFF00"/>
                </a:solidFill>
              </a:rPr>
            </a:br>
            <a:r>
              <a:rPr lang="en-US" sz="2000" dirty="0" smtClean="0">
                <a:solidFill>
                  <a:srgbClr val="FFFF00"/>
                </a:solidFill>
              </a:rPr>
              <a:t>Diagnosis: Idiopathic Pulmonary Fibrosis</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7406775"/>
              </p:ext>
            </p:extLst>
          </p:nvPr>
        </p:nvGraphicFramePr>
        <p:xfrm>
          <a:off x="152400" y="18288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209800"/>
            <a:ext cx="2057400" cy="323165"/>
          </a:xfrm>
          <a:prstGeom prst="rect">
            <a:avLst/>
          </a:prstGeom>
          <a:noFill/>
        </p:spPr>
        <p:txBody>
          <a:bodyPr wrap="square" rtlCol="0">
            <a:spAutoFit/>
          </a:bodyPr>
          <a:lstStyle/>
          <a:p>
            <a:pPr algn="ctr"/>
            <a:r>
              <a:rPr lang="en-US" sz="1500" b="1" dirty="0" smtClean="0">
                <a:solidFill>
                  <a:srgbClr val="FFFF00"/>
                </a:solidFill>
              </a:rPr>
              <a:t>p = 0.0019</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600" dirty="0" smtClean="0"/>
              <a:t>Adult Lung Transplants</a:t>
            </a:r>
            <a:r>
              <a:rPr lang="en-US" sz="2800" dirty="0" smtClean="0"/>
              <a:t/>
            </a:r>
            <a:br>
              <a:rPr lang="en-US" sz="2800" dirty="0" smtClean="0"/>
            </a:br>
            <a:r>
              <a:rPr lang="en-US" sz="2000" dirty="0" smtClean="0"/>
              <a:t>Kaplan-Meier Survival by Maintenance Immunosuppression Combinations  Conditional on Survival to 1 Year (Transplants: January 2000 – June 2012)</a:t>
            </a:r>
            <a:br>
              <a:rPr lang="en-US" sz="2000" dirty="0" smtClean="0"/>
            </a:br>
            <a:r>
              <a:rPr lang="en-US" sz="2000" i="1" dirty="0" smtClean="0">
                <a:solidFill>
                  <a:srgbClr val="FFFF00"/>
                </a:solidFill>
              </a:rPr>
              <a:t>Analysis limited to patients receiving prednisone </a:t>
            </a:r>
            <a:br>
              <a:rPr lang="en-US" sz="2000" i="1" dirty="0" smtClean="0">
                <a:solidFill>
                  <a:srgbClr val="FFFF00"/>
                </a:solidFill>
              </a:rPr>
            </a:br>
            <a:r>
              <a:rPr lang="en-US" sz="2000" dirty="0" smtClean="0">
                <a:solidFill>
                  <a:srgbClr val="FFFF00"/>
                </a:solidFill>
              </a:rPr>
              <a:t>Diagnosis: Cystic Fibrosis</a:t>
            </a:r>
            <a:endParaRPr lang="en-US" sz="2000"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2396077"/>
              </p:ext>
            </p:extLst>
          </p:nvPr>
        </p:nvGraphicFramePr>
        <p:xfrm>
          <a:off x="1524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2209800"/>
            <a:ext cx="2057400" cy="323165"/>
          </a:xfrm>
          <a:prstGeom prst="rect">
            <a:avLst/>
          </a:prstGeom>
          <a:noFill/>
        </p:spPr>
        <p:txBody>
          <a:bodyPr wrap="square" rtlCol="0">
            <a:spAutoFit/>
          </a:bodyPr>
          <a:lstStyle/>
          <a:p>
            <a:pPr algn="ctr"/>
            <a:r>
              <a:rPr lang="en-US" sz="1500" b="1" dirty="0" smtClean="0">
                <a:solidFill>
                  <a:srgbClr val="FFFF00"/>
                </a:solidFill>
              </a:rPr>
              <a:t>p = 0.5040</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800" dirty="0" smtClean="0"/>
              <a:t/>
            </a:r>
            <a:br>
              <a:rPr lang="en-US" sz="2800" dirty="0" smtClean="0"/>
            </a:br>
            <a:r>
              <a:rPr lang="en-US" sz="1900" dirty="0" smtClean="0"/>
              <a:t>Percentage Experiencing</a:t>
            </a:r>
            <a:r>
              <a:rPr lang="en-US" sz="2100" dirty="0" smtClean="0"/>
              <a:t> </a:t>
            </a:r>
            <a:r>
              <a:rPr lang="en-US" sz="2100" i="1" u="sng" dirty="0" smtClean="0"/>
              <a:t>Treated</a:t>
            </a:r>
            <a:r>
              <a:rPr lang="en-US" sz="2100" dirty="0" smtClean="0"/>
              <a:t> Rejection between Discharge and 1-Year Follow-Up by Type of Induction </a:t>
            </a: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3670122"/>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58674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sp>
        <p:nvSpPr>
          <p:cNvPr id="13" name="TextBox 12"/>
          <p:cNvSpPr txBox="1"/>
          <p:nvPr/>
        </p:nvSpPr>
        <p:spPr>
          <a:xfrm>
            <a:off x="1524000" y="2286000"/>
            <a:ext cx="6553200" cy="492443"/>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p &lt; 0.05 except No induction vs. IL-2R and IL-2R vs. Alemtuzumab </a:t>
            </a:r>
            <a:endParaRPr lang="en-US" sz="1300" b="1" dirty="0">
              <a:solidFill>
                <a:srgbClr val="FFFF00"/>
              </a:solidFill>
            </a:endParaRPr>
          </a:p>
        </p:txBody>
      </p:sp>
      <p:grpSp>
        <p:nvGrpSpPr>
          <p:cNvPr id="18"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800" dirty="0" smtClean="0"/>
              <a:t/>
            </a:r>
            <a:br>
              <a:rPr lang="en-US" sz="2800" dirty="0" smtClean="0"/>
            </a:br>
            <a:r>
              <a:rPr lang="en-US" sz="1900" dirty="0" smtClean="0"/>
              <a:t>Percentage Experiencing</a:t>
            </a:r>
            <a:r>
              <a:rPr lang="en-US" sz="2100" dirty="0" smtClean="0"/>
              <a:t> </a:t>
            </a:r>
            <a:r>
              <a:rPr lang="en-US" sz="2100" i="1" u="sng" dirty="0" smtClean="0"/>
              <a:t>Any</a:t>
            </a:r>
            <a:r>
              <a:rPr lang="en-US" sz="2100" dirty="0" smtClean="0"/>
              <a:t> Rejection between Discharge and 1-Year Follow-Up by Type of Induction </a:t>
            </a: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4909981"/>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00600" y="59830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err="1" smtClean="0"/>
              <a:t>i</a:t>
            </a:r>
            <a:r>
              <a:rPr lang="en-US" sz="1200" b="1" dirty="0" smtClean="0"/>
              <a:t>) no acute rejection episodes and (ii) was reported either as not hospitalized for rejection or did not receive anti-rejection agents.</a:t>
            </a:r>
            <a:endParaRPr lang="en-US" sz="1200" dirty="0"/>
          </a:p>
        </p:txBody>
      </p:sp>
      <p:sp>
        <p:nvSpPr>
          <p:cNvPr id="13" name="TextBox 12"/>
          <p:cNvSpPr txBox="1"/>
          <p:nvPr/>
        </p:nvSpPr>
        <p:spPr>
          <a:xfrm>
            <a:off x="1524000" y="2286000"/>
            <a:ext cx="6553200" cy="492443"/>
          </a:xfrm>
          <a:prstGeom prst="rect">
            <a:avLst/>
          </a:prstGeom>
          <a:solidFill>
            <a:schemeClr val="bg2"/>
          </a:solidFill>
        </p:spPr>
        <p:txBody>
          <a:bodyPr wrap="square" rtlCol="0">
            <a:spAutoFit/>
          </a:bodyPr>
          <a:lstStyle/>
          <a:p>
            <a:r>
              <a:rPr lang="en-US" sz="1300" b="1" dirty="0" smtClean="0">
                <a:solidFill>
                  <a:srgbClr val="FFFF00"/>
                </a:solidFill>
              </a:rPr>
              <a:t>No pair-wise comparisons were significant at p &lt; 0.05 except No induction vs. IL-2R and IL-2R vs. Alemtuzumab </a:t>
            </a:r>
            <a:endParaRPr lang="en-US" sz="1300" b="1" dirty="0">
              <a:solidFill>
                <a:srgbClr val="FFFF00"/>
              </a:solidFill>
            </a:endParaRPr>
          </a:p>
        </p:txBody>
      </p:sp>
      <p:grpSp>
        <p:nvGrpSpPr>
          <p:cNvPr id="18"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800" dirty="0" smtClean="0"/>
              <a:t/>
            </a:r>
            <a:br>
              <a:rPr lang="en-US" sz="2800" dirty="0" smtClean="0"/>
            </a:br>
            <a:r>
              <a:rPr lang="en-US" sz="1900" dirty="0" smtClean="0"/>
              <a:t>Percentage Experiencing</a:t>
            </a:r>
            <a:r>
              <a:rPr lang="en-US" sz="2100" dirty="0" smtClean="0"/>
              <a:t> </a:t>
            </a:r>
            <a:r>
              <a:rPr lang="en-US" sz="2100" i="1" u="sng" dirty="0" smtClean="0"/>
              <a:t>Treated</a:t>
            </a:r>
            <a:r>
              <a:rPr lang="en-US" sz="2100" dirty="0" smtClean="0"/>
              <a:t> Rejection between Discharge and 1-Year Follow-Up by Type of Induction </a:t>
            </a: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2276681"/>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943600"/>
            <a:ext cx="5562600" cy="261610"/>
          </a:xfrm>
          <a:prstGeom prst="rect">
            <a:avLst/>
          </a:prstGeom>
          <a:noFill/>
        </p:spPr>
        <p:txBody>
          <a:bodyPr wrap="square" rtlCol="0">
            <a:spAutoFit/>
          </a:bodyPr>
          <a:lstStyle/>
          <a:p>
            <a:r>
              <a:rPr lang="en-US" sz="1100" b="1" dirty="0" smtClean="0"/>
              <a:t>Analysis is limited to patients who were alive at the time of the follow-up</a:t>
            </a:r>
            <a:endParaRPr lang="en-US" sz="1100" dirty="0"/>
          </a:p>
        </p:txBody>
      </p:sp>
      <p:sp>
        <p:nvSpPr>
          <p:cNvPr id="12" name="TextBox 11"/>
          <p:cNvSpPr txBox="1"/>
          <p:nvPr/>
        </p:nvSpPr>
        <p:spPr>
          <a:xfrm>
            <a:off x="4953000" y="59436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Indications</a:t>
            </a:r>
            <a:r>
              <a:rPr lang="en-US" sz="1800" dirty="0" smtClean="0"/>
              <a:t> </a:t>
            </a:r>
            <a:r>
              <a:rPr lang="en-US" sz="2000" dirty="0" smtClean="0"/>
              <a:t>(Transplants: January 1995 – June 2013)</a:t>
            </a:r>
            <a:endParaRPr lang="en-US" sz="2000" dirty="0"/>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2569183651"/>
              </p:ext>
            </p:extLst>
          </p:nvPr>
        </p:nvGraphicFramePr>
        <p:xfrm>
          <a:off x="304800" y="1066805"/>
          <a:ext cx="8382001" cy="5044586"/>
        </p:xfrm>
        <a:graphic>
          <a:graphicData uri="http://schemas.openxmlformats.org/drawingml/2006/table">
            <a:tbl>
              <a:tblPr bandRow="1">
                <a:tableStyleId>{5C22544A-7EE6-4342-B048-85BDC9FD1C3A}</a:tableStyleId>
              </a:tblPr>
              <a:tblGrid>
                <a:gridCol w="3962400"/>
                <a:gridCol w="1371600"/>
                <a:gridCol w="1447800"/>
                <a:gridCol w="1600201"/>
              </a:tblGrid>
              <a:tr h="267306">
                <a:tc>
                  <a:txBody>
                    <a:bodyPr/>
                    <a:lstStyle/>
                    <a:p>
                      <a:pPr rtl="0" fontAlgn="t"/>
                      <a:r>
                        <a:rPr lang="en-US" sz="1300" b="1" dirty="0">
                          <a:solidFill>
                            <a:srgbClr val="FFFF00"/>
                          </a:solidFill>
                        </a:rPr>
                        <a:t>Diagnosis</a:t>
                      </a:r>
                      <a:endParaRPr lang="en-US" sz="1300" dirty="0">
                        <a:solidFill>
                          <a:srgbClr val="FFFF00"/>
                        </a:solidFill>
                      </a:endParaRPr>
                    </a:p>
                  </a:txBody>
                  <a:tcPr marL="45720" marR="4572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pt-BR" sz="1300" b="1" dirty="0">
                          <a:solidFill>
                            <a:schemeClr val="tx1"/>
                          </a:solidFill>
                        </a:rPr>
                        <a:t>SLT (N = </a:t>
                      </a:r>
                      <a:r>
                        <a:rPr lang="pt-BR" sz="1300" b="1" dirty="0" smtClean="0">
                          <a:solidFill>
                            <a:schemeClr val="tx1"/>
                          </a:solidFill>
                        </a:rPr>
                        <a:t>15,321)</a:t>
                      </a:r>
                      <a:endParaRPr lang="en-US" sz="1300" dirty="0">
                        <a:solidFill>
                          <a:schemeClr val="tx1"/>
                        </a:solidFill>
                      </a:endParaRP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pt-BR" sz="1300" b="1" dirty="0">
                          <a:solidFill>
                            <a:schemeClr val="tx1"/>
                          </a:solidFill>
                        </a:rPr>
                        <a:t>BLT (N = </a:t>
                      </a:r>
                      <a:r>
                        <a:rPr lang="pt-BR" sz="1300" b="1" dirty="0" smtClean="0">
                          <a:solidFill>
                            <a:schemeClr val="tx1"/>
                          </a:solidFill>
                        </a:rPr>
                        <a:t>26,579)</a:t>
                      </a:r>
                      <a:endParaRPr lang="en-US" sz="1300" dirty="0">
                        <a:solidFill>
                          <a:schemeClr val="tx1"/>
                        </a:solidFill>
                      </a:endParaRPr>
                    </a:p>
                  </a:txBody>
                  <a:tcPr marL="45720" marR="457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pt-BR" sz="1300" b="1" dirty="0">
                          <a:solidFill>
                            <a:schemeClr val="tx1"/>
                          </a:solidFill>
                        </a:rPr>
                        <a:t>TOTAL (N = </a:t>
                      </a:r>
                      <a:r>
                        <a:rPr lang="pt-BR" sz="1300" b="1" dirty="0" smtClean="0">
                          <a:solidFill>
                            <a:schemeClr val="tx1"/>
                          </a:solidFill>
                        </a:rPr>
                        <a:t>41,900)</a:t>
                      </a:r>
                      <a:endParaRPr lang="en-US" sz="1300" dirty="0">
                        <a:solidFill>
                          <a:schemeClr val="tx1"/>
                        </a:solidFill>
                      </a:endParaRPr>
                    </a:p>
                  </a:txBody>
                  <a:tcPr marL="45720" marR="4572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COPD/Emphysema</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6,594 ( 43.0%)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7,078 ( 26.6%)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13,672 ( 32.6%)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Idiopathic Pulmonary Fibrosis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5,354 ( 34.9%)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4,825 ( 18.2%)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10,179 ( 24.3%)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Cystic Fibrosis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234 ( 1.5%)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6,628 ( 24.9%)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6,862 ( 16.4%)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Alpha-1</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771 ( 5.0%)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1,572 ( 5.9%)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2,343 ( 5.6%)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Idiopathic Pulmonary Arterial Hypertension</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92 ( 0.6%)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1,158 ( 4.4%)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1,250 ( 3.0%)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Pulmonary Fibrosis, Other</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677 ( 4.4%)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970 ( 3.6%)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1,647 ( 3.9%)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Bronchiectasis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62 ( 0.4%)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1,069 ( 4.0%)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1,131 ( 2.7%)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Sarcoidosis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280 ( 1.8%)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776 ( 2.9%)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1,056 ( 2.5%)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smtClean="0">
                          <a:solidFill>
                            <a:schemeClr val="tx1"/>
                          </a:solidFill>
                        </a:rPr>
                        <a:t>Retransplant</a:t>
                      </a:r>
                      <a:r>
                        <a:rPr lang="en-US" sz="1300" b="1" dirty="0">
                          <a:solidFill>
                            <a:schemeClr val="tx1"/>
                          </a:solidFill>
                        </a:rPr>
                        <a:t>: Obliterative Bronchiolitis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312 ( 2.0%)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379 ( 1.4%)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691 ( 1.6%)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Connective Tissue Disease</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177 ( 1.2%)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409 ( 1.5%)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586 ( 1.4%)</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a:solidFill>
                            <a:schemeClr val="tx1"/>
                          </a:solidFill>
                        </a:rPr>
                        <a:t>Obliterative Bronchiolitis (Not </a:t>
                      </a:r>
                      <a:r>
                        <a:rPr lang="en-US" sz="1300" b="1" dirty="0" smtClean="0">
                          <a:solidFill>
                            <a:schemeClr val="tx1"/>
                          </a:solidFill>
                        </a:rPr>
                        <a:t>Retransplant</a:t>
                      </a:r>
                      <a:r>
                        <a:rPr lang="en-US" sz="1300" b="1" dirty="0">
                          <a:solidFill>
                            <a:schemeClr val="tx1"/>
                          </a:solidFill>
                        </a:rPr>
                        <a:t>)</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105 ( 0.7%)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351 ( 1.3%)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456 ( 1.1%)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LAM</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138 ( 0.9%)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302 ( 1.1%)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440 ( 1.1%)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dirty="0" smtClean="0">
                          <a:solidFill>
                            <a:schemeClr val="tx1"/>
                          </a:solidFill>
                        </a:rPr>
                        <a:t>Retransplant</a:t>
                      </a:r>
                      <a:r>
                        <a:rPr lang="en-US" sz="1300" b="1" dirty="0">
                          <a:solidFill>
                            <a:schemeClr val="tx1"/>
                          </a:solidFill>
                        </a:rPr>
                        <a:t>: Not Obliterative Bronchiolitis</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205 ( 1.3%)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227 ( 0.9%)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432 ( 1.0%)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Congenital Heart Disease</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58 ( 0.4%)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291 ( 1.1%)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349 ( 0.8%)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98580">
                <a:tc>
                  <a:txBody>
                    <a:bodyPr/>
                    <a:lstStyle/>
                    <a:p>
                      <a:pPr rtl="0" fontAlgn="t"/>
                      <a:r>
                        <a:rPr lang="en-US" sz="1300" b="1">
                          <a:solidFill>
                            <a:schemeClr val="tx1"/>
                          </a:solidFill>
                        </a:rPr>
                        <a:t>Cancer</a:t>
                      </a:r>
                      <a:endParaRPr lang="en-US" sz="130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7 ( 0.0%)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29 ( 0.1%)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36 ( 0.1%)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98580">
                <a:tc>
                  <a:txBody>
                    <a:bodyPr/>
                    <a:lstStyle/>
                    <a:p>
                      <a:pPr rtl="0" fontAlgn="t"/>
                      <a:r>
                        <a:rPr lang="en-US" sz="1300" b="1" dirty="0">
                          <a:solidFill>
                            <a:schemeClr val="tx1"/>
                          </a:solidFill>
                        </a:rPr>
                        <a:t>Other</a:t>
                      </a:r>
                      <a:endParaRPr lang="en-US" sz="1300" dirty="0">
                        <a:solidFill>
                          <a:schemeClr val="tx1"/>
                        </a:solidFill>
                      </a:endParaRPr>
                    </a:p>
                  </a:txBody>
                  <a:tcPr marL="45720" marR="4572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255 ( 1.7%)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515 ( 1.9%)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effectLst/>
                          <a:latin typeface="+mn-lt"/>
                        </a:rPr>
                        <a:t>770 ( 1.8%)</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sp>
        <p:nvSpPr>
          <p:cNvPr id="8" name="TextBox 7"/>
          <p:cNvSpPr txBox="1"/>
          <p:nvPr/>
        </p:nvSpPr>
        <p:spPr>
          <a:xfrm>
            <a:off x="4800600" y="6174091"/>
            <a:ext cx="4038600" cy="553998"/>
          </a:xfrm>
          <a:prstGeom prst="rect">
            <a:avLst/>
          </a:prstGeom>
          <a:noFill/>
        </p:spPr>
        <p:txBody>
          <a:bodyPr wrap="square" lIns="0" tIns="0" rIns="0" bIns="0" rtlCol="0">
            <a:spAutoFit/>
          </a:bodyPr>
          <a:lstStyle/>
          <a:p>
            <a:r>
              <a:rPr lang="en-US" sz="1200" b="1" dirty="0" smtClean="0">
                <a:solidFill>
                  <a:srgbClr val="FFFF00"/>
                </a:solidFill>
              </a:rPr>
              <a:t>For some </a:t>
            </a:r>
            <a:r>
              <a:rPr lang="en-US" sz="1200" b="1" dirty="0" err="1" smtClean="0">
                <a:solidFill>
                  <a:srgbClr val="FFFF00"/>
                </a:solidFill>
              </a:rPr>
              <a:t>retransplants</a:t>
            </a:r>
            <a:r>
              <a:rPr lang="en-US" sz="1200" b="1" dirty="0" smtClean="0">
                <a:solidFill>
                  <a:srgbClr val="FFFF00"/>
                </a:solidFill>
              </a:rPr>
              <a:t>, diagnosis other than retransplant was reported, so the total number and percentage of retransplants may be greater.</a:t>
            </a:r>
            <a:endParaRPr lang="en-US" sz="12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800" dirty="0" smtClean="0"/>
              <a:t/>
            </a:r>
            <a:br>
              <a:rPr lang="en-US" sz="2800" dirty="0" smtClean="0"/>
            </a:br>
            <a:r>
              <a:rPr lang="en-US" sz="1900" dirty="0" smtClean="0"/>
              <a:t>Percentage Experiencing</a:t>
            </a:r>
            <a:r>
              <a:rPr lang="en-US" sz="2100" dirty="0" smtClean="0"/>
              <a:t> </a:t>
            </a:r>
            <a:r>
              <a:rPr lang="en-US" sz="2100" i="1" u="sng" dirty="0" smtClean="0"/>
              <a:t>Any</a:t>
            </a:r>
            <a:r>
              <a:rPr lang="en-US" sz="2100" dirty="0" smtClean="0"/>
              <a:t> Rejection between Discharge and 1-Year Follow-Up by Type of Induction </a:t>
            </a: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1261644"/>
              </p:ext>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986790"/>
            <a:ext cx="5029200" cy="261610"/>
          </a:xfrm>
          <a:prstGeom prst="rect">
            <a:avLst/>
          </a:prstGeom>
          <a:noFill/>
        </p:spPr>
        <p:txBody>
          <a:bodyPr wrap="square" rtlCol="0">
            <a:spAutoFit/>
          </a:bodyPr>
          <a:lstStyle/>
          <a:p>
            <a:r>
              <a:rPr lang="en-US" sz="1100" b="1" dirty="0" smtClean="0"/>
              <a:t>Analysis is limited to patients who were alive at the time of the follow-up</a:t>
            </a:r>
            <a:endParaRPr lang="en-US" sz="1100" dirty="0"/>
          </a:p>
        </p:txBody>
      </p:sp>
      <p:sp>
        <p:nvSpPr>
          <p:cNvPr id="12" name="TextBox 11"/>
          <p:cNvSpPr txBox="1"/>
          <p:nvPr/>
        </p:nvSpPr>
        <p:spPr>
          <a:xfrm>
            <a:off x="5105400" y="5943600"/>
            <a:ext cx="38862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err="1" smtClean="0"/>
              <a:t>i</a:t>
            </a:r>
            <a:r>
              <a:rPr lang="en-US" sz="1200" b="1" dirty="0" smtClean="0"/>
              <a:t>) no acute rejection episodes and (ii) was reported either as not hospitalized for rejection or did not receive anti-rejection agents.</a:t>
            </a:r>
            <a:endParaRPr lang="en-US" sz="1200" dirty="0"/>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800" dirty="0" smtClean="0"/>
              <a:t/>
            </a:r>
            <a:br>
              <a:rPr lang="en-US" sz="2800" dirty="0" smtClean="0"/>
            </a:br>
            <a:r>
              <a:rPr lang="en-US" sz="1900" dirty="0" smtClean="0"/>
              <a:t>Percentage Experiencing</a:t>
            </a:r>
            <a:r>
              <a:rPr lang="en-US" sz="2200" dirty="0" smtClean="0"/>
              <a:t> Treated Rejection between Discharge and 1-Year Follow-Up by Maintenance Immunosuppression</a:t>
            </a:r>
            <a:r>
              <a:rPr lang="en-US" sz="2400" dirty="0" smtClean="0"/>
              <a:t/>
            </a:r>
            <a:br>
              <a:rPr lang="en-US" sz="2400" dirty="0" smtClean="0"/>
            </a:b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2201702"/>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5867400"/>
            <a:ext cx="41148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600" dirty="0" smtClean="0"/>
              <a:t>Adult Lung Transplants</a:t>
            </a:r>
            <a:r>
              <a:rPr lang="en-US" sz="2800" dirty="0" smtClean="0"/>
              <a:t/>
            </a:r>
            <a:br>
              <a:rPr lang="en-US" sz="2800" dirty="0" smtClean="0"/>
            </a:br>
            <a:r>
              <a:rPr lang="en-US" sz="1900" dirty="0" smtClean="0"/>
              <a:t>Percentage Experiencing</a:t>
            </a:r>
            <a:r>
              <a:rPr lang="en-US" sz="2200" dirty="0" smtClean="0"/>
              <a:t> Rejection between Discharge and 1-Year Follow-Up by Maintenance Immunosuppression</a:t>
            </a:r>
            <a:r>
              <a:rPr lang="en-US" sz="2400" dirty="0" smtClean="0"/>
              <a:t/>
            </a:r>
            <a:br>
              <a:rPr lang="en-US" sz="2400" dirty="0" smtClean="0"/>
            </a:b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5737261"/>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8600" y="5791200"/>
            <a:ext cx="44958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dirty="0"/>
          </a:p>
        </p:txBody>
      </p:sp>
      <p:sp>
        <p:nvSpPr>
          <p:cNvPr id="12" name="TextBox 11"/>
          <p:cNvSpPr txBox="1"/>
          <p:nvPr/>
        </p:nvSpPr>
        <p:spPr>
          <a:xfrm>
            <a:off x="4876800" y="6059269"/>
            <a:ext cx="4191000" cy="646331"/>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err="1" smtClean="0"/>
              <a:t>i</a:t>
            </a:r>
            <a:r>
              <a:rPr lang="en-US" sz="1200" b="1" dirty="0" smtClean="0"/>
              <a:t>) no acute rejection episodes and (ii) was reported either as not hospitalized for rejection or did not receive anti-rejection agents.</a:t>
            </a:r>
            <a:endParaRPr lang="en-US" sz="1200" dirty="0"/>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200" dirty="0" smtClean="0"/>
              <a:t>Percentage Experiencing </a:t>
            </a:r>
            <a:r>
              <a:rPr lang="en-US" sz="2200" i="1" u="sng" dirty="0" smtClean="0"/>
              <a:t>Treated</a:t>
            </a:r>
            <a:r>
              <a:rPr lang="en-US" sz="2200" dirty="0" smtClean="0"/>
              <a:t> Rejection between Discharge and 1-Year Follow-Up by Maintenance Immunosuppression</a:t>
            </a:r>
            <a:r>
              <a:rPr lang="en-US" sz="2000" dirty="0" smtClean="0"/>
              <a:t/>
            </a:r>
            <a:br>
              <a:rPr lang="en-US" sz="2000" dirty="0" smtClean="0"/>
            </a:br>
            <a:r>
              <a:rPr lang="en-US" sz="1900" dirty="0" smtClean="0"/>
              <a:t>(Follow-ups: July 2004 – June 2012)</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4637498"/>
              </p:ext>
            </p:extLst>
          </p:nvPr>
        </p:nvGraphicFramePr>
        <p:xfrm>
          <a:off x="1524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6200" y="5986790"/>
            <a:ext cx="5105400" cy="261610"/>
          </a:xfrm>
          <a:prstGeom prst="rect">
            <a:avLst/>
          </a:prstGeom>
          <a:noFill/>
        </p:spPr>
        <p:txBody>
          <a:bodyPr wrap="square" rtlCol="0">
            <a:spAutoFit/>
          </a:bodyPr>
          <a:lstStyle/>
          <a:p>
            <a:r>
              <a:rPr lang="en-US" sz="1100" b="1" dirty="0" smtClean="0"/>
              <a:t>Analysis is limited to patients who were alive at the time of the follow-up</a:t>
            </a:r>
            <a:endParaRPr lang="en-US" sz="1100" dirty="0"/>
          </a:p>
        </p:txBody>
      </p:sp>
      <p:sp>
        <p:nvSpPr>
          <p:cNvPr id="12" name="TextBox 11"/>
          <p:cNvSpPr txBox="1"/>
          <p:nvPr/>
        </p:nvSpPr>
        <p:spPr>
          <a:xfrm>
            <a:off x="5029200" y="5950803"/>
            <a:ext cx="40386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Treated rejection = Recipient was reported to (1) have at least one acute rejection episode that was treated with an  anti-rejection agent; or (2) have been hospitalized for rejection.</a:t>
            </a: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Adult Lung Transplants</a:t>
            </a:r>
            <a:r>
              <a:rPr lang="en-US" sz="2800" dirty="0" smtClean="0"/>
              <a:t/>
            </a:r>
            <a:br>
              <a:rPr lang="en-US" sz="2800" dirty="0" smtClean="0"/>
            </a:br>
            <a:r>
              <a:rPr lang="en-US" sz="2200" dirty="0" smtClean="0"/>
              <a:t>Percentage Experiencing Rejection between Discharge and 1-Year Follow-Up by Maintenance Immunosuppression</a:t>
            </a:r>
            <a:r>
              <a:rPr lang="en-US" sz="2000" dirty="0" smtClean="0"/>
              <a:t/>
            </a:r>
            <a:br>
              <a:rPr lang="en-US" sz="2000" dirty="0" smtClean="0"/>
            </a:br>
            <a:r>
              <a:rPr lang="en-US" sz="1900" dirty="0" smtClean="0"/>
              <a:t>(Follow-ups: July 2004 – June 2013)</a:t>
            </a:r>
            <a:endParaRPr lang="en-US" sz="1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5863292"/>
              </p:ext>
            </p:extLst>
          </p:nvPr>
        </p:nvGraphicFramePr>
        <p:xfrm>
          <a:off x="1524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910590"/>
            <a:ext cx="5181600" cy="261610"/>
          </a:xfrm>
          <a:prstGeom prst="rect">
            <a:avLst/>
          </a:prstGeom>
          <a:noFill/>
        </p:spPr>
        <p:txBody>
          <a:bodyPr wrap="square" rtlCol="0">
            <a:spAutoFit/>
          </a:bodyPr>
          <a:lstStyle/>
          <a:p>
            <a:r>
              <a:rPr lang="en-US" sz="1100" b="1" dirty="0" smtClean="0"/>
              <a:t>Analysis is limited to patients who were alive at the time of the follow-up</a:t>
            </a:r>
            <a:endParaRPr lang="en-US" sz="1100" dirty="0"/>
          </a:p>
        </p:txBody>
      </p:sp>
      <p:sp>
        <p:nvSpPr>
          <p:cNvPr id="12" name="TextBox 11"/>
          <p:cNvSpPr txBox="1"/>
          <p:nvPr/>
        </p:nvSpPr>
        <p:spPr>
          <a:xfrm>
            <a:off x="4953000" y="5950803"/>
            <a:ext cx="4038600" cy="830997"/>
          </a:xfrm>
          <a:prstGeom prst="rect">
            <a:avLst/>
          </a:prstGeom>
          <a:solidFill>
            <a:schemeClr val="bg2"/>
          </a:solidFill>
          <a:ln>
            <a:solidFill>
              <a:srgbClr val="FFFF00"/>
            </a:solidFill>
          </a:ln>
        </p:spPr>
        <p:txBody>
          <a:bodyPr wrap="square" lIns="45720" rIns="45720" rtlCol="0">
            <a:spAutoFit/>
          </a:bodyPr>
          <a:lstStyle/>
          <a:p>
            <a:r>
              <a:rPr lang="en-US" sz="1200" b="1" dirty="0" smtClean="0"/>
              <a:t>No rejection  = Recipient had (</a:t>
            </a:r>
            <a:r>
              <a:rPr lang="en-US" sz="1200" b="1" dirty="0" err="1" smtClean="0"/>
              <a:t>i</a:t>
            </a:r>
            <a:r>
              <a:rPr lang="en-US" sz="1200" b="1" dirty="0" smtClean="0"/>
              <a:t>) no acute rejection episodes and (ii) was reported either as not hospitalized for rejection or did not receive anti-rejection agents.</a:t>
            </a:r>
            <a:endParaRPr lang="en-US" sz="1200" dirty="0"/>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 Morbidities</a:t>
            </a:r>
            <a:endParaRPr lang="en-US" sz="4000" dirty="0"/>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Year Post Transplant </a:t>
            </a:r>
            <a:r>
              <a:rPr lang="en-US" sz="2000" dirty="0" smtClean="0"/>
              <a:t>(Follow-ups: April 1994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41244082"/>
              </p:ext>
            </p:extLst>
          </p:nvPr>
        </p:nvGraphicFramePr>
        <p:xfrm>
          <a:off x="381000" y="1424321"/>
          <a:ext cx="8458200" cy="4595480"/>
        </p:xfrm>
        <a:graphic>
          <a:graphicData uri="http://schemas.openxmlformats.org/drawingml/2006/table">
            <a:tbl>
              <a:tblPr bandRow="1">
                <a:tableStyleId>{5C22544A-7EE6-4342-B048-85BDC9FD1C3A}</a:tableStyleId>
              </a:tblPr>
              <a:tblGrid>
                <a:gridCol w="3505200"/>
                <a:gridCol w="1238250"/>
                <a:gridCol w="1238250"/>
                <a:gridCol w="1238250"/>
                <a:gridCol w="1238250"/>
              </a:tblGrid>
              <a:tr h="477617">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defTabSz="914400" rtl="0" eaLnBrk="1" latinLnBrk="0" hangingPunct="1">
                        <a:spcBef>
                          <a:spcPts val="0"/>
                        </a:spcBef>
                        <a:spcAft>
                          <a:spcPts val="0"/>
                        </a:spcAft>
                      </a:pPr>
                      <a:r>
                        <a:rPr lang="en-US" sz="1500" b="1" u="none" strike="noStrike" kern="1200" dirty="0" smtClean="0">
                          <a:solidFill>
                            <a:srgbClr val="FFFF00"/>
                          </a:solidFill>
                          <a:latin typeface="+mn-lt"/>
                          <a:ea typeface="Times New Roman"/>
                          <a:cs typeface="Times New Roman"/>
                        </a:rPr>
                        <a:t>Follow-ups: April 1994 – June 2003</a:t>
                      </a:r>
                      <a:endParaRPr lang="en-US" sz="1500" b="1" u="none" strike="noStrike" kern="1200"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rgbClr val="FFFF00"/>
                          </a:solidFill>
                          <a:latin typeface="+mn-lt"/>
                          <a:ea typeface="Times New Roman"/>
                          <a:cs typeface="Times New Roman"/>
                        </a:rPr>
                        <a:t>Follow-ups: July 2003– June 2013</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55234">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50.8%</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(N = 5,982)</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52.3%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(N = 10,503)</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26.1%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(N = 5,991)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21.6%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(N = 12,890)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3111">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n-lt"/>
                        </a:rPr>
                        <a:t>15.8%</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n-lt"/>
                        </a:rPr>
                        <a:t>16.1%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n-lt"/>
                        </a:rPr>
                        <a:t>8.3%</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n-lt"/>
                        </a:rPr>
                        <a:t>3.8%</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n-lt"/>
                        </a:rPr>
                        <a:t>2.0%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n-lt"/>
                        </a:rPr>
                        <a:t>1.7%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n-lt"/>
                        </a:rPr>
                        <a:t>0.0%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n-lt"/>
                        </a:rPr>
                        <a:t>0.1%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16.3%</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(N = 6,264)</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31.3%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(N = 10,937)</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20.1%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(N = 5,959)</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25.6%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(N = 12,856)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9.4%</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(N = 5,592)</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n-lt"/>
                        </a:rPr>
                        <a:t>9.4%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effectLst/>
                          <a:latin typeface="+mn-lt"/>
                        </a:rPr>
                        <a:t>(N = 12,169)</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4" name="Group 3"/>
          <p:cNvGrpSpPr/>
          <p:nvPr/>
        </p:nvGrpSpPr>
        <p:grpSpPr>
          <a:xfrm>
            <a:off x="2" y="6146792"/>
            <a:ext cx="4715932" cy="711201"/>
            <a:chOff x="1" y="6067776"/>
            <a:chExt cx="4952999" cy="790224"/>
          </a:xfrm>
        </p:grpSpPr>
        <p:pic>
          <p:nvPicPr>
            <p:cNvPr id="5" name="Picture 4"/>
            <p:cNvPicPr>
              <a:picLocks noChangeAspect="1"/>
            </p:cNvPicPr>
            <p:nvPr/>
          </p:nvPicPr>
          <p:blipFill>
            <a:blip r:embed="rId3" cstate="print"/>
            <a:stretch>
              <a:fillRect/>
            </a:stretch>
          </p:blipFill>
          <p:spPr>
            <a:xfrm>
              <a:off x="1" y="6172200"/>
              <a:ext cx="4952999" cy="685800"/>
            </a:xfrm>
            <a:prstGeom prst="rect">
              <a:avLst/>
            </a:prstGeom>
          </p:spPr>
        </p:pic>
        <p:sp>
          <p:nvSpPr>
            <p:cNvPr id="6" name="TextBox 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87167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Adult Lung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Year Post Transplant by Transplant Type </a:t>
            </a:r>
            <a:r>
              <a:rPr lang="en-US" sz="2000" dirty="0" smtClean="0"/>
              <a:t>(Follow-ups: April 1994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037462221"/>
              </p:ext>
            </p:extLst>
          </p:nvPr>
        </p:nvGraphicFramePr>
        <p:xfrm>
          <a:off x="381000" y="1424321"/>
          <a:ext cx="8458200" cy="4595480"/>
        </p:xfrm>
        <a:graphic>
          <a:graphicData uri="http://schemas.openxmlformats.org/drawingml/2006/table">
            <a:tbl>
              <a:tblPr bandRow="1">
                <a:tableStyleId>{5C22544A-7EE6-4342-B048-85BDC9FD1C3A}</a:tableStyleId>
              </a:tblPr>
              <a:tblGrid>
                <a:gridCol w="3505200"/>
                <a:gridCol w="1238250"/>
                <a:gridCol w="1238250"/>
                <a:gridCol w="1238250"/>
                <a:gridCol w="1238250"/>
              </a:tblGrid>
              <a:tr h="477617">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defTabSz="914400" rtl="0" eaLnBrk="1" latinLnBrk="0" hangingPunct="1">
                        <a:spcBef>
                          <a:spcPts val="0"/>
                        </a:spcBef>
                        <a:spcAft>
                          <a:spcPts val="0"/>
                        </a:spcAft>
                      </a:pPr>
                      <a:r>
                        <a:rPr lang="en-US" sz="1500" b="1" u="none" strike="noStrike" kern="1200" dirty="0" smtClean="0">
                          <a:solidFill>
                            <a:srgbClr val="FFFF00"/>
                          </a:solidFill>
                          <a:latin typeface="+mn-lt"/>
                          <a:ea typeface="Times New Roman"/>
                          <a:cs typeface="Times New Roman"/>
                        </a:rPr>
                        <a:t>Primary </a:t>
                      </a:r>
                      <a:endParaRPr lang="en-US" sz="1500" b="1" u="none" strike="noStrike" kern="1200"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rgbClr val="FFFF00"/>
                          </a:solidFill>
                          <a:latin typeface="+mn-lt"/>
                          <a:ea typeface="Times New Roman"/>
                          <a:cs typeface="Times New Roman"/>
                        </a:rPr>
                        <a:t>First Retransplant</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955234">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51.5%</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15,962)</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58.1%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516)</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22.9%</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18,269)</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27.2%</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604)</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3111">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16.0%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16.4%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5.1%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7.0%</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1.7%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3.1%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2961">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0.1%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0.7%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25.8%</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16,653)</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26.6%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541)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23.9%</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18,206)</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22.8%</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601)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612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9.2%</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17,185)</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16.7%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effectLst/>
                          <a:latin typeface="+mj-lt"/>
                        </a:rPr>
                        <a:t>(N = 568)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4" name="Group 3"/>
          <p:cNvGrpSpPr/>
          <p:nvPr/>
        </p:nvGrpSpPr>
        <p:grpSpPr>
          <a:xfrm>
            <a:off x="2" y="6146792"/>
            <a:ext cx="4715932" cy="711201"/>
            <a:chOff x="1" y="6067776"/>
            <a:chExt cx="4952999" cy="790224"/>
          </a:xfrm>
        </p:grpSpPr>
        <p:pic>
          <p:nvPicPr>
            <p:cNvPr id="5" name="Picture 4"/>
            <p:cNvPicPr>
              <a:picLocks noChangeAspect="1"/>
            </p:cNvPicPr>
            <p:nvPr/>
          </p:nvPicPr>
          <p:blipFill>
            <a:blip r:embed="rId3" cstate="print"/>
            <a:stretch>
              <a:fillRect/>
            </a:stretch>
          </p:blipFill>
          <p:spPr>
            <a:xfrm>
              <a:off x="1" y="6172200"/>
              <a:ext cx="4952999" cy="685800"/>
            </a:xfrm>
            <a:prstGeom prst="rect">
              <a:avLst/>
            </a:prstGeom>
          </p:spPr>
        </p:pic>
        <p:sp>
          <p:nvSpPr>
            <p:cNvPr id="6" name="TextBox 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883888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and 5 Years</a:t>
            </a:r>
            <a:br>
              <a:rPr lang="en-US" sz="2400" dirty="0" smtClean="0"/>
            </a:br>
            <a:r>
              <a:rPr lang="en-US" sz="2400" dirty="0" smtClean="0"/>
              <a:t>Post Transplant </a:t>
            </a:r>
            <a:r>
              <a:rPr lang="en-US" sz="2000" dirty="0" smtClean="0"/>
              <a:t>(Follow-ups: April 1994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681110180"/>
              </p:ext>
            </p:extLst>
          </p:nvPr>
        </p:nvGraphicFramePr>
        <p:xfrm>
          <a:off x="304800" y="1752600"/>
          <a:ext cx="8458200" cy="4267201"/>
        </p:xfrm>
        <a:graphic>
          <a:graphicData uri="http://schemas.openxmlformats.org/drawingml/2006/table">
            <a:tbl>
              <a:tblPr bandRow="1">
                <a:tableStyleId>{5C22544A-7EE6-4342-B048-85BDC9FD1C3A}</a:tableStyleId>
              </a:tblPr>
              <a:tblGrid>
                <a:gridCol w="3505200"/>
                <a:gridCol w="1238250"/>
                <a:gridCol w="1238250"/>
                <a:gridCol w="1238250"/>
                <a:gridCol w="1238250"/>
              </a:tblGrid>
              <a:tr h="10384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51.8%</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16,485)</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81.7%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4,866)</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23.1%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18,881)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54.8%</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6,278)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2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16.0%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36.3%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5.2%</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14.6%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1.8%</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3.2%</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0.1%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0.7%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25.9%</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17,201)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58.7%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5,222)</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23.8%</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18,815)</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40.2%</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6,175)</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9.4%</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17,761)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40.6%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effectLst/>
                          <a:latin typeface="+mj-lt"/>
                        </a:rPr>
                        <a:t>(N = 5,328)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4" name="Group 3"/>
          <p:cNvGrpSpPr/>
          <p:nvPr/>
        </p:nvGrpSpPr>
        <p:grpSpPr>
          <a:xfrm>
            <a:off x="2" y="6146792"/>
            <a:ext cx="4715932" cy="711201"/>
            <a:chOff x="1" y="6067776"/>
            <a:chExt cx="4952999" cy="790224"/>
          </a:xfrm>
        </p:grpSpPr>
        <p:pic>
          <p:nvPicPr>
            <p:cNvPr id="5" name="Picture 4"/>
            <p:cNvPicPr>
              <a:picLocks noChangeAspect="1"/>
            </p:cNvPicPr>
            <p:nvPr/>
          </p:nvPicPr>
          <p:blipFill>
            <a:blip r:embed="rId3" cstate="print"/>
            <a:stretch>
              <a:fillRect/>
            </a:stretch>
          </p:blipFill>
          <p:spPr>
            <a:xfrm>
              <a:off x="1" y="6172200"/>
              <a:ext cx="4952999" cy="685800"/>
            </a:xfrm>
            <a:prstGeom prst="rect">
              <a:avLst/>
            </a:prstGeom>
          </p:spPr>
        </p:pic>
        <p:sp>
          <p:nvSpPr>
            <p:cNvPr id="6" name="TextBox 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487173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Retransplants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and 5 Years</a:t>
            </a:r>
            <a:br>
              <a:rPr lang="en-US" sz="2400" dirty="0" smtClean="0"/>
            </a:br>
            <a:r>
              <a:rPr lang="en-US" sz="2400" dirty="0" smtClean="0"/>
              <a:t>Post First Retransplant </a:t>
            </a:r>
            <a:r>
              <a:rPr lang="en-US" sz="2000" dirty="0" smtClean="0"/>
              <a:t>(Follow-ups: April 1994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633391376"/>
              </p:ext>
            </p:extLst>
          </p:nvPr>
        </p:nvGraphicFramePr>
        <p:xfrm>
          <a:off x="304800" y="1752600"/>
          <a:ext cx="8458200" cy="4267201"/>
        </p:xfrm>
        <a:graphic>
          <a:graphicData uri="http://schemas.openxmlformats.org/drawingml/2006/table">
            <a:tbl>
              <a:tblPr bandRow="1">
                <a:tableStyleId>{5C22544A-7EE6-4342-B048-85BDC9FD1C3A}</a:tableStyleId>
              </a:tblPr>
              <a:tblGrid>
                <a:gridCol w="3505200"/>
                <a:gridCol w="1238250"/>
                <a:gridCol w="1238250"/>
                <a:gridCol w="1238250"/>
                <a:gridCol w="1238250"/>
              </a:tblGrid>
              <a:tr h="10384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 </a:t>
                      </a:r>
                      <a:r>
                        <a:rPr lang="en-US" sz="1500" b="1" u="sng" strike="noStrike" dirty="0">
                          <a:solidFill>
                            <a:srgbClr val="FFFF00"/>
                          </a:solidFill>
                          <a:latin typeface="+mn-lt"/>
                          <a:ea typeface="Times New Roman"/>
                          <a:cs typeface="Times New Roman"/>
                        </a:rPr>
                        <a:t>Year</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5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58.1%</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516)</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83.9%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87)</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27.2%</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604)</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61.6%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146)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2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16.4%</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34.9%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7.0%</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16.4%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3.1%</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7.5%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19509">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0.7%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a:solidFill>
                            <a:schemeClr val="tx1"/>
                          </a:solidFill>
                          <a:effectLst/>
                          <a:latin typeface="+mj-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2.7%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26.6%</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541)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59.0%</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100)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22.8%</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601)</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39.9%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138)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3996">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16.7%</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568)</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53.4%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effectLst/>
                          <a:latin typeface="+mj-lt"/>
                        </a:rPr>
                        <a:t>(N = 118)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4" name="Group 3"/>
          <p:cNvGrpSpPr/>
          <p:nvPr/>
        </p:nvGrpSpPr>
        <p:grpSpPr>
          <a:xfrm>
            <a:off x="2" y="6146792"/>
            <a:ext cx="4715932" cy="711201"/>
            <a:chOff x="1" y="6067776"/>
            <a:chExt cx="4952999" cy="790224"/>
          </a:xfrm>
        </p:grpSpPr>
        <p:pic>
          <p:nvPicPr>
            <p:cNvPr id="5" name="Picture 4"/>
            <p:cNvPicPr>
              <a:picLocks noChangeAspect="1"/>
            </p:cNvPicPr>
            <p:nvPr/>
          </p:nvPicPr>
          <p:blipFill>
            <a:blip r:embed="rId3" cstate="print"/>
            <a:stretch>
              <a:fillRect/>
            </a:stretch>
          </p:blipFill>
          <p:spPr>
            <a:xfrm>
              <a:off x="1" y="6172200"/>
              <a:ext cx="4952999" cy="685800"/>
            </a:xfrm>
            <a:prstGeom prst="rect">
              <a:avLst/>
            </a:prstGeom>
          </p:spPr>
        </p:pic>
        <p:sp>
          <p:nvSpPr>
            <p:cNvPr id="6" name="TextBox 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97380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pPr>
              <a:lnSpc>
                <a:spcPct val="90000"/>
              </a:lnSpc>
            </a:pPr>
            <a:r>
              <a:rPr lang="en-US" sz="2600" dirty="0" smtClean="0"/>
              <a:t>Adult Lung Transplants</a:t>
            </a:r>
            <a:r>
              <a:rPr lang="en-US" sz="2400" dirty="0" smtClean="0"/>
              <a:t/>
            </a:r>
            <a:br>
              <a:rPr lang="en-US" sz="2400" dirty="0" smtClean="0"/>
            </a:br>
            <a:r>
              <a:rPr lang="en-US" sz="2400" dirty="0" smtClean="0"/>
              <a:t>Distribution of Procedure Type for Major Indications by Year</a:t>
            </a:r>
            <a:endParaRPr lang="en-US" sz="2000" dirty="0"/>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3733697076"/>
              </p:ext>
            </p:extLst>
          </p:nvPr>
        </p:nvGraphicFramePr>
        <p:xfrm>
          <a:off x="381000" y="1219200"/>
          <a:ext cx="8382000" cy="4759337"/>
        </p:xfrm>
        <a:graphic>
          <a:graphicData uri="http://schemas.openxmlformats.org/drawingml/2006/table">
            <a:tbl>
              <a:tblPr bandRow="1">
                <a:tableStyleId>{5C22544A-7EE6-4342-B048-85BDC9FD1C3A}</a:tableStyleId>
              </a:tblPr>
              <a:tblGrid>
                <a:gridCol w="762000"/>
                <a:gridCol w="762000"/>
                <a:gridCol w="762000"/>
                <a:gridCol w="762000"/>
                <a:gridCol w="762000"/>
                <a:gridCol w="762000"/>
                <a:gridCol w="762000"/>
                <a:gridCol w="762000"/>
                <a:gridCol w="762000"/>
                <a:gridCol w="762000"/>
                <a:gridCol w="762000"/>
              </a:tblGrid>
              <a:tr h="279961">
                <a:tc rowSpan="2">
                  <a:txBody>
                    <a:bodyPr/>
                    <a:lstStyle/>
                    <a:p>
                      <a:pPr algn="ctr" rtl="0"/>
                      <a:r>
                        <a:rPr lang="en-US" sz="1300" b="1" dirty="0">
                          <a:solidFill>
                            <a:srgbClr val="FFFF00"/>
                          </a:solidFill>
                        </a:rPr>
                        <a:t>Year of TX</a:t>
                      </a:r>
                      <a:endParaRPr lang="en-US" sz="1300" dirty="0"/>
                    </a:p>
                  </a:txBody>
                  <a:tcPr marL="45720" marR="45720" marT="27432" marB="27432"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Alpha-1</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COPD</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Cystic Fibrosis</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IPF</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gridSpan="2">
                  <a:txBody>
                    <a:bodyPr/>
                    <a:lstStyle/>
                    <a:p>
                      <a:pPr algn="ctr" rtl="0" fontAlgn="t"/>
                      <a:r>
                        <a:rPr lang="en-US" sz="1300" b="1" dirty="0">
                          <a:solidFill>
                            <a:srgbClr val="FFFF00"/>
                          </a:solidFill>
                        </a:rPr>
                        <a:t>IPAH</a:t>
                      </a:r>
                      <a:endParaRPr lang="en-US" sz="1300" dirty="0"/>
                    </a:p>
                  </a:txBody>
                  <a:tcPr marL="45720" marR="45720" marT="27432" marB="2743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79961">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rtl="0" fontAlgn="t"/>
                      <a:r>
                        <a:rPr lang="en-US" sz="1300" b="1">
                          <a:solidFill>
                            <a:srgbClr val="FFFF00"/>
                          </a:solidFill>
                        </a:rPr>
                        <a:t>Double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a:solidFill>
                            <a:srgbClr val="FFFF00"/>
                          </a:solidFill>
                        </a:rPr>
                        <a:t>Double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a:solidFill>
                            <a:srgbClr val="FFFF00"/>
                          </a:solidFill>
                        </a:rPr>
                        <a:t>Double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a:solidFill>
                            <a:srgbClr val="FFFF00"/>
                          </a:solidFill>
                        </a:rPr>
                        <a:t>Single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a:solidFill>
                            <a:srgbClr val="FFFF00"/>
                          </a:solidFill>
                        </a:rPr>
                        <a:t>Double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a:solidFill>
                            <a:srgbClr val="FFFF00"/>
                          </a:solidFill>
                        </a:rPr>
                        <a:t>Single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a:solidFill>
                            <a:srgbClr val="FFFF00"/>
                          </a:solidFill>
                        </a:rPr>
                        <a:t>Double</a:t>
                      </a:r>
                      <a:endParaRPr lang="en-US" sz="1300"/>
                    </a:p>
                  </a:txBody>
                  <a:tcPr marL="45720" marR="4572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rtl="0" fontAlgn="t"/>
                      <a:r>
                        <a:rPr lang="en-US" sz="1300" b="1" dirty="0">
                          <a:solidFill>
                            <a:srgbClr val="FFFF00"/>
                          </a:solidFill>
                        </a:rPr>
                        <a:t>Single</a:t>
                      </a:r>
                      <a:endParaRPr lang="en-US" sz="1300" dirty="0"/>
                    </a:p>
                  </a:txBody>
                  <a:tcPr marL="45720" marR="45720" marT="27432" marB="27432">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effectLst/>
                          <a:latin typeface="+mn-lt"/>
                        </a:rPr>
                        <a:t>1998</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49.3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29.8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70.2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80.8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87.0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13.0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effectLst/>
                          <a:latin typeface="+mn-lt"/>
                        </a:rPr>
                        <a:t>1999</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46.6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53.4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28.1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71.9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23.3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76.7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86.4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13.6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a:solidFill>
                            <a:srgbClr val="FFFF00"/>
                          </a:solidFill>
                          <a:effectLst/>
                          <a:latin typeface="+mn-lt"/>
                        </a:rPr>
                        <a:t>2000</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42.1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29.3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70.7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30.9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69.1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7.0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effectLst/>
                          <a:latin typeface="+mn-lt"/>
                        </a:rPr>
                        <a:t>2001</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60.1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39.9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31.4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68.6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89.8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10.2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a:solidFill>
                            <a:srgbClr val="FFFF00"/>
                          </a:solidFill>
                          <a:effectLst/>
                          <a:latin typeface="+mn-lt"/>
                        </a:rPr>
                        <a:t>2002</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43.4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38.9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61.1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35.1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64.9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87.9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12.1</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effectLst/>
                          <a:latin typeface="+mn-lt"/>
                        </a:rPr>
                        <a:t>2003</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65.7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34.3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43.0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57.0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41.6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58.4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4.5</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a:solidFill>
                            <a:srgbClr val="FFFF00"/>
                          </a:solidFill>
                          <a:effectLst/>
                          <a:latin typeface="+mn-lt"/>
                        </a:rPr>
                        <a:t>2004</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73.4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26.6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45.9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44.7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effectLst/>
                          <a:latin typeface="+mn-lt"/>
                        </a:rPr>
                        <a:t>2005</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77.0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23.0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49.0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51.0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46.0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54.0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7.6</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a:solidFill>
                            <a:srgbClr val="FFFF00"/>
                          </a:solidFill>
                          <a:effectLst/>
                          <a:latin typeface="+mn-lt"/>
                        </a:rPr>
                        <a:t>2006</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71.8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28.2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41.8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47.6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0.0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effectLst/>
                          <a:latin typeface="+mn-lt"/>
                        </a:rPr>
                        <a:t>2007</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81.7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63.4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36.6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49.4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50.6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5.3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a:solidFill>
                            <a:srgbClr val="FFFF00"/>
                          </a:solidFill>
                          <a:effectLst/>
                          <a:latin typeface="+mn-lt"/>
                        </a:rPr>
                        <a:t>2008</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80.2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65.4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34.6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48.0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5.9</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effectLst/>
                          <a:latin typeface="+mn-lt"/>
                        </a:rPr>
                        <a:t>2009</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86.7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13.3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66.3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33.7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51.8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48.2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2.7</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a:solidFill>
                            <a:srgbClr val="FFFF00"/>
                          </a:solidFill>
                          <a:effectLst/>
                          <a:latin typeface="+mn-lt"/>
                        </a:rPr>
                        <a:t>2010</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85.8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70.3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29.7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44.2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5.3</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79961">
                <a:tc>
                  <a:txBody>
                    <a:bodyPr/>
                    <a:lstStyle/>
                    <a:p>
                      <a:pPr algn="ctr" fontAlgn="t"/>
                      <a:r>
                        <a:rPr lang="en-US" sz="1300" b="1" i="0" u="none" strike="noStrike">
                          <a:solidFill>
                            <a:srgbClr val="FFFF00"/>
                          </a:solidFill>
                          <a:effectLst/>
                          <a:latin typeface="+mn-lt"/>
                        </a:rPr>
                        <a:t>2011</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87.7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12.3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72.8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27.2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54.5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45.5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96.8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algn="ctr" fontAlgn="t"/>
                      <a:r>
                        <a:rPr lang="en-US" sz="1300" b="1" i="0" u="none" strike="noStrike">
                          <a:solidFill>
                            <a:schemeClr val="tx1"/>
                          </a:solidFill>
                          <a:effectLst/>
                          <a:latin typeface="+mn-lt"/>
                        </a:rPr>
                        <a:t>3.2</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79961">
                <a:tc>
                  <a:txBody>
                    <a:bodyPr/>
                    <a:lstStyle/>
                    <a:p>
                      <a:pPr algn="ctr" fontAlgn="t"/>
                      <a:r>
                        <a:rPr lang="en-US" sz="1300" b="1" i="0" u="none" strike="noStrike" dirty="0">
                          <a:solidFill>
                            <a:srgbClr val="FFFF00"/>
                          </a:solidFill>
                          <a:effectLst/>
                          <a:latin typeface="+mn-lt"/>
                        </a:rPr>
                        <a:t>2012</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73.9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26.1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60.1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39.9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a:solidFill>
                            <a:schemeClr val="tx1"/>
                          </a:solidFill>
                          <a:effectLst/>
                          <a:latin typeface="+mn-lt"/>
                        </a:rPr>
                        <a:t>95.0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algn="ctr" fontAlgn="t"/>
                      <a:r>
                        <a:rPr lang="en-US" sz="1300" b="1" i="0" u="none" strike="noStrike" dirty="0">
                          <a:solidFill>
                            <a:schemeClr val="tx1"/>
                          </a:solidFill>
                          <a:effectLst/>
                          <a:latin typeface="+mn-lt"/>
                        </a:rPr>
                        <a:t>5.0</a:t>
                      </a: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grpSp>
        <p:nvGrpSpPr>
          <p:cNvPr id="8" name="Group 7"/>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15400" cy="1066800"/>
          </a:xfrm>
        </p:spPr>
        <p:txBody>
          <a:bodyPr/>
          <a:lstStyle/>
          <a:p>
            <a:r>
              <a:rPr lang="en-US" sz="2600" dirty="0" smtClean="0"/>
              <a:t>Adult Lung Transplants</a:t>
            </a:r>
            <a:r>
              <a:rPr lang="en-US" sz="2400" dirty="0" smtClean="0"/>
              <a:t/>
            </a:r>
            <a:br>
              <a:rPr lang="en-US" sz="2400" dirty="0" smtClean="0"/>
            </a:br>
            <a:r>
              <a:rPr lang="en-US" sz="2400" dirty="0"/>
              <a:t>Cumulative Morbidity </a:t>
            </a:r>
            <a:r>
              <a:rPr lang="en-US" sz="2400" dirty="0" smtClean="0"/>
              <a:t>Rates in </a:t>
            </a:r>
            <a:r>
              <a:rPr lang="en-US" sz="2400" u="sng" dirty="0" smtClean="0"/>
              <a:t>Survivors</a:t>
            </a:r>
            <a:r>
              <a:rPr lang="en-US" sz="2400" dirty="0" smtClean="0"/>
              <a:t> within 10 Years Post-Transplant </a:t>
            </a:r>
            <a:r>
              <a:rPr lang="en-US" sz="2000" dirty="0" smtClean="0"/>
              <a:t>(Follow-ups: April 1994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764102047"/>
              </p:ext>
            </p:extLst>
          </p:nvPr>
        </p:nvGraphicFramePr>
        <p:xfrm>
          <a:off x="762000" y="1676400"/>
          <a:ext cx="7620001" cy="3962399"/>
        </p:xfrm>
        <a:graphic>
          <a:graphicData uri="http://schemas.openxmlformats.org/drawingml/2006/table">
            <a:tbl>
              <a:tblPr bandRow="1">
                <a:tableStyleId>{5C22544A-7EE6-4342-B048-85BDC9FD1C3A}</a:tableStyleId>
              </a:tblPr>
              <a:tblGrid>
                <a:gridCol w="4038600"/>
                <a:gridCol w="1752600"/>
                <a:gridCol w="1828801"/>
              </a:tblGrid>
              <a:tr h="947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u="none" strike="noStrike" dirty="0" smtClean="0">
                          <a:solidFill>
                            <a:srgbClr val="FFFF00"/>
                          </a:solidFill>
                          <a:latin typeface="+mn-lt"/>
                          <a:ea typeface="Times New Roman"/>
                          <a:cs typeface="Times New Roman"/>
                        </a:rPr>
                        <a:t>Outcome</a:t>
                      </a:r>
                      <a:endParaRPr lang="en-US" sz="1500" b="1" u="sng" dirty="0" smtClean="0">
                        <a:solidFill>
                          <a:srgbClr val="FFFF00"/>
                        </a:solidFill>
                        <a:latin typeface="+mn-lt"/>
                        <a:ea typeface="Times New Roman"/>
                        <a:cs typeface="Times New Roman"/>
                      </a:endParaRPr>
                    </a:p>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sng" strike="noStrike" dirty="0" smtClean="0">
                          <a:solidFill>
                            <a:srgbClr val="FFFF00"/>
                          </a:solidFill>
                          <a:latin typeface="+mn-lt"/>
                          <a:ea typeface="Times New Roman"/>
                          <a:cs typeface="Times New Roman"/>
                        </a:rPr>
                        <a:t>10 Years</a:t>
                      </a:r>
                      <a:endParaRPr lang="en-US" sz="15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a:t>
                      </a:r>
                      <a:r>
                        <a:rPr lang="en-US" sz="1500" b="1" u="sng" strike="noStrike" dirty="0">
                          <a:solidFill>
                            <a:srgbClr val="FFFF00"/>
                          </a:solidFill>
                          <a:latin typeface="+mn-lt"/>
                          <a:ea typeface="Times New Roman"/>
                          <a:cs typeface="Times New Roman"/>
                        </a:rPr>
                        <a:t>known response</a:t>
                      </a:r>
                      <a:endParaRPr lang="en-US" sz="15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73.5%</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(N = 1,270)</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2.5 </a:t>
                      </a:r>
                      <a:r>
                        <a:rPr lang="en-US" sz="1500" b="1" i="1" dirty="0">
                          <a:solidFill>
                            <a:srgbClr val="FFFFFF"/>
                          </a:solidFill>
                          <a:latin typeface="+mn-lt"/>
                          <a:ea typeface="Times New Roman"/>
                          <a:cs typeface="Times New Roman"/>
                        </a:rPr>
                        <a:t>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41.1%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19.4%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7.8%</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effectLst/>
                          <a:latin typeface="+mj-lt"/>
                        </a:rPr>
                        <a:t>5.3%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502478">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a:solidFill>
                            <a:schemeClr val="tx1"/>
                          </a:solidFill>
                          <a:effectLst/>
                          <a:latin typeface="+mj-lt"/>
                        </a:rPr>
                        <a:t>63.4%</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500" b="1" i="0" u="none" strike="noStrike" dirty="0">
                          <a:solidFill>
                            <a:schemeClr val="tx1"/>
                          </a:solidFill>
                          <a:effectLst/>
                          <a:latin typeface="+mj-lt"/>
                        </a:rPr>
                        <a:t>(N = 946)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4" name="Group 3"/>
          <p:cNvGrpSpPr/>
          <p:nvPr/>
        </p:nvGrpSpPr>
        <p:grpSpPr>
          <a:xfrm>
            <a:off x="2" y="6146792"/>
            <a:ext cx="4715932" cy="711201"/>
            <a:chOff x="1" y="6067776"/>
            <a:chExt cx="4952999" cy="790224"/>
          </a:xfrm>
        </p:grpSpPr>
        <p:pic>
          <p:nvPicPr>
            <p:cNvPr id="5" name="Picture 4"/>
            <p:cNvPicPr>
              <a:picLocks noChangeAspect="1"/>
            </p:cNvPicPr>
            <p:nvPr/>
          </p:nvPicPr>
          <p:blipFill>
            <a:blip r:embed="rId3" cstate="print"/>
            <a:stretch>
              <a:fillRect/>
            </a:stretch>
          </p:blipFill>
          <p:spPr>
            <a:xfrm>
              <a:off x="1" y="6172200"/>
              <a:ext cx="4952999" cy="685800"/>
            </a:xfrm>
            <a:prstGeom prst="rect">
              <a:avLst/>
            </a:prstGeom>
          </p:spPr>
        </p:pic>
        <p:sp>
          <p:nvSpPr>
            <p:cNvPr id="6" name="TextBox 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307413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000" dirty="0" smtClean="0"/>
              <a:t>Conditional on Survival to 14 days (Follow-ups: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648860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2" y="6146792"/>
            <a:ext cx="4715932" cy="711201"/>
            <a:chOff x="1" y="6067776"/>
            <a:chExt cx="4952999" cy="790224"/>
          </a:xfrm>
        </p:grpSpPr>
        <p:pic>
          <p:nvPicPr>
            <p:cNvPr id="6" name="Picture 5"/>
            <p:cNvPicPr>
              <a:picLocks noChangeAspect="1"/>
            </p:cNvPicPr>
            <p:nvPr/>
          </p:nvPicPr>
          <p:blipFill>
            <a:blip r:embed="rId4" cstate="print"/>
            <a:stretch>
              <a:fillRect/>
            </a:stretch>
          </p:blipFill>
          <p:spPr>
            <a:xfrm>
              <a:off x="1" y="6172200"/>
              <a:ext cx="4952999" cy="685800"/>
            </a:xfrm>
            <a:prstGeom prst="rect">
              <a:avLst/>
            </a:prstGeom>
          </p:spPr>
        </p:pic>
        <p:sp>
          <p:nvSpPr>
            <p:cNvPr id="7" name="TextBox 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457890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400" dirty="0" smtClean="0"/>
              <a:t>by Diagnosis Conditional on Survival to 14 days</a:t>
            </a:r>
            <a:br>
              <a:rPr lang="en-US" sz="2400" dirty="0" smtClean="0"/>
            </a:b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4434720"/>
              </p:ext>
            </p:extLst>
          </p:nvPr>
        </p:nvGraphicFramePr>
        <p:xfrm>
          <a:off x="228600" y="1752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276600" y="2057400"/>
            <a:ext cx="4419600" cy="553998"/>
          </a:xfrm>
          <a:prstGeom prst="rect">
            <a:avLst/>
          </a:prstGeom>
          <a:noFill/>
        </p:spPr>
        <p:txBody>
          <a:bodyPr wrap="square" rtlCol="0">
            <a:spAutoFit/>
          </a:bodyPr>
          <a:lstStyle/>
          <a:p>
            <a:r>
              <a:rPr lang="en-US" sz="1500" b="1" dirty="0" smtClean="0">
                <a:solidFill>
                  <a:srgbClr val="FFFF00"/>
                </a:solidFill>
              </a:rPr>
              <a:t>No pair-wise comparisons were significant at p &lt; 0.05 except CF vs. COPD</a:t>
            </a:r>
            <a:endParaRPr lang="en-US" sz="1500" b="1" dirty="0">
              <a:solidFill>
                <a:srgbClr val="FFFF00"/>
              </a:solidFil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736766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400" dirty="0" smtClean="0"/>
              <a:t>by Induction Use Conditional on Survival to 14 days</a:t>
            </a:r>
            <a:r>
              <a:rPr lang="en-US" sz="2000" dirty="0"/>
              <a:t/>
            </a:r>
            <a:br>
              <a:rPr lang="en-US" sz="2000" dirty="0"/>
            </a:b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3905407"/>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828800" y="4953000"/>
            <a:ext cx="1752600" cy="323165"/>
          </a:xfrm>
          <a:prstGeom prst="rect">
            <a:avLst/>
          </a:prstGeom>
          <a:noFill/>
        </p:spPr>
        <p:txBody>
          <a:bodyPr wrap="square" rtlCol="0">
            <a:spAutoFit/>
          </a:bodyPr>
          <a:lstStyle/>
          <a:p>
            <a:pPr algn="ctr"/>
            <a:r>
              <a:rPr lang="en-US" sz="1500" b="1" dirty="0" smtClean="0">
                <a:solidFill>
                  <a:srgbClr val="FFFF00"/>
                </a:solidFill>
              </a:rPr>
              <a:t>p = 0.0002</a:t>
            </a:r>
            <a:endParaRPr lang="en-US" sz="1500" b="1" dirty="0">
              <a:solidFill>
                <a:srgbClr val="FFFF00"/>
              </a:solidFill>
            </a:endParaRPr>
          </a:p>
        </p:txBody>
      </p:sp>
      <p:grpSp>
        <p:nvGrpSpPr>
          <p:cNvPr id="9" name="Group 8"/>
          <p:cNvGrpSpPr/>
          <p:nvPr/>
        </p:nvGrpSpPr>
        <p:grpSpPr>
          <a:xfrm>
            <a:off x="2" y="6146792"/>
            <a:ext cx="4715932" cy="711201"/>
            <a:chOff x="1" y="6067776"/>
            <a:chExt cx="4952999" cy="790224"/>
          </a:xfrm>
        </p:grpSpPr>
        <p:pic>
          <p:nvPicPr>
            <p:cNvPr id="10" name="Picture 9"/>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109210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Adult Lung Transplants</a:t>
            </a:r>
            <a:r>
              <a:rPr lang="en-US" sz="2800" dirty="0" smtClean="0"/>
              <a:t/>
            </a:r>
            <a:br>
              <a:rPr lang="en-US" sz="2800" dirty="0" smtClean="0"/>
            </a:br>
            <a:r>
              <a:rPr lang="en-US" sz="2400" dirty="0" smtClean="0"/>
              <a:t>Freedom from Bronchiolitis Obliterans Syndrome</a:t>
            </a:r>
            <a:br>
              <a:rPr lang="en-US" sz="2400" dirty="0" smtClean="0"/>
            </a:br>
            <a:r>
              <a:rPr lang="en-US" sz="2400" dirty="0" smtClean="0"/>
              <a:t>by Induction Use Conditional on Survival to 1 Year</a:t>
            </a:r>
            <a:br>
              <a:rPr lang="en-US" sz="2400" dirty="0" smtClean="0"/>
            </a:b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3611936"/>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828800" y="4953000"/>
            <a:ext cx="1752600" cy="323165"/>
          </a:xfrm>
          <a:prstGeom prst="rect">
            <a:avLst/>
          </a:prstGeom>
          <a:noFill/>
        </p:spPr>
        <p:txBody>
          <a:bodyPr wrap="square" rtlCol="0">
            <a:spAutoFit/>
          </a:bodyPr>
          <a:lstStyle/>
          <a:p>
            <a:pPr algn="ctr"/>
            <a:r>
              <a:rPr lang="en-US" sz="1500" b="1" dirty="0" smtClean="0">
                <a:solidFill>
                  <a:srgbClr val="FFFF00"/>
                </a:solidFill>
              </a:rPr>
              <a:t>p = 0.0003</a:t>
            </a:r>
            <a:endParaRPr lang="en-US" sz="1500" b="1" dirty="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737101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t>Adult Lung Transplants</a:t>
            </a:r>
            <a:r>
              <a:rPr lang="en-US" sz="2400" dirty="0" smtClean="0"/>
              <a:t/>
            </a:r>
            <a:br>
              <a:rPr lang="en-US" sz="2400" dirty="0" smtClean="0"/>
            </a:br>
            <a:r>
              <a:rPr lang="en-US" sz="2400" dirty="0" smtClean="0"/>
              <a:t>Freedom from Bronchiolitis Obliterans Syndrome</a:t>
            </a:r>
            <a:br>
              <a:rPr lang="en-US" sz="2400" dirty="0" smtClean="0"/>
            </a:br>
            <a:r>
              <a:rPr lang="en-US" sz="2400" dirty="0" smtClean="0"/>
              <a:t>by Donor/Recipient CMV Status Conditional on Survival to 14 Days </a:t>
            </a: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321748"/>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239000" y="5136178"/>
            <a:ext cx="1371600" cy="292388"/>
          </a:xfrm>
          <a:prstGeom prst="rect">
            <a:avLst/>
          </a:prstGeom>
          <a:noFill/>
        </p:spPr>
        <p:txBody>
          <a:bodyPr wrap="square" rtlCol="0">
            <a:spAutoFit/>
          </a:bodyPr>
          <a:lstStyle/>
          <a:p>
            <a:pPr algn="r"/>
            <a:r>
              <a:rPr lang="en-US" sz="1300" b="1" dirty="0" smtClean="0">
                <a:solidFill>
                  <a:srgbClr val="00FFFF"/>
                </a:solidFill>
              </a:rPr>
              <a:t>N at risk = 11 </a:t>
            </a:r>
            <a:endParaRPr lang="en-US" sz="1300" b="1" dirty="0">
              <a:solidFill>
                <a:srgbClr val="00FFFF"/>
              </a:solidFill>
            </a:endParaRPr>
          </a:p>
        </p:txBody>
      </p:sp>
      <p:sp>
        <p:nvSpPr>
          <p:cNvPr id="10" name="TextBox 9"/>
          <p:cNvSpPr txBox="1"/>
          <p:nvPr/>
        </p:nvSpPr>
        <p:spPr>
          <a:xfrm>
            <a:off x="7162800" y="3733800"/>
            <a:ext cx="1447800" cy="292388"/>
          </a:xfrm>
          <a:prstGeom prst="rect">
            <a:avLst/>
          </a:prstGeom>
          <a:noFill/>
        </p:spPr>
        <p:txBody>
          <a:bodyPr wrap="square" rtlCol="0">
            <a:spAutoFit/>
          </a:bodyPr>
          <a:lstStyle/>
          <a:p>
            <a:pPr algn="r"/>
            <a:r>
              <a:rPr lang="en-US" sz="1300" b="1" dirty="0" smtClean="0">
                <a:solidFill>
                  <a:srgbClr val="FF0000"/>
                </a:solidFill>
              </a:rPr>
              <a:t>N at risk = 14</a:t>
            </a:r>
            <a:endParaRPr lang="en-US" sz="1300" b="1" dirty="0">
              <a:solidFill>
                <a:srgbClr val="FF0000"/>
              </a:solidFill>
            </a:endParaRPr>
          </a:p>
        </p:txBody>
      </p:sp>
      <p:sp>
        <p:nvSpPr>
          <p:cNvPr id="11" name="TextBox 10"/>
          <p:cNvSpPr txBox="1"/>
          <p:nvPr/>
        </p:nvSpPr>
        <p:spPr>
          <a:xfrm>
            <a:off x="1327037" y="4874568"/>
            <a:ext cx="4800600" cy="523220"/>
          </a:xfrm>
          <a:prstGeom prst="rect">
            <a:avLst/>
          </a:prstGeom>
          <a:solidFill>
            <a:srgbClr val="000000"/>
          </a:solidFill>
        </p:spPr>
        <p:txBody>
          <a:bodyPr wrap="square" rtlCol="0">
            <a:spAutoFit/>
          </a:bodyPr>
          <a:lstStyle/>
          <a:p>
            <a:r>
              <a:rPr lang="pt-BR" sz="1400" b="1" dirty="0" smtClean="0">
                <a:solidFill>
                  <a:srgbClr val="FFFF00"/>
                </a:solidFill>
              </a:rPr>
              <a:t>No pair-wise comparisons were significant at p &lt; 0.05 except D(+)/R(-) vs. D(+)/R(+): p = 0.0113</a:t>
            </a:r>
            <a:endParaRPr lang="en-US" sz="1400" b="1" dirty="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038128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47800"/>
          </a:xfrm>
        </p:spPr>
        <p:txBody>
          <a:bodyPr/>
          <a:lstStyle/>
          <a:p>
            <a:r>
              <a:rPr lang="en-US" sz="2600" dirty="0" smtClean="0"/>
              <a:t>Adult Lung Transplants</a:t>
            </a:r>
            <a:r>
              <a:rPr lang="en-US" sz="2400" dirty="0" smtClean="0"/>
              <a:t/>
            </a:r>
            <a:br>
              <a:rPr lang="en-US" sz="2400" dirty="0" smtClean="0"/>
            </a:br>
            <a:r>
              <a:rPr lang="en-US" sz="2400" dirty="0" smtClean="0"/>
              <a:t>Freedom from Bronchiolitis Obliterans Syndrome</a:t>
            </a:r>
            <a:br>
              <a:rPr lang="en-US" sz="2400" dirty="0" smtClean="0"/>
            </a:br>
            <a:r>
              <a:rPr lang="en-US" sz="2400" dirty="0" smtClean="0"/>
              <a:t>by Donor/Recipient CMV Status</a:t>
            </a:r>
            <a:r>
              <a:rPr lang="en-US" sz="3200" dirty="0" smtClean="0"/>
              <a:t/>
            </a:r>
            <a:br>
              <a:rPr lang="en-US" sz="3200" dirty="0" smtClean="0"/>
            </a:br>
            <a:r>
              <a:rPr lang="en-US" sz="2000" dirty="0" smtClean="0"/>
              <a:t>Conditional on Survival to 1 Year (Follow-ups: April 1994 – June 2013)</a:t>
            </a:r>
            <a:endParaRPr lang="en-US" sz="2000" dirty="0"/>
          </a:p>
        </p:txBody>
      </p:sp>
      <p:graphicFrame>
        <p:nvGraphicFramePr>
          <p:cNvPr id="4" name="Content Placeholder 3"/>
          <p:cNvGraphicFramePr>
            <a:graphicFrameLocks noGrp="1"/>
          </p:cNvGraphicFramePr>
          <p:nvPr>
            <p:ph idx="1"/>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239000" y="5105400"/>
            <a:ext cx="1371600" cy="292388"/>
          </a:xfrm>
          <a:prstGeom prst="rect">
            <a:avLst/>
          </a:prstGeom>
          <a:noFill/>
        </p:spPr>
        <p:txBody>
          <a:bodyPr wrap="square" rtlCol="0">
            <a:spAutoFit/>
          </a:bodyPr>
          <a:lstStyle/>
          <a:p>
            <a:pPr algn="r"/>
            <a:r>
              <a:rPr lang="en-US" sz="1300" b="1" dirty="0" smtClean="0">
                <a:solidFill>
                  <a:srgbClr val="00FFFF"/>
                </a:solidFill>
              </a:rPr>
              <a:t>N at risk = 18 </a:t>
            </a:r>
            <a:endParaRPr lang="en-US" sz="1300" b="1" dirty="0">
              <a:solidFill>
                <a:srgbClr val="00FFFF"/>
              </a:solidFill>
            </a:endParaRPr>
          </a:p>
        </p:txBody>
      </p:sp>
      <p:sp>
        <p:nvSpPr>
          <p:cNvPr id="10" name="TextBox 9"/>
          <p:cNvSpPr txBox="1"/>
          <p:nvPr/>
        </p:nvSpPr>
        <p:spPr>
          <a:xfrm>
            <a:off x="7162800" y="3733800"/>
            <a:ext cx="1447800" cy="292388"/>
          </a:xfrm>
          <a:prstGeom prst="rect">
            <a:avLst/>
          </a:prstGeom>
          <a:noFill/>
        </p:spPr>
        <p:txBody>
          <a:bodyPr wrap="square" rtlCol="0">
            <a:spAutoFit/>
          </a:bodyPr>
          <a:lstStyle/>
          <a:p>
            <a:pPr algn="r"/>
            <a:r>
              <a:rPr lang="en-US" sz="1300" b="1" dirty="0" smtClean="0">
                <a:solidFill>
                  <a:srgbClr val="FF0000"/>
                </a:solidFill>
              </a:rPr>
              <a:t>N at risk = 21</a:t>
            </a:r>
            <a:endParaRPr lang="en-US" sz="1300" b="1" dirty="0">
              <a:solidFill>
                <a:srgbClr val="FF0000"/>
              </a:solidFill>
            </a:endParaRPr>
          </a:p>
        </p:txBody>
      </p:sp>
      <p:sp>
        <p:nvSpPr>
          <p:cNvPr id="11" name="TextBox 10"/>
          <p:cNvSpPr txBox="1"/>
          <p:nvPr/>
        </p:nvSpPr>
        <p:spPr>
          <a:xfrm>
            <a:off x="1371600" y="4876800"/>
            <a:ext cx="3962400" cy="307777"/>
          </a:xfrm>
          <a:prstGeom prst="rect">
            <a:avLst/>
          </a:prstGeom>
          <a:solidFill>
            <a:srgbClr val="000000"/>
          </a:solidFill>
        </p:spPr>
        <p:txBody>
          <a:bodyPr wrap="square" rtlCol="0">
            <a:spAutoFit/>
          </a:bodyPr>
          <a:lstStyle/>
          <a:p>
            <a:r>
              <a:rPr lang="pt-BR" sz="1400" b="1" dirty="0" smtClean="0">
                <a:solidFill>
                  <a:srgbClr val="FFFF00"/>
                </a:solidFill>
              </a:rPr>
              <a:t>No p-values were significant at p &lt; 0.05</a:t>
            </a:r>
            <a:endParaRPr lang="en-US" sz="1400" b="1" dirty="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12" name="TextBox 11"/>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6544625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800" dirty="0" smtClean="0"/>
              <a:t/>
            </a:r>
            <a:br>
              <a:rPr lang="en-US" sz="2800" dirty="0" smtClean="0"/>
            </a:br>
            <a:r>
              <a:rPr lang="en-US" sz="2400" dirty="0" smtClean="0"/>
              <a:t>Freedom from Severe Renal Dysfunction* </a:t>
            </a:r>
            <a:br>
              <a:rPr lang="en-US" sz="2400" dirty="0" smtClean="0"/>
            </a:br>
            <a:r>
              <a:rPr lang="en-US" sz="2000" dirty="0" smtClean="0"/>
              <a:t>(Follow-ups: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9719836"/>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524000" y="4038600"/>
            <a:ext cx="45720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a:t>
            </a:r>
            <a:r>
              <a:rPr lang="en-US" sz="1500" b="1" dirty="0" err="1" smtClean="0"/>
              <a:t>μmol</a:t>
            </a:r>
            <a:r>
              <a:rPr lang="en-US" sz="1500" b="1" dirty="0" smtClean="0"/>
              <a:t>/L), dialysis or renal transplant</a:t>
            </a:r>
            <a:endParaRPr lang="en-US" sz="1500" b="1" dirty="0"/>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614175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Adult Lung Transplants </a:t>
            </a:r>
            <a:r>
              <a:rPr lang="en-US" sz="2800" dirty="0" smtClean="0"/>
              <a:t/>
            </a:r>
            <a:br>
              <a:rPr lang="en-US" sz="2800" dirty="0" smtClean="0"/>
            </a:br>
            <a:r>
              <a:rPr lang="en-US" sz="2400" dirty="0" smtClean="0"/>
              <a:t>Freedom from Severe Renal Dysfunction* Conditional on Survival to 1 Year</a:t>
            </a:r>
            <a:r>
              <a:rPr lang="en-US" sz="2000" dirty="0" smtClean="0"/>
              <a:t> (Follow-ups: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425227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4114800"/>
            <a:ext cx="45720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a:t>
            </a:r>
            <a:r>
              <a:rPr lang="en-US" sz="1500" b="1" dirty="0" err="1" smtClean="0"/>
              <a:t>μmol</a:t>
            </a:r>
            <a:r>
              <a:rPr lang="en-US" sz="1500" b="1" dirty="0" smtClean="0"/>
              <a:t>/L), dialysis or renal transplant</a:t>
            </a:r>
            <a:endParaRPr lang="en-US" sz="1500" b="1" dirty="0"/>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9273977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600200"/>
          </a:xfrm>
        </p:spPr>
        <p:txBody>
          <a:bodyPr/>
          <a:lstStyle/>
          <a:p>
            <a:r>
              <a:rPr lang="en-US" sz="2600" dirty="0" smtClean="0"/>
              <a:t>Adult Lung Transplants</a:t>
            </a:r>
            <a:r>
              <a:rPr lang="en-US" sz="2800" dirty="0" smtClean="0"/>
              <a:t/>
            </a:r>
            <a:br>
              <a:rPr lang="en-US" sz="2800" dirty="0" smtClean="0"/>
            </a:br>
            <a:r>
              <a:rPr lang="en-US" sz="2400" dirty="0" smtClean="0"/>
              <a:t>Freedom from Severe Renal Dysfunction* by Maintenance Immunosuppression Combinations at Discharge</a:t>
            </a:r>
            <a:r>
              <a:rPr lang="en-US" sz="2000" dirty="0" smtClean="0"/>
              <a:t/>
            </a:r>
            <a:br>
              <a:rPr lang="en-US" sz="2000" dirty="0" smtClean="0"/>
            </a:br>
            <a:r>
              <a:rPr lang="en-US" sz="1900" dirty="0" smtClean="0"/>
              <a:t>Conditional on Survival to 14 Days (Transplants: January 2000 – June 2012)</a:t>
            </a:r>
            <a:r>
              <a:rPr lang="en-US" sz="2000" dirty="0" smtClean="0"/>
              <a:t/>
            </a:r>
            <a:br>
              <a:rPr lang="en-US" sz="2000" dirty="0" smtClean="0"/>
            </a:br>
            <a:r>
              <a:rPr lang="en-US" sz="2000" i="1" dirty="0" smtClean="0">
                <a:solidFill>
                  <a:srgbClr val="FFFF00"/>
                </a:solidFill>
              </a:rPr>
              <a:t>Analysis limited to patients receiving prednisone</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8386312"/>
              </p:ext>
            </p:extLst>
          </p:nvPr>
        </p:nvGraphicFramePr>
        <p:xfrm>
          <a:off x="228600" y="1828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371600" y="3505200"/>
            <a:ext cx="4572000" cy="553998"/>
          </a:xfrm>
          <a:prstGeom prst="rect">
            <a:avLst/>
          </a:prstGeom>
          <a:solidFill>
            <a:srgbClr val="000000"/>
          </a:solidFill>
          <a:ln>
            <a:solidFill>
              <a:schemeClr val="tx1"/>
            </a:solidFill>
          </a:ln>
        </p:spPr>
        <p:txBody>
          <a:bodyPr wrap="square" rtlCol="0">
            <a:spAutoFit/>
          </a:bodyPr>
          <a:lstStyle/>
          <a:p>
            <a:r>
              <a:rPr lang="en-US" sz="1500" b="1" dirty="0" smtClean="0"/>
              <a:t>* Severe renal dysfunction = Creatinine &gt; 2.5 mg/dl (221 </a:t>
            </a:r>
            <a:r>
              <a:rPr lang="en-US" sz="1500" b="1" dirty="0" err="1" smtClean="0"/>
              <a:t>μmol</a:t>
            </a:r>
            <a:r>
              <a:rPr lang="en-US" sz="1500" b="1" dirty="0" smtClean="0"/>
              <a:t>/L), dialysis or renal transplant</a:t>
            </a:r>
            <a:endParaRPr lang="en-US" sz="1500" b="1" dirty="0"/>
          </a:p>
        </p:txBody>
      </p:sp>
      <p:sp>
        <p:nvSpPr>
          <p:cNvPr id="11" name="TextBox 10"/>
          <p:cNvSpPr txBox="1"/>
          <p:nvPr/>
        </p:nvSpPr>
        <p:spPr>
          <a:xfrm>
            <a:off x="1219200" y="4114800"/>
            <a:ext cx="6705600" cy="523220"/>
          </a:xfrm>
          <a:prstGeom prst="rect">
            <a:avLst/>
          </a:prstGeom>
          <a:noFill/>
        </p:spPr>
        <p:txBody>
          <a:bodyPr wrap="square" rtlCol="0">
            <a:spAutoFit/>
          </a:bodyPr>
          <a:lstStyle/>
          <a:p>
            <a:r>
              <a:rPr lang="en-US" sz="1400" b="1" dirty="0" smtClean="0">
                <a:solidFill>
                  <a:srgbClr val="FFFF00"/>
                </a:solidFill>
              </a:rPr>
              <a:t>All pair-wise comparisons with CyA + MMF/MPA were significant at p &lt; 0.001. No other pair-wise comparisons were significant at p &lt; 0.05.</a:t>
            </a:r>
            <a:endParaRPr lang="en-US" sz="1400" b="1" dirty="0">
              <a:solidFill>
                <a:srgbClr val="FFFF00"/>
              </a:solidFil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2014</a:t>
              </a:r>
              <a:endParaRPr lang="en-US" sz="2100" b="1" dirty="0">
                <a:solidFill>
                  <a:schemeClr val="bg1"/>
                </a:solidFill>
                <a:latin typeface="Arial"/>
                <a:cs typeface="Arial"/>
              </a:endParaRPr>
            </a:p>
          </p:txBody>
        </p:sp>
      </p:grpSp>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a:t>
            </a:r>
            <a:r>
              <a:rPr lang="en-US" sz="900" b="1" dirty="0" smtClean="0">
                <a:solidFill>
                  <a:schemeClr val="bg1"/>
                </a:solidFill>
                <a:latin typeface="Arial"/>
                <a:cs typeface="Arial"/>
              </a:rPr>
              <a:t>1009-1024</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81034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uthor0 xmlns="f5f82c5e-0c74-4764-aa18-b9ea25529750">UNOS</Author0>
    <DateCreated xmlns="f5f82c5e-0c74-4764-aa18-b9ea25529750">2006-01-01T05:00:00+00:00</DateCreated>
    <Brief_x0020_Description xmlns="f5f82c5e-0c74-4764-aa18-b9ea25529750">This is the blank UNOS slide template. It has the UNOS logo at the bottom. </Brief_x0020_Description>
    <Target_x0020_Audience xmlns="f5f82c5e-0c74-4764-aa18-b9ea2552975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F1888A67B08347AB72B1A336AD4062" ma:contentTypeVersion="4" ma:contentTypeDescription="Create a new document." ma:contentTypeScope="" ma:versionID="5af7a05520683203a0a53d42a3817b35">
  <xsd:schema xmlns:xsd="http://www.w3.org/2001/XMLSchema" xmlns:p="http://schemas.microsoft.com/office/2006/metadata/properties" xmlns:ns2="f5f82c5e-0c74-4764-aa18-b9ea25529750" targetNamespace="http://schemas.microsoft.com/office/2006/metadata/properties" ma:root="true" ma:fieldsID="f0880058f2ba474784fc5b8a56266c17" ns2:_="">
    <xsd:import namespace="f5f82c5e-0c74-4764-aa18-b9ea25529750"/>
    <xsd:element name="properties">
      <xsd:complexType>
        <xsd:sequence>
          <xsd:element name="documentManagement">
            <xsd:complexType>
              <xsd:all>
                <xsd:element ref="ns2:Brief_x0020_Description" minOccurs="0"/>
                <xsd:element ref="ns2:DateCreated" minOccurs="0"/>
                <xsd:element ref="ns2:Author0" minOccurs="0"/>
                <xsd:element ref="ns2:Target_x0020_Audience" minOccurs="0"/>
              </xsd:all>
            </xsd:complexType>
          </xsd:element>
        </xsd:sequence>
      </xsd:complexType>
    </xsd:element>
  </xsd:schema>
  <xsd:schema xmlns:xsd="http://www.w3.org/2001/XMLSchema" xmlns:dms="http://schemas.microsoft.com/office/2006/documentManagement/types" targetNamespace="f5f82c5e-0c74-4764-aa18-b9ea25529750" elementFormDefault="qualified">
    <xsd:import namespace="http://schemas.microsoft.com/office/2006/documentManagement/types"/>
    <xsd:element name="Brief_x0020_Description" ma:index="8" nillable="true" ma:displayName="Brief Description" ma:internalName="Brief_x0020_Description">
      <xsd:simpleType>
        <xsd:restriction base="dms:Note"/>
      </xsd:simpleType>
    </xsd:element>
    <xsd:element name="DateCreated" ma:index="9" nillable="true" ma:displayName="DateCreated" ma:format="DateOnly" ma:internalName="DateCreated">
      <xsd:simpleType>
        <xsd:restriction base="dms:DateTime"/>
      </xsd:simpleType>
    </xsd:element>
    <xsd:element name="Author0" ma:index="10" nillable="true" ma:displayName="Author" ma:internalName="Author0">
      <xsd:simpleType>
        <xsd:restriction base="dms:Text">
          <xsd:maxLength value="255"/>
        </xsd:restriction>
      </xsd:simpleType>
    </xsd:element>
    <xsd:element name="Target_x0020_Audience" ma:index="11" nillable="true" ma:displayName="Target Audience" ma:internalName="Target_x0020_Audien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91805D6-AC72-435D-A51A-1C2C01D7BD2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f5f82c5e-0c74-4764-aa18-b9ea25529750"/>
    <ds:schemaRef ds:uri="http://schemas.openxmlformats.org/package/2006/metadata/core-properties"/>
  </ds:schemaRefs>
</ds:datastoreItem>
</file>

<file path=customXml/itemProps2.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3.xml><?xml version="1.0" encoding="utf-8"?>
<ds:datastoreItem xmlns:ds="http://schemas.openxmlformats.org/officeDocument/2006/customXml" ds:itemID="{0B0E37F9-AFE8-4A12-A93D-93C2D8F10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82c5e-0c74-4764-aa18-b9ea2552975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UNOSTemplate</Template>
  <TotalTime>8987</TotalTime>
  <Words>16623</Words>
  <Application>Microsoft Office PowerPoint</Application>
  <PresentationFormat>On-screen Show (4:3)</PresentationFormat>
  <Paragraphs>2587</Paragraphs>
  <Slides>169</Slides>
  <Notes>162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169</vt:i4>
      </vt:variant>
    </vt:vector>
  </HeadingPairs>
  <TitlesOfParts>
    <vt:vector size="176" baseType="lpstr">
      <vt:lpstr>Arial</vt:lpstr>
      <vt:lpstr>Calibri</vt:lpstr>
      <vt:lpstr>Times</vt:lpstr>
      <vt:lpstr>Times New Roman</vt:lpstr>
      <vt:lpstr>Verdana</vt:lpstr>
      <vt:lpstr>Webdings</vt:lpstr>
      <vt:lpstr>UNOSTemplate</vt:lpstr>
      <vt:lpstr>LUNG TRANSPLANTATION</vt:lpstr>
      <vt:lpstr>Table of Contents</vt:lpstr>
      <vt:lpstr>Donor, Recipient and Center Characteristics</vt:lpstr>
      <vt:lpstr>Adult Lung Retransplants Retransplants by Year and Location</vt:lpstr>
      <vt:lpstr>Adult Lung Retransplants Retransplants by Inter-transplant Interval  (Retransplants: January 1990 – June 2013)</vt:lpstr>
      <vt:lpstr>Adult Lung Transplants Average Center Volume by Location (Transplants: January  2000 – June 2013)</vt:lpstr>
      <vt:lpstr>Adult Lung Transplants Average Center Volume by Location (Transplants: January  2008 – June 2013)</vt:lpstr>
      <vt:lpstr>Adult Lung Transplants Indications (Transplants: January 1995 – June 2013)</vt:lpstr>
      <vt:lpstr>Adult Lung Transplants Distribution of Procedure Type for Major Indications by Year</vt:lpstr>
      <vt:lpstr>Adult Lung Transplants Procedure Type within Indication, by Year</vt:lpstr>
      <vt:lpstr>Adult Lung Transplants Indications for Single Lung Transplants  (Transplants: January 1995 – June 2013)</vt:lpstr>
      <vt:lpstr>Adult Lung Transplants Indications for Bilateral/Double Lung Transplants  (Transplants: January 1995 – June 2013)</vt:lpstr>
      <vt:lpstr>Adult Lung Transplants Major Indications by Year (%)</vt:lpstr>
      <vt:lpstr>Adult Lung Transplants Major Indications by Year (Number)</vt:lpstr>
      <vt:lpstr>Adult Lung Transplants Diagnosis Distribution by Location (Transplants: January 2000 – June 2013)</vt:lpstr>
      <vt:lpstr>Adult Lung Transplants Diagnosis Distribution by Location and Era (Transplants: January 2000 – June 2013)</vt:lpstr>
      <vt:lpstr>Adult Lung Transplants Recipient Characteristics by Transplant Type (Transplants: January 2000 – June 2013)</vt:lpstr>
      <vt:lpstr>Adult Lung Transplants Donor and Donor/Recipient Characteristics by Transplant Type (Transplants: January 2000 – June 2013)</vt:lpstr>
      <vt:lpstr>Adult Lung Transplants Transplant Type Distribution by Era (Transplants: January 1990 – June 2013)</vt:lpstr>
      <vt:lpstr>Adult Lung Transplants Transplant Type Distribution by Recipient Age Group (Transplants: January 1990 – June 2013)</vt:lpstr>
      <vt:lpstr>Adult Lung Transplants Transplant Type Distribution by Recipient Age Group (Transplants: January 2005 – June 2013)</vt:lpstr>
      <vt:lpstr>Adult Lung Transplants Transplant Type Distribution by Recipient Gender (Transplants: January 1990 – June 2013)</vt:lpstr>
      <vt:lpstr>Adult Lung Transplants Transplant Type Distribution by Diagnosis (Transplants: January 1990 – June 2013)</vt:lpstr>
      <vt:lpstr>Adult Lung Transplants Transplant Type Distribution by Location (Transplants: January 1990 – June 2013)</vt:lpstr>
      <vt:lpstr>Post Transplant Survival and Rejection</vt:lpstr>
      <vt:lpstr>Adult Lung Transplants Kaplan-Meier Survival (Transplants: January 1990 – June 2012)</vt:lpstr>
      <vt:lpstr>Adult Lung Transplants Kaplan-Meier Survival Conditional on Survival to 1 Year (Transplants: January 1990 – June 2012)</vt:lpstr>
      <vt:lpstr>Adult Lung Transplants Kaplan-Meier Survival by Procedure Type (Transplants: January 1994 – June 2012)</vt:lpstr>
      <vt:lpstr>Adult Lung Retransplants Kaplan-Meier Survival (Retransplants: January 1982 – June 2011)</vt:lpstr>
      <vt:lpstr>Adult Lung Transplants Kaplan-Meier Survival by Transplant Type (Transplants: January 1990 – June 2012)</vt:lpstr>
      <vt:lpstr>Adult Lung Transplants Kaplan-Meier Survival by Inter-transplant Interval (Transplants: January 1990 – June 2012)</vt:lpstr>
      <vt:lpstr>Adult Lung Transplants Kaplan-Meier Survival by Era  (Transplants: January 1990 – June 2012)</vt:lpstr>
      <vt:lpstr>Adult Lung Transplants Kaplan-Meier Survival by Era and Transplant Type (Transplants: January 1990 – June 2012)</vt:lpstr>
      <vt:lpstr>Adult Lung Transplants Kaplan-Meier Survival by Transplant Type and Age Group  (Transplants: January 1990 – June 2012)</vt:lpstr>
      <vt:lpstr>Adult Lung Transplants Kaplan-Meier Survival by Gender (Transplants: January 1990 – June 2012)</vt:lpstr>
      <vt:lpstr>Adult Lung Transplants Kaplan-Meier Survival by Transplant Type and Gender (Transplants: January 1990 – June 2012)</vt:lpstr>
      <vt:lpstr>Adult Lung Transplants Kaplan-Meier Survival by Diagnosis (Transplants: January 1990 – June 2012)</vt:lpstr>
      <vt:lpstr>Adult Lung Transplants Kaplan-Meier Survival by Transplant Type and Diagnosis (Transplants: January 1990 – June 2012)</vt:lpstr>
      <vt:lpstr>Adult Lung Transplants Kaplan-Meier Survival by Diagnosis Conditional on  Survival to 3 Months (Transplants: January 1990 – June 2012)</vt:lpstr>
      <vt:lpstr>Adult Lung Transplants Kaplan-Meier Survival by Transplant Type and Diagnosis Conditional on Survival to 3 Months (Transplants: January 1990 – June 2012)</vt:lpstr>
      <vt:lpstr>Adult Lung Transplants Kaplan-Meier Survival by Diagnosis Conditional on  Survival to 1 Year (Transplants: January 1990 – June 2012)</vt:lpstr>
      <vt:lpstr>Adult Lung Transplants Kaplan-Meier Survival by Procedure Type (Transplants: January 1990 – June 2012) Diagnosis: Alpha-1 Antitrypsin Deficiency</vt:lpstr>
      <vt:lpstr>Adult Lung Transplants Kaplan-Meier Survival by Procedure Type (Transplants: January 1990 – June 2012) Diagnosis: COPD/Emphysema</vt:lpstr>
      <vt:lpstr>Adult Lung Transplants Kaplan-Meier Survival by Procedure Type and Era (Transplants: January 1990 – June 2012) Diagnosis: COPD/Emphysema, Single Lung</vt:lpstr>
      <vt:lpstr>Adult Lung Transplants Kaplan-Meier Survival by Procedure Type and Era (Transplants: January 1990 – June 2012) Diagnosis: COPD/Emphysema, Bilateral/Double Lung</vt:lpstr>
      <vt:lpstr>Adult Lung Transplants Kaplan-Meier Survival by Procedure Type (Transplants: January 1990 – June 2012) Diagnosis: Idiopathic Pulmonary Fibrosis</vt:lpstr>
      <vt:lpstr>Adult Lung Transplants Kaplan-Meier Survival by Procedure Type and Era (Transplants: January 1990 – June 2012) Diagnosis: Idiopathic Pulmonary Fibrosis, Single Lung</vt:lpstr>
      <vt:lpstr>Adult Lung Transplants Kaplan-Meier Survival by Procedure Type and Era (Transplants: January 1990 – June 2012) Diagnosis: Idiopathic Pulmonary Fibrosis, Bilateral/Double Lung</vt:lpstr>
      <vt:lpstr>Adult Lung Transplants Kaplan-Meier Survival by Procedure Type (Transplants: January 1990 – June 2012) Diagnosis: Idiopathic Arterial Pulmonary Hypertension</vt:lpstr>
      <vt:lpstr>Adult Lung Transplants Kaplan-Meier Survival by Procedure Type and Era (Transplants: January 1990 – June 2012) Diagnosis: Cystic Fibrosis, Bilateral/Double Lung</vt:lpstr>
      <vt:lpstr>Adult Lung Transplants Percentage Experiencing Treated Rejection between Discharge and 1-Year Follow-Up (Follow-ups: July 2004 – June 2013)</vt:lpstr>
      <vt:lpstr>Adult Lung Transplants Percentage Experiencing Any Rejection between Discharge and 1-Year Follow-Up (Follow-ups: July 2004 – June 2013)</vt:lpstr>
      <vt:lpstr>Adult Lung Transplants Percentage Experiencing Treated Rejection between Discharge and 1-Year Follow-Up (Follow-ups: July 2004 – June 2013)</vt:lpstr>
      <vt:lpstr>Adult Lung Transplants Kaplan-Meier Survival by Donor/Recipient CMV Status (Transplants: October 1999 – June 2012)</vt:lpstr>
      <vt:lpstr>Adult Lung Transplants Kaplan-Meier Survival by Donor/Recipient CMV Status and Era (Transplants: October 1999 – June 2012) Era 1 = 10/1999-2004; Era 2 = 2005-6/2012</vt:lpstr>
      <vt:lpstr>Adult Lung Transplants Percentage Experiencing Treated Rejection between Discharge and 1-Year Follow-Up by Donor/Recipient CMV Status (Follow-ups: July 2004 – June 2013)</vt:lpstr>
      <vt:lpstr>Adult Lung Transplants Percentage Experiencing Any Rejection between Discharge and 1-Year Follow-Up by Donor/Recipient CMV Status (Follow-ups: July 2004 – June 2013)</vt:lpstr>
      <vt:lpstr>Functional and Employment Status and Rehospitalization Post Transplant</vt:lpstr>
      <vt:lpstr>Adult Lung Transplants Functional Status of Surviving Recipients  (Follow-ups: March 2005 – June 2013)</vt:lpstr>
      <vt:lpstr>Adult Lung Transplants Employment Status of Surviving Recipients  (Follow-ups: April 1994 – June 2013)</vt:lpstr>
      <vt:lpstr>Adult Lung Transplants Rehospitalization Post Transplant of Surviving Recipients  (Follow-ups: April 1994 – June 2013)</vt:lpstr>
      <vt:lpstr>Induction and Maintenance Immunosuppression</vt:lpstr>
      <vt:lpstr>Adult Lung Transplants Induction Immunosuppression Analysis limited to patients receiving prednisone (Transplants: January 2002 – June 2013)</vt:lpstr>
      <vt:lpstr>Adult Lung Transplants Induction Immunosuppression Analysis limited to patients receiving prednisone (Transplants: 2002, 2006 and January 2013 – June 2013)</vt:lpstr>
      <vt:lpstr>Adult Lung Transplants Induction Immunosuppression Analysis limited to patients receiving prednisone (Transplants: January 2000 – December 2012) </vt:lpstr>
      <vt:lpstr>Adult Lung Transplants Survival by Induction Usage Conditional on Survival to 14 Days (Transplants: April 1994 – June 2012)</vt:lpstr>
      <vt:lpstr>Adult Lung Transplants Survival by Induction Usage Conditional on Survival to 14 Days (Transplants: January 2000 – June 2012)</vt:lpstr>
      <vt:lpstr>Adult Lung Transplants Maintenance Immunosuppression at Time of Follow-up Analysis limited to patients receiving prednisone (Follow-ups: January 2002 – June 2013)</vt:lpstr>
      <vt:lpstr>PowerPoint Presentation</vt:lpstr>
      <vt:lpstr>Adult Lung Transplants Maintenance Immunosuppression at Time of 1 Year Follow-up Analysis limited to patients receiving prednisone (Follow-ups: 2002, 2006 and July 2011 – June 2013)</vt:lpstr>
      <vt:lpstr>Adult Lung Transplants Maintenance Immunosuppression at Time of Follow-up Analysis limited to patients receiving prednisone (Follow-ups: January 2002 – June 2013)</vt:lpstr>
      <vt:lpstr>Adult Lung Transplants Maintenance Immunosuppression Drug Combinations at Time of Follow-up (Follow-ups: January 2002 – June 2013) Analysis limited to patients receiving prednisone</vt:lpstr>
      <vt:lpstr>Adult Lung Transplants Kaplan-Meier Survival by Maintenance Immunosuppression Combinations  Conditional on Survival to 1 Year (Transplants: January 2000 – June 2012) Analysis limited to patients receiving prednisone </vt:lpstr>
      <vt:lpstr>Adult Lung Transplants Kaplan-Meier Survival by Maintenance Immunosuppression Combinations  Conditional on Survival to 1 Year (Transplants: January 2000 – June 2012) Analysis limited to patients receiving prednisone  Diagnosis: COPD/Emphysema</vt:lpstr>
      <vt:lpstr>Adult Lung Transplants Kaplan-Meier Survival by Maintenance Immunosuppression Combinations  Conditional on Survival to 1 Year (Transplants: January 2000 – June 2012) Analysis limited to patients receiving prednisone  Diagnosis: Idiopathic Pulmonary Fibrosis</vt:lpstr>
      <vt:lpstr>Adult Lung Transplants Kaplan-Meier Survival by Maintenance Immunosuppression Combinations  Conditional on Survival to 1 Year (Transplants: January 2000 – June 2012) Analysis limited to patients receiving prednisone  Diagnosis: Cystic Fibrosis</vt:lpstr>
      <vt:lpstr>Adult Lung Transplants Percentage Experiencing Treated Rejection between Discharge and 1-Year Follow-Up by Type of Induction (Follow-ups: July 2004 – June 2013)</vt:lpstr>
      <vt:lpstr>Adult Lung Transplants Percentage Experiencing Any Rejection between Discharge and 1-Year Follow-Up by Type of Induction (Follow-ups: July 2004 – June 2013)</vt:lpstr>
      <vt:lpstr>Adult Lung Transplants Percentage Experiencing Treated Rejection between Discharge and 1-Year Follow-Up by Type of Induction (Follow-ups: July 2004 – June 2013)</vt:lpstr>
      <vt:lpstr>Adult Lung Transplants Percentage Experiencing Any Rejection between Discharge and 1-Year Follow-Up by Type of Induction (Follow-ups: July 2004 – June 2012)</vt:lpstr>
      <vt:lpstr>Adult Lung Transplants Percentage Experiencing Treated Rejection between Discharge and 1-Year Follow-Up by Maintenance Immunosuppression (Follow-ups: July 2004 – June 2013)</vt:lpstr>
      <vt:lpstr>Adult Lung Transplants Percentage Experiencing Rejection between Discharge and 1-Year Follow-Up by Maintenance Immunosuppression (Follow-ups: July 2004 – June 2013)</vt:lpstr>
      <vt:lpstr>Adult Lung Transplants Percentage Experiencing Treated Rejection between Discharge and 1-Year Follow-Up by Maintenance Immunosuppression (Follow-ups: July 2004 – June 2012)</vt:lpstr>
      <vt:lpstr>Adult Lung Transplants Percentage Experiencing Rejection between Discharge and 1-Year Follow-Up by Maintenance Immunosuppression (Follow-ups: July 2004 – June 2013)</vt:lpstr>
      <vt:lpstr>Post Transplant Morbidities</vt:lpstr>
      <vt:lpstr>Adult Lung Transplants Cumulative Morbidity Rates in Survivors within 1 Year Post Transplant (Follow-ups: April 1994 – June 2013)</vt:lpstr>
      <vt:lpstr>Adult Lung Transplants Cumulative Morbidity Rates in Survivors within 1 Year Post Transplant by Transplant Type (Follow-ups: April 1994 – June 2013)</vt:lpstr>
      <vt:lpstr>Adult Lung Transplants Cumulative Morbidity Rates in Survivors within 1 and 5 Years Post Transplant (Follow-ups: April 1994 – June 2013)</vt:lpstr>
      <vt:lpstr>Adult Lung Retransplants Cumulative Morbidity Rates in Survivors within 1 and 5 Years Post First Retransplant (Follow-ups: April 1994 – June 2013)</vt:lpstr>
      <vt:lpstr>Adult Lung Transplants Cumulative Morbidity Rates in Survivors within 10 Years Post-Transplant (Follow-ups: April 1994 – June 2013)</vt:lpstr>
      <vt:lpstr>Adult Lung Transplants Freedom from Bronchiolitis Obliterans Syndrome Conditional on Survival to 14 days (Follow-ups: April 1994 – June 2013)</vt:lpstr>
      <vt:lpstr>Adult Lung Transplants Freedom from Bronchiolitis Obliterans Syndrome by Diagnosis Conditional on Survival to 14 days (Follow-ups: April 1994 – June 2013)</vt:lpstr>
      <vt:lpstr>Adult Lung Transplants Freedom from Bronchiolitis Obliterans Syndrome by Induction Use Conditional on Survival to 14 days (Follow-ups: April 1994 – June 2013)</vt:lpstr>
      <vt:lpstr>Adult Lung Transplants Freedom from Bronchiolitis Obliterans Syndrome by Induction Use Conditional on Survival to 1 Year (Follow-ups: April 1994 – June 2013)</vt:lpstr>
      <vt:lpstr>Adult Lung Transplants Freedom from Bronchiolitis Obliterans Syndrome by Donor/Recipient CMV Status Conditional on Survival to 14 Days (Follow-ups: April 1994 – June 2013)</vt:lpstr>
      <vt:lpstr>Adult Lung Transplants Freedom from Bronchiolitis Obliterans Syndrome by Donor/Recipient CMV Status Conditional on Survival to 1 Year (Follow-ups: April 1994 – June 2013)</vt:lpstr>
      <vt:lpstr>Adult Lung Transplants  Freedom from Severe Renal Dysfunction*  (Follow-ups: April 1994 – June 2013)</vt:lpstr>
      <vt:lpstr>Adult Lung Transplants  Freedom from Severe Renal Dysfunction* Conditional on Survival to 1 Year (Follow-ups: April 1994 – June 2013)</vt:lpstr>
      <vt:lpstr>Adult Lung Transplants Freedom from Severe Renal Dysfunction* by Maintenance Immunosuppression Combinations at Discharge Conditional on Survival to 14 Days (Transplants: January 2000 – June 2012) Analysis limited to patients receiving prednisone</vt:lpstr>
      <vt:lpstr>Adult Lung Transplants Cumulative Post Transplant Malignancy Rates in Survivors(Follow-ups: April 1994 – June 2013)</vt:lpstr>
      <vt:lpstr>Adult Lung Transplants  Freedom from Malignancy (Follow-ups: April 1994 – June 2013)</vt:lpstr>
      <vt:lpstr>Adult Lung Transplants Freedom from Malignancy Conditional on Survival to 1 Year (Follow-ups: April 1994 – June 2013)</vt:lpstr>
      <vt:lpstr>Adult Lung Transplants Cause of Death (Deaths: January 1992 – June 2013)</vt:lpstr>
      <vt:lpstr>Adult Lung Retransplants Cause of Death (Deaths: January 1992 – June 2013)</vt:lpstr>
      <vt:lpstr>Adult Lung Transplants Cause of Death Stratified by Transplant Type (Deaths: January 1992 – June 2013)</vt:lpstr>
      <vt:lpstr>Adult Lung Transplants  Relative Incidence of Leading Causes of Death (Deaths: January 1992 – June 2013)</vt:lpstr>
      <vt:lpstr>Adult Lung Retransplants  Relative Incidence of Leading Causes of Death (Deaths: January 1992 – June 2013)</vt:lpstr>
      <vt:lpstr>Multivariable Analyses</vt:lpstr>
      <vt:lpstr>Adult Lung Transplants (January 2000 – June 2012) Risk Factors For 1 Year Mortality</vt:lpstr>
      <vt:lpstr>Adult Lung Transplants (January 2000 – June 2012)  Risk Factors For 1 Year Mortality</vt:lpstr>
      <vt:lpstr>Adult Lung Transplants (January 2000 – June 2012)  Risk Factors For 1 Year Mortality with 95% Confidence Limits  Recipient Age</vt:lpstr>
      <vt:lpstr>Adult Lung Transplants (January 2000 – June 2012)  Risk Factors For 1 Year Mortality with 95% Confidence Limits  Center Volume</vt:lpstr>
      <vt:lpstr>Adult Lung Transplants (January 2000 – June 2012)  Risk Factors For 1 Year Mortality with 95% Confidence Limits  Height Difference</vt:lpstr>
      <vt:lpstr>Adult Lung Transplants (January 2000 – June 2012)  Risk Factors For 1 Year Mortality with 95% Confidence Limits  Recipient Pre-Transplant Bilirubin</vt:lpstr>
      <vt:lpstr>Adult Lung Transplants (January 2000 – June 2012) Risk Factors For 1 Year Mortality with 95% Confidence Limits  Recipient Oxygen Required at Rest</vt:lpstr>
      <vt:lpstr>Adult Lung Transplants (January 2000 – June 2012)  Risk Factors For 1 Year Mortality with 95% Confidence Limits  Recipient Pre-Transplant Cardiac Output</vt:lpstr>
      <vt:lpstr>Adult Lung Transplants (January 2000 – June 2012)  Risk Factors For 1 Year Mortality with 95% Confidence Limits  Recipient FVC (% predicted)</vt:lpstr>
      <vt:lpstr>Adult Lung Transplants (January 2000 – June 2012) Risk Factors For 1 Year Mortality with 95% Confidence Limits  Recipient Creatinine at Transplant</vt:lpstr>
      <vt:lpstr>Adult Lung Transplants (January 2000 – June 2012) Diagnosis = COPD/Emphysema Risk Factors For 1 Year Mortality</vt:lpstr>
      <vt:lpstr>Adult Lung Transplants (January 2000 – June 2012) Diagnosis = COPD/Emphysema  Risk Factors For 1 Year Mortality</vt:lpstr>
      <vt:lpstr>Adult Lung Transplants (January 2000 – June 2012) Diagnosis = COPD/Emphysema Risk Factors For 1 Year Mortality with 95% Confidence Limits  Recipient Age</vt:lpstr>
      <vt:lpstr>Adult Lung Transplants (January 2000 – June 2012) Diagnosis = COPD/Emphysema Risk Factors For 1 Year Mortality with 95% Confidence Limits  Center Volume</vt:lpstr>
      <vt:lpstr>Adult Lung Transplants (January 2000 – June 2012) Diagnosis = COPD/Emphysema Risk Factors For 1 Year Mortality with 95% Confidence Limits  Donor Height</vt:lpstr>
      <vt:lpstr>Adult Lung Transplants (January 2000 – June 2012) Diagnosis = COPD/Emphysema Risk Factors For 1 Year Mortality with 95% Confidence Limits  Recipient Oxygen Required at Rest</vt:lpstr>
      <vt:lpstr>Adult Lung Transplants (January 2000 – June 2012) Diagnosis = COPD/Emphysema Risk Factors For 1 Year Mortality with 95% Confidence Limits  Recipient Pre-Transplant Cardiac Output</vt:lpstr>
      <vt:lpstr>Adult Lung Transplants (January 2000 – June 2012)  Diagnosis = COPD/Emphysema Risk Factors For 1 Year Mortality with 95% Confidence Limits  Recipient FVC (% predicted)</vt:lpstr>
      <vt:lpstr>Adult Lung Transplants (January 2000 – June 2012) Diagnosis = COPD/Emphysema Risk Factors For 1 Year Mortality with 95% Confidence Limits  Recipient FEV1 (% predicted)</vt:lpstr>
      <vt:lpstr>Adult Lung Transplants (January 2000 – June 2012) Diagnosis = IPF Risk Factors For 1 Year Mortality</vt:lpstr>
      <vt:lpstr>Adult Lung Transplants (January 2000 – June 2012) Diagnosis = IPF  Risk Factors For 1 Year Mortality</vt:lpstr>
      <vt:lpstr>Adult Lung Transplants (January 2000 – June 2012) Diagnosis = IPF  Risk Factors For 1 Year Mortality with 95% Confidence Limits  Recipient Age</vt:lpstr>
      <vt:lpstr>Adult Lung Transplants (January 2000 – June 2012) Diagnosis = IPF  Risk Factors For 1 Year Mortality with 95% Confidence Limits  Center Volume</vt:lpstr>
      <vt:lpstr>Adult Lung Transplants (January 2000 – June 2012) Diagnosis = IPF  Risk Factors For 1 Year Mortality with 95% Confidence Limits  Donor Height</vt:lpstr>
      <vt:lpstr>Adult Lung Transplants (January 2000 – June 2012) Diagnosis = IPF  Risk Factors For 1 Year Mortality with 95% Confidence Limits  Recipient Oxygen Required at Rest</vt:lpstr>
      <vt:lpstr>Adult Lung Transplants (January 2000 – June 2012) Diagnosis = IPF  Risk Factors For 1 Year Mortality with 95% Confidence Limits  Recipient Bilirubin</vt:lpstr>
      <vt:lpstr>Adult Lung Transplants (January 2000 – June 2012) Diagnosis = IPF Risk Factors For 1 Year Mortality with 95% Confidence Limits  Recipient Creatinine at Transplant</vt:lpstr>
      <vt:lpstr>Adult Lung Transplants (January 2000 – June 2008) Risk Factors For 5 Year Mortality</vt:lpstr>
      <vt:lpstr>PowerPoint Presentation</vt:lpstr>
      <vt:lpstr>Adult Lung Transplants (January 2000 – June 2008) Risk Factors For 5 Year Mortality with 95% Confidence Limits  Recipient Age</vt:lpstr>
      <vt:lpstr>Adult Lung Transplants (January 2000 – June 2008) Risk Factors For 5 Year Mortality with 95% Confidence Limits  Center Volume</vt:lpstr>
      <vt:lpstr>Adult Lung Transplants (January 2000 – June 2008)  Risk Factors For 5 Year Mortality with 95% Confidence Limits  Height Difference</vt:lpstr>
      <vt:lpstr>Adult Lung Transplants (January 2000 – June 2008) Risk Factors For 5 Year Mortality with 95% Confidence Limits  Recipient Oxygen Required at Rest</vt:lpstr>
      <vt:lpstr>Adult Lung Transplants (January 2000 – June 2008) Risk Factors For 5 Year Mortality with 95% Confidence Limits  Recipient Pre-Transplant Cardiac Output</vt:lpstr>
      <vt:lpstr>Adult Lung Transplants (January 2000 – June 2008) Risk Factors For 5 Year Mortality Conditional on Survival to 1 Year</vt:lpstr>
      <vt:lpstr>PowerPoint Presentation</vt:lpstr>
      <vt:lpstr>Adult Lung Transplants (January 2000 – June 2008) Risk Factors For 5 Year Mortality with 95% Confidence Limits Conditional on Survival to 1 Year  Recipient Age</vt:lpstr>
      <vt:lpstr>Adult Lung Transplants (January 2000 – June 2008) Risk Factors For 5 Year Mortality with 95% Confidence Limits Conditional on Survival to 1 Year Center Volume</vt:lpstr>
      <vt:lpstr>Adult Lung Transplants (January 2000 – June 2008)  Risk Factors For 5 Year Mortality with 95% Confidence Limits Conditional on Survival to 1 Year BMI Difference</vt:lpstr>
      <vt:lpstr>Adult Lung Transplants (January 2000 – June 2008) Risk Factors For 5 Year Mortality with 95% Confidence Limits Conditional on Survival to 1 Year  Recipient Oxygen Required at Rest</vt:lpstr>
      <vt:lpstr>Adult Lung Transplants (January 2000 – June 2008) Risk Factors For 5 Year Mortality with 95% Confidence Limits Conditional on Survival to 1 Year Recipient Pre-Transplant Cardiac Output</vt:lpstr>
      <vt:lpstr>Adult Lung Transplants (January 2000 – June 2008) Risk Factors For 5 Year Mortality with 95% Confidence Limits Conditional on Survival to 1 Year  Recipient PVR</vt:lpstr>
      <vt:lpstr>Adult Lung Transplants (January 1997 – June 2003) Risk Factors For 10 Year Mortality</vt:lpstr>
      <vt:lpstr>PowerPoint Presentation</vt:lpstr>
      <vt:lpstr>Adult Lung Transplants (January 1997 – June 2003) Risk Factors For 10 Year Mortality with 95% Confidence Limits Recipient Age</vt:lpstr>
      <vt:lpstr>Adult Lung Transplants (January 1997 – June 2003) Risk Factors For 10 Year Mortality with 95% Confidence Limits  Center Volume</vt:lpstr>
      <vt:lpstr>Adult Lung Transplants (January 1997 – June 2003) Risk Factors For 10 Year Mortality with 95% Confidence Limits Donor Age</vt:lpstr>
      <vt:lpstr>Adult Lung Transplants (January 1997 – June 2003) Risk Factors For 10 Year Mortality with 95% Confidence Limits BMI Difference</vt:lpstr>
      <vt:lpstr>Adult Lung Transplants (January 1997 – June 2003) Risk Factors For 10 Year Mortality with 95% Confidence Limits Recipient Oxygen Required at Rest</vt:lpstr>
      <vt:lpstr>Adult Lung Transplants (January 1997 – June 2003) Risk Factors For 10 Year Mortality with 95% Confidence Limits Recipient Pre-Transplant Cardiac Output</vt:lpstr>
      <vt:lpstr>Adult Lung Transplants (January 1997 – June 2003) Risk Factors For 10 Year Mortality with 95% Confidence Limits  Recipient Creatinine at Transplant</vt:lpstr>
      <vt:lpstr>Adult Lung Transplants (January 1995 – June 2008) Risk Factors For Retransplantation within 5 Years</vt:lpstr>
      <vt:lpstr>Adult Lung Transplants (January 1995 – June 2008)  Risk Factors For Retransplantation within 5 Years</vt:lpstr>
      <vt:lpstr>Adult Lung Transplants (January 1995 – June 2008)  Risk Factors For Retransplantation within 5 Years with 95% Confidence Limits  Recipient Age</vt:lpstr>
      <vt:lpstr>Adult Lung Transplants (January 1995 – June 2008)  Risk Factors For Retransplantation within 5 Years with 95% Confidence Limits  Donor Age</vt:lpstr>
      <vt:lpstr>Adult Lung Transplants (January 1995 – June 2008)  Risk Factors For Retransplantation within 5 Years with 95% Confidence Limits  Recipient Height</vt:lpstr>
      <vt:lpstr>Adult Lung Retransplants (January 1995 – June 2012) Retransplant recipients Risk Factors For 1 Year Mortality</vt:lpstr>
      <vt:lpstr>Adult Lung Retransplants (January 1995 – June 2012) Retransplant recipients Risk Factors For 1 Year Mortality</vt:lpstr>
      <vt:lpstr>Adult Lung Retransplants (January 1995 – June 2012) Retransplant recipients Risk Factors For 1 Year Mortality with 95% Confidence Limits  Center Volume</vt:lpstr>
      <vt:lpstr>Adult Lung Retransplants (January 1995 – June 2012) Retransplant recipients  Risk Factors For 1 Year Mortality with 95% Confidence Limits  Donor Height</vt:lpstr>
      <vt:lpstr>Adult Lung Retransplants (January 1995 – June 2012) Retransplant recipients Risk Factors For 1 Year Mortality with 95% Confidence Limits  Recipient Creatinine at Transplant</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UNOS Slide Template</dc:title>
  <dc:creator>Manny Carwile</dc:creator>
  <cp:lastModifiedBy>Anna Y. Kucheryavaya</cp:lastModifiedBy>
  <cp:revision>1558</cp:revision>
  <dcterms:created xsi:type="dcterms:W3CDTF">2009-06-30T12:53:17Z</dcterms:created>
  <dcterms:modified xsi:type="dcterms:W3CDTF">2014-10-01T12:57:25Z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0x010100B9F1888A67B08347AB72B1A336AD4062</vt:lpwstr>
  </property>
</Properties>
</file>